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Circles of evaluation </a:t>
            </a:r>
          </a:p>
          <a:p>
            <a:pPr/>
            <a:r>
              <a:t>Yret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+what do we mean by evaluate here? it means to find the answer.</a:t>
            </a:r>
          </a:p>
          <a:p>
            <a:pPr/>
          </a:p>
          <a:p>
            <a:pPr/>
            <a:r>
              <a:t>It turns out this expression is ambiguous: there’s possible answers:</a:t>
            </a:r>
          </a:p>
          <a:p>
            <a:pPr/>
          </a:p>
          <a:p>
            <a:pPr/>
            <a:r>
              <a:t>(6 / 2) * (1 + 2) = 3 * 3 = 9</a:t>
            </a:r>
          </a:p>
          <a:p>
            <a:pPr/>
          </a:p>
          <a:p>
            <a:pPr/>
            <a:r>
              <a:t>6 / ( 2 * ( 1 + 2) )  = 6 / ( 2 * 3 ) = 6 / 6 = 1</a:t>
            </a:r>
          </a:p>
          <a:p>
            <a:pPr/>
          </a:p>
          <a:p>
            <a:pPr/>
            <a:r>
              <a:t>After writing both answers on the board:</a:t>
            </a:r>
          </a:p>
          <a:p>
            <a:pPr/>
          </a:p>
          <a:p>
            <a:pPr/>
            <a:r>
              <a:t>+Why is it easier to see how to evaluate these expressions? because they have **parentheses**</a:t>
            </a:r>
          </a:p>
          <a:p>
            <a:pPr/>
          </a:p>
          <a:p>
            <a:pPr/>
            <a:r>
              <a:t>for some reason mathematicians are afraid of parentheses, but they’re actually really useful. 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Quickwrite, followed by discussion.</a:t>
            </a:r>
          </a:p>
          <a:p>
            <a:pPr/>
          </a:p>
          <a:p>
            <a:pPr marL="187157" indent="-187157">
              <a:buSzPct val="100000"/>
              <a:buAutoNum type="arabicPeriod" startAt="1"/>
            </a:pPr>
            <a:r>
              <a:t>PEMDAS, or order of operations.  You evaluate expression within parens first, followed by exponents and so on.</a:t>
            </a:r>
          </a:p>
          <a:p>
            <a:pPr marL="187157" indent="-187157">
              <a:buSzPct val="100000"/>
              <a:buAutoNum type="arabicPeriod" startAt="1"/>
            </a:pPr>
            <a:r>
              <a:t>It’s important so that everyone agrees on how to treat expressions. </a:t>
            </a:r>
          </a:p>
          <a:p>
            <a:pPr/>
          </a:p>
          <a:p>
            <a:pPr/>
            <a:r>
              <a:t>Math is a language, and all languages have rules and grammar.</a:t>
            </a:r>
          </a:p>
          <a:p>
            <a:pPr/>
          </a:p>
          <a:p>
            <a:pPr/>
            <a:r>
              <a:t>Mathematicians didn’t always agree on the </a:t>
            </a:r>
          </a:p>
          <a:p>
            <a:pPr/>
            <a:r>
              <a:t>order of operations, but at some point it </a:t>
            </a:r>
          </a:p>
          <a:p>
            <a:pPr/>
            <a:r>
              <a:t>became important to develop rules </a:t>
            </a:r>
          </a:p>
          <a:p>
            <a:pPr/>
            <a:r>
              <a:t>to help them work together.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7" name="Shape 2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rules in your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5" name="Shape 2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Copy rules in your notes.</a:t>
            </a:r>
          </a:p>
          <a:p>
            <a:pPr/>
          </a:p>
          <a:p>
            <a:pPr marL="187157" indent="-187157">
              <a:buSzPct val="100000"/>
              <a:buAutoNum type="arabicPeriod" startAt="1"/>
            </a:pPr>
            <a:r>
              <a:t>(+ | 5 6 )</a:t>
            </a:r>
          </a:p>
          <a:p>
            <a:pPr marL="187157" indent="-187157">
              <a:buSzPct val="100000"/>
              <a:buAutoNum type="arabicPeriod" startAt="1"/>
            </a:pPr>
            <a:r>
              <a:t>(X | (- | 10 5) 6 )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After students see this info, Move to live coding:</a:t>
            </a:r>
          </a:p>
          <a:p>
            <a:pPr/>
          </a:p>
          <a:p>
            <a:pPr/>
            <a:r>
              <a:t>Type in : (​8 ​* 2​) + (​6 / 3​)</a:t>
            </a:r>
          </a:p>
          <a:p>
            <a:pPr/>
            <a:r>
              <a:t>+what happens if you don’t use parens? you get an error message: “The * and + operations are at the same grouping level. Add parentheses to group the operations, and make the order of operations clear.”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Shape 2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2" name="Shape 2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x=-1,-4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translate mathematical expressions into Pyret code?</a:t>
            </a:r>
            <a:endParaRPr b="0"/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11/22/21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mathematical language to describe what happens in video games?</a:t>
            </a:r>
          </a:p>
        </p:txBody>
      </p:sp>
      <p:sp>
        <p:nvSpPr>
          <p:cNvPr id="62" name="Dr. O’Brien, 11/19/21"/>
          <p:cNvSpPr txBox="1"/>
          <p:nvPr/>
        </p:nvSpPr>
        <p:spPr>
          <a:xfrm>
            <a:off x="7220421" y="39450"/>
            <a:ext cx="166004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code.pyret.org" TargetMode="External"/><Relationship Id="rId3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code.pyret.org" TargetMode="External"/><Relationship Id="rId4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10.1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22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38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39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Open your computer. Navigate to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2" invalidUrl="" action="" tgtFrame="" tooltip="" history="1" highlightClick="0" endSnd="0"/>
                </a:rPr>
                <a:t>code.pyret.org</a:t>
              </a:r>
            </a:p>
          </p:txBody>
        </p:sp>
      </p:grpSp>
      <p:pic>
        <p:nvPicPr>
          <p:cNvPr id="2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30308" y="861993"/>
            <a:ext cx="2926012" cy="379494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44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42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43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Work through these problems with your partner.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23139" y="156538"/>
            <a:ext cx="3050265" cy="4542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49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621791">
              <a:defRPr sz="2040">
                <a:latin typeface="+mn-lt"/>
                <a:ea typeface="+mn-ea"/>
                <a:cs typeface="+mn-cs"/>
                <a:sym typeface="Arial"/>
              </a:defRPr>
            </a:pPr>
            <a:r>
              <a:t>Announcements</a:t>
            </a:r>
          </a:p>
          <a:p>
            <a:pPr defTabSz="621791">
              <a:defRPr sz="1292"/>
            </a:pPr>
            <a:r>
              <a:t>Retake Tomorrow!</a:t>
            </a:r>
          </a:p>
          <a:p>
            <a:pPr defTabSz="621791">
              <a:defRPr sz="1224">
                <a:solidFill>
                  <a:schemeClr val="accent1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Post-test self-assessment (Google Classroom)</a:t>
            </a:r>
          </a:p>
        </p:txBody>
      </p:sp>
      <p:sp>
        <p:nvSpPr>
          <p:cNvPr id="250" name="For each problem that you got wrong on assessment #2:…"/>
          <p:cNvSpPr txBox="1"/>
          <p:nvPr/>
        </p:nvSpPr>
        <p:spPr>
          <a:xfrm>
            <a:off x="1449898" y="1955278"/>
            <a:ext cx="6244204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For </a:t>
            </a:r>
            <a:r>
              <a:rPr b="1"/>
              <a:t>each</a:t>
            </a:r>
            <a:r>
              <a:t> problem that you got wrong on </a:t>
            </a:r>
            <a:r>
              <a:rPr b="1"/>
              <a:t>assessment #2</a:t>
            </a:r>
            <a:r>
              <a:t>: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a. Compare your answer to the answer key (attached). Explain how to get the correct answer and what you did wrong.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b. What do you understand better now about the problem.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c. What are some questions that you still have.</a:t>
            </a: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</a:p>
          <a:p>
            <a:pPr defTabSz="457200">
              <a:defRPr>
                <a:solidFill>
                  <a:srgbClr val="000000">
                    <a:alpha val="87059"/>
                  </a:srgbClr>
                </a:solidFill>
              </a:defRPr>
            </a:pPr>
            <a:r>
              <a:t>Remember, do this for each problem on assessment #2</a:t>
            </a:r>
            <a:r>
              <a:rPr b="1"/>
              <a:t>, clearly labelling the question</a:t>
            </a:r>
            <a:r>
              <a:t>. Submit on Google Classroom.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Examine the expression to the right.…"/>
          <p:cNvSpPr txBox="1"/>
          <p:nvPr>
            <p:ph type="body" sz="half" idx="1"/>
          </p:nvPr>
        </p:nvSpPr>
        <p:spPr>
          <a:xfrm>
            <a:off x="213011" y="1570376"/>
            <a:ext cx="3270378" cy="3002402"/>
          </a:xfrm>
          <a:prstGeom prst="rect">
            <a:avLst/>
          </a:prstGeom>
        </p:spPr>
        <p:txBody>
          <a:bodyPr/>
          <a:lstStyle/>
          <a:p>
            <a:pPr marL="0" indent="0" defTabSz="813816">
              <a:buClrTx/>
              <a:buSzTx/>
              <a:buFontTx/>
              <a:buNone/>
              <a:defRPr sz="1958"/>
            </a:pPr>
            <a:r>
              <a:t>Examine the expression to the right.</a:t>
            </a:r>
          </a:p>
          <a:p>
            <a:pPr marL="253821" indent="-253821" defTabSz="406908">
              <a:lnSpc>
                <a:spcPct val="10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1898">
                <a:latin typeface="+mj-lt"/>
                <a:ea typeface="+mj-ea"/>
                <a:cs typeface="+mj-cs"/>
                <a:sym typeface="Helvetica"/>
              </a:defRPr>
            </a:pPr>
            <a:r>
              <a:t>What is the value of</a:t>
            </a:r>
            <a:r>
              <a:rPr b="1"/>
              <a:t> </a:t>
            </a:r>
            <a:r>
              <a:t>this expression? Explain how you would </a:t>
            </a:r>
            <a:r>
              <a:rPr b="1"/>
              <a:t>evaluate </a:t>
            </a:r>
            <a:r>
              <a:t>it.</a:t>
            </a:r>
          </a:p>
          <a:p>
            <a:pPr marL="253821" indent="-253821" defTabSz="406908">
              <a:lnSpc>
                <a:spcPct val="100000"/>
              </a:lnSpc>
              <a:spcBef>
                <a:spcPts val="1100"/>
              </a:spcBef>
              <a:buClrTx/>
              <a:buSzPct val="100000"/>
              <a:buFontTx/>
              <a:buAutoNum type="arabicPeriod" startAt="1"/>
              <a:defRPr sz="1898">
                <a:latin typeface="+mj-lt"/>
                <a:ea typeface="+mj-ea"/>
                <a:cs typeface="+mj-cs"/>
                <a:sym typeface="Helvetica"/>
              </a:defRPr>
            </a:pPr>
            <a:r>
              <a:t>Can you think of any other ways to </a:t>
            </a:r>
            <a:r>
              <a:rPr b="1"/>
              <a:t>evaluate</a:t>
            </a:r>
            <a:r>
              <a:t>? See if you can find another.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1482370" y="410536"/>
            <a:ext cx="6648950" cy="1090311"/>
            <a:chOff x="-1" y="0"/>
            <a:chExt cx="6648949" cy="1090309"/>
          </a:xfrm>
        </p:grpSpPr>
        <p:sp>
          <p:nvSpPr>
            <p:cNvPr id="179" name="Rectangle"/>
            <p:cNvSpPr/>
            <p:nvPr/>
          </p:nvSpPr>
          <p:spPr>
            <a:xfrm>
              <a:off x="-2" y="0"/>
              <a:ext cx="6648951" cy="1090310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0" name="Do now…"/>
            <p:cNvSpPr txBox="1"/>
            <p:nvPr/>
          </p:nvSpPr>
          <p:spPr>
            <a:xfrm>
              <a:off x="13831" y="13831"/>
              <a:ext cx="6621287" cy="1062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60846">
                <a:defRPr sz="2256">
                  <a:latin typeface="+mn-lt"/>
                  <a:ea typeface="+mn-ea"/>
                  <a:cs typeface="+mn-cs"/>
                  <a:sym typeface="Arial"/>
                </a:defRPr>
              </a:pPr>
              <a:r>
                <a:t>Do now</a:t>
              </a:r>
            </a:p>
            <a:p>
              <a:pPr defTabSz="560846">
                <a:defRPr sz="1504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sp>
        <p:nvSpPr>
          <p:cNvPr id="182" name="Text"/>
          <p:cNvSpPr txBox="1"/>
          <p:nvPr/>
        </p:nvSpPr>
        <p:spPr>
          <a:xfrm>
            <a:off x="5083850" y="1720396"/>
            <a:ext cx="1950843" cy="410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/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6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÷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1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3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)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what: translate mathematical expressions into code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translate mathematical expressions into code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This gives us a chance to review order of operations and also lay the groundwork for doing math with Pyret!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Test retake </a:t>
            </a:r>
            <a:r>
              <a:t>tomorrow. </a:t>
            </a:r>
            <a:r>
              <a:rPr b="0"/>
              <a:t>Then Thanksgiving. Next week more Pyret!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18;p19"/>
          <p:cNvGrpSpPr/>
          <p:nvPr/>
        </p:nvGrpSpPr>
        <p:grpSpPr>
          <a:xfrm>
            <a:off x="2013156" y="410536"/>
            <a:ext cx="5587377" cy="916232"/>
            <a:chOff x="-1" y="0"/>
            <a:chExt cx="5587376" cy="916230"/>
          </a:xfrm>
        </p:grpSpPr>
        <p:sp>
          <p:nvSpPr>
            <p:cNvPr id="190" name="Rectangle"/>
            <p:cNvSpPr/>
            <p:nvPr/>
          </p:nvSpPr>
          <p:spPr>
            <a:xfrm>
              <a:off x="-2" y="0"/>
              <a:ext cx="5587377" cy="91623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91" name="Do now…"/>
            <p:cNvSpPr txBox="1"/>
            <p:nvPr/>
          </p:nvSpPr>
          <p:spPr>
            <a:xfrm>
              <a:off x="11623" y="11623"/>
              <a:ext cx="5564129" cy="892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Warm up</a:t>
              </a:r>
            </a:p>
            <a:p>
              <a:pPr defTabSz="596644">
                <a:defRPr sz="16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Keep out notebook. Answer the question below.</a:t>
              </a:r>
            </a:p>
          </p:txBody>
        </p:sp>
      </p:grpSp>
      <p:pic>
        <p:nvPicPr>
          <p:cNvPr id="193" name="UhFjcqq7tkq5WcbTX5O4RtChcPOgiOd2yBn0yf0ie8p8309we3hKJNf-0z9j8H3pW-L5R2NYf2WRNZpI97AW6BVWpy1q1uSLpAMCPpY1PCoy_KEGNXjik-oKxd3IgGtWxAk2ytMSQwk.png" descr="UhFjcqq7tkq5WcbTX5O4RtChcPOgiOd2yBn0yf0ie8p8309we3hKJNf-0z9j8H3pW-L5R2NYf2WRNZpI97AW6BVWpy1q1uSLpAMCPpY1PCoy_KEGNXjik-oKxd3IgGtWxAk2ytMSQwk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60518" y="1821791"/>
            <a:ext cx="2653182" cy="241365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What does this diagram represent? Explain in a sentence.…"/>
          <p:cNvSpPr txBox="1"/>
          <p:nvPr/>
        </p:nvSpPr>
        <p:spPr>
          <a:xfrm>
            <a:off x="452908" y="2159000"/>
            <a:ext cx="4992819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What does this diagram represent? Explain in a sentence.</a:t>
            </a:r>
            <a:br/>
          </a:p>
          <a:p>
            <a:pPr marL="187157" indent="-187157">
              <a:buSzPct val="100000"/>
              <a:buAutoNum type="arabicPeriod" startAt="1"/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t>Why is it important to have rules for evaluating expressions? </a:t>
            </a:r>
          </a:p>
        </p:txBody>
      </p:sp>
      <p:sp>
        <p:nvSpPr>
          <p:cNvPr id="195" name="Math is a language, and all languages have rules and grammar."/>
          <p:cNvSpPr txBox="1"/>
          <p:nvPr/>
        </p:nvSpPr>
        <p:spPr>
          <a:xfrm>
            <a:off x="551659" y="3422611"/>
            <a:ext cx="2653183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Math is a </a:t>
            </a:r>
            <a:r>
              <a:rPr b="1">
                <a:solidFill>
                  <a:schemeClr val="accent3">
                    <a:lumOff val="-9098"/>
                  </a:schemeClr>
                </a:solidFill>
              </a:rPr>
              <a:t>language</a:t>
            </a:r>
            <a:r>
              <a:t>, and all languages have rules and grammar.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2"/>
      <p:bldP build="p" bldLvl="5" animBg="1" rev="0" advAuto="0" spid="19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e’ll use something called the Circles of Evaluation. The rules are simple:…"/>
          <p:cNvSpPr txBox="1"/>
          <p:nvPr/>
        </p:nvSpPr>
        <p:spPr>
          <a:xfrm>
            <a:off x="121314" y="2159376"/>
            <a:ext cx="4052963" cy="2290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2100"/>
              </a:spcBef>
              <a:defRPr>
                <a:solidFill>
                  <a:schemeClr val="accent1"/>
                </a:solidFill>
              </a:defRPr>
            </a:pPr>
            <a:r>
              <a:t>We’ll use something called the </a:t>
            </a:r>
            <a:r>
              <a:rPr b="1">
                <a:solidFill>
                  <a:schemeClr val="accent5"/>
                </a:solidFill>
              </a:rPr>
              <a:t>Circles of Evaluation</a:t>
            </a:r>
            <a:r>
              <a:t>. The rules are simple: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spcBef>
                <a:spcPts val="26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Every Circle must have one - and only one! - function, written at the top</a:t>
            </a:r>
          </a:p>
          <a:p>
            <a:pPr marL="457200" indent="-317500" defTabSz="457200">
              <a:spcBef>
                <a:spcPts val="13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The inputs to the function are written left-to-right, in the middle of the Circle.</a:t>
            </a:r>
          </a:p>
          <a:p>
            <a:pPr marL="457200" indent="-317500" defTabSz="457200">
              <a:spcBef>
                <a:spcPts val="21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Circles can contain other circles.</a:t>
            </a:r>
          </a:p>
        </p:txBody>
      </p:sp>
      <p:grpSp>
        <p:nvGrpSpPr>
          <p:cNvPr id="202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00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01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Mini-lesson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notes and answer questions in your </a:t>
              </a:r>
              <a:r>
                <a:rPr b="1">
                  <a:solidFill>
                    <a:schemeClr val="accent1"/>
                  </a:solidFill>
                </a:rPr>
                <a:t>notebook</a:t>
              </a:r>
              <a:r>
                <a:rPr>
                  <a:solidFill>
                    <a:schemeClr val="accent1"/>
                  </a:solidFill>
                </a:rPr>
                <a:t>.</a:t>
              </a:r>
            </a:p>
          </p:txBody>
        </p:sp>
      </p:grpSp>
      <p:pic>
        <p:nvPicPr>
          <p:cNvPr id="20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76104" y="1284469"/>
            <a:ext cx="2594909" cy="1390945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204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55666" y="2988454"/>
            <a:ext cx="2635784" cy="1353512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sp>
        <p:nvSpPr>
          <p:cNvPr id="205" name="Rather than using those rules to compute an answer, we can use those rules to map out the path to that answer."/>
          <p:cNvSpPr txBox="1"/>
          <p:nvPr/>
        </p:nvSpPr>
        <p:spPr>
          <a:xfrm>
            <a:off x="112303" y="1287791"/>
            <a:ext cx="3305002" cy="1384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4000"/>
              </a:spcBef>
              <a:defRPr>
                <a:solidFill>
                  <a:schemeClr val="accent1"/>
                </a:solidFill>
              </a:defRPr>
            </a:pPr>
            <a:r>
              <a:t>Rather than using those rules to </a:t>
            </a:r>
            <a:r>
              <a:rPr b="1" i="1">
                <a:solidFill>
                  <a:schemeClr val="accent5"/>
                </a:solidFill>
              </a:rPr>
              <a:t>compute</a:t>
            </a:r>
            <a:r>
              <a:rPr i="1"/>
              <a:t> an answer</a:t>
            </a:r>
            <a:r>
              <a:t>, we can use those rules to </a:t>
            </a:r>
            <a:r>
              <a:rPr b="1" i="1"/>
              <a:t>map out the path </a:t>
            </a:r>
            <a:r>
              <a:t>to that answer.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xit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5"/>
      <p:bldP build="p" bldLvl="5" animBg="1" rev="0" advAuto="0" spid="199" grpId="3"/>
      <p:bldP build="whole" bldLvl="1" animBg="1" rev="0" advAuto="0" spid="203" grpId="4"/>
      <p:bldP build="whole" bldLvl="1" animBg="1" rev="0" advAuto="0" spid="205" grpId="1"/>
      <p:bldP build="whole" bldLvl="1" animBg="1" rev="0" advAuto="0" spid="205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We’ll use something called the Circles of Evaluation. The rules are simple:…"/>
          <p:cNvSpPr txBox="1"/>
          <p:nvPr/>
        </p:nvSpPr>
        <p:spPr>
          <a:xfrm>
            <a:off x="146714" y="1393386"/>
            <a:ext cx="4052963" cy="2290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spcBef>
                <a:spcPts val="2100"/>
              </a:spcBef>
              <a:defRPr>
                <a:solidFill>
                  <a:schemeClr val="accent1"/>
                </a:solidFill>
              </a:defRPr>
            </a:pPr>
            <a:r>
              <a:t>We’ll use something called the </a:t>
            </a:r>
            <a:r>
              <a:rPr b="1">
                <a:solidFill>
                  <a:schemeClr val="accent5"/>
                </a:solidFill>
              </a:rPr>
              <a:t>Circles of Evaluation</a:t>
            </a:r>
            <a:r>
              <a:t>. The rules are simple:</a:t>
            </a:r>
            <a:endParaRPr>
              <a:latin typeface="Times Roman"/>
              <a:ea typeface="Times Roman"/>
              <a:cs typeface="Times Roman"/>
              <a:sym typeface="Times Roman"/>
            </a:endParaRPr>
          </a:p>
          <a:p>
            <a:pPr marL="457200" indent="-317500" defTabSz="457200">
              <a:spcBef>
                <a:spcPts val="26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Every Circle must have one - and only one! - function, written at the top</a:t>
            </a:r>
          </a:p>
          <a:p>
            <a:pPr marL="457200" indent="-317500" defTabSz="457200">
              <a:spcBef>
                <a:spcPts val="13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The inputs to the function are written left-to-right, in the middle of the Circle.</a:t>
            </a:r>
          </a:p>
          <a:p>
            <a:pPr marL="457200" indent="-317500" defTabSz="457200">
              <a:spcBef>
                <a:spcPts val="2100"/>
              </a:spcBef>
              <a:buSzPct val="100000"/>
              <a:buFont typeface="Helvetica"/>
              <a:buAutoNum type="arabicPeriod" startAt="1"/>
              <a:defRPr>
                <a:solidFill>
                  <a:schemeClr val="accent1"/>
                </a:solidFill>
              </a:defRPr>
            </a:pPr>
            <a:r>
              <a:t>Circles can contain other circles.</a:t>
            </a:r>
          </a:p>
        </p:txBody>
      </p:sp>
      <p:grpSp>
        <p:nvGrpSpPr>
          <p:cNvPr id="212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10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1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Mini-lesson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notes and answer questions in your </a:t>
              </a:r>
              <a:r>
                <a:rPr b="1">
                  <a:solidFill>
                    <a:schemeClr val="accent1"/>
                  </a:solidFill>
                </a:rPr>
                <a:t>notebook</a:t>
              </a:r>
              <a:r>
                <a:rPr>
                  <a:solidFill>
                    <a:schemeClr val="accent1"/>
                  </a:solidFill>
                </a:rPr>
                <a:t>.</a:t>
              </a:r>
            </a:p>
          </p:txBody>
        </p:sp>
      </p:grpSp>
      <p:sp>
        <p:nvSpPr>
          <p:cNvPr id="213" name="Draw the circle of evaluation for:"/>
          <p:cNvSpPr txBox="1"/>
          <p:nvPr/>
        </p:nvSpPr>
        <p:spPr>
          <a:xfrm>
            <a:off x="4707408" y="1393386"/>
            <a:ext cx="3822292" cy="19322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2100"/>
            </a:pPr>
            <a:r>
              <a:t>Draw the circle of evaluation for:</a:t>
            </a:r>
          </a:p>
          <a:p>
            <a:pPr marL="187157" indent="-187157">
              <a:buSzPct val="100000"/>
              <a:buAutoNum type="arabicPeriod" startAt="1"/>
              <a:defRPr sz="2100"/>
            </a:pPr>
            <a:r>
              <a:t>   </a:t>
            </a:r>
            <a14:m>
              <m:oMath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6</m:t>
                </m:r>
              </m:oMath>
            </a14:m>
            <a:br/>
            <a:br/>
            <a:br/>
          </a:p>
          <a:p>
            <a:pPr marL="187157" indent="-187157">
              <a:buSzPct val="100000"/>
              <a:buAutoNum type="arabicPeriod" startAt="1"/>
              <a:defRPr sz="2100"/>
            </a:pPr>
            <a:r>
              <a:t>   </a:t>
            </a:r>
            <a14:m>
              <m:oMath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10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5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×</m:t>
                </m:r>
                <m:r>
                  <a:rPr xmlns:a="http://schemas.openxmlformats.org/drawingml/2006/main" sz="2600" i="1">
                    <a:solidFill>
                      <a:srgbClr val="007AB9"/>
                    </a:solidFill>
                    <a:latin typeface="Cambria Math" panose="02040503050406030204" pitchFamily="18" charset="0"/>
                  </a:rPr>
                  <m:t>6</m:t>
                </m:r>
              </m:oMath>
            </a14:m>
            <a:endParaRPr>
              <a:solidFill>
                <a:srgbClr val="007ABA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17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18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Mini-lesson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Take notes and answer questions in your </a:t>
              </a:r>
              <a:r>
                <a:rPr b="1">
                  <a:solidFill>
                    <a:schemeClr val="accent1"/>
                  </a:solidFill>
                </a:rPr>
                <a:t>notebook</a:t>
              </a:r>
              <a:r>
                <a:rPr>
                  <a:solidFill>
                    <a:schemeClr val="accent1"/>
                  </a:solidFill>
                </a:rPr>
                <a:t>.</a:t>
              </a:r>
            </a:p>
          </p:txBody>
        </p:sp>
      </p:grpSp>
      <p:grpSp>
        <p:nvGrpSpPr>
          <p:cNvPr id="222" name="Group"/>
          <p:cNvGrpSpPr/>
          <p:nvPr/>
        </p:nvGrpSpPr>
        <p:grpSpPr>
          <a:xfrm>
            <a:off x="2329829" y="1334666"/>
            <a:ext cx="4211803" cy="1879601"/>
            <a:chOff x="0" y="0"/>
            <a:chExt cx="4211801" cy="1879600"/>
          </a:xfrm>
        </p:grpSpPr>
        <p:sp>
          <p:nvSpPr>
            <p:cNvPr id="220" name="From circles of evaluation to code:…"/>
            <p:cNvSpPr/>
            <p:nvPr/>
          </p:nvSpPr>
          <p:spPr>
            <a:xfrm>
              <a:off x="0" y="0"/>
              <a:ext cx="4211802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From circles of evaluation to code:</a:t>
              </a:r>
            </a:p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  <a:p>
              <a:pPr marL="187157" indent="-187157">
                <a:buSzPct val="100000"/>
                <a:buAutoNum type="arabicPeriod" startAt="1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Expression:    </a:t>
              </a:r>
              <a14:m>
                <m:oMath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3</m:t>
                  </m:r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+</m:t>
                  </m:r>
                  <m:r>
                    <a:rPr xmlns:a="http://schemas.openxmlformats.org/drawingml/2006/main" sz="2000" i="1">
                      <a:solidFill>
                        <a:srgbClr val="FB8C00"/>
                      </a:solidFill>
                      <a:latin typeface="Cambria Math" panose="02040503050406030204" pitchFamily="18" charset="0"/>
                    </a:rPr>
                    <m:t>8</m:t>
                  </m:r>
                </m:oMath>
              </a14:m>
              <a:br>
                <a:rPr sz="1600">
                  <a:solidFill>
                    <a:schemeClr val="accent5"/>
                  </a:solidFill>
                </a:rPr>
              </a:br>
              <a:endParaRPr sz="1600">
                <a:solidFill>
                  <a:schemeClr val="accent5"/>
                </a:solidFill>
              </a:endParaRPr>
            </a:p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br/>
            </a:p>
            <a:p>
              <a:pPr marL="187157" indent="-187157">
                <a:buSzPct val="100000"/>
                <a:buAutoNum type="arabicPeriod" startAt="2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 Circle of evaluation: </a:t>
              </a:r>
              <a:br/>
              <a:br/>
              <a:br/>
            </a:p>
            <a:p>
              <a:pPr marL="187157" indent="-187157">
                <a:buSzPct val="100000"/>
                <a:buAutoNum type="arabicPeriod" startAt="2"/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  <a:r>
                <a:t>Code:      </a:t>
              </a:r>
              <a:r>
                <a:rPr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sz="1700">
                  <a:solidFill>
                    <a:schemeClr val="accent5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(3 + 8)</a:t>
              </a:r>
            </a:p>
          </p:txBody>
        </p:sp>
        <p:pic>
          <p:nvPicPr>
            <p:cNvPr id="221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172320" y="1133979"/>
              <a:ext cx="1101400" cy="7456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93070" y="3640792"/>
            <a:ext cx="2750107" cy="106455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25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26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Open your computer. Navigate to </a:t>
              </a:r>
              <a:r>
                <a:rPr u="sng">
                  <a:solidFill>
                    <a:srgbClr val="0000FF"/>
                  </a:solidFill>
                  <a:uFill>
                    <a:solidFill>
                      <a:srgbClr val="0000FF"/>
                    </a:solidFill>
                  </a:uFill>
                  <a:hlinkClick r:id="rId3" invalidUrl="" action="" tgtFrame="" tooltip="" history="1" highlightClick="0" endSnd="0"/>
                </a:rPr>
                <a:t>code.pyret.org</a:t>
              </a:r>
            </a:p>
          </p:txBody>
        </p:sp>
      </p:grpSp>
      <p:sp>
        <p:nvSpPr>
          <p:cNvPr id="228" name="Introducing Pyret:…"/>
          <p:cNvSpPr txBox="1"/>
          <p:nvPr/>
        </p:nvSpPr>
        <p:spPr>
          <a:xfrm>
            <a:off x="554508" y="1560603"/>
            <a:ext cx="3484249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/>
            </a:pPr>
            <a:r>
              <a:rPr>
                <a:solidFill>
                  <a:schemeClr val="accent5"/>
                </a:solidFill>
              </a:rPr>
              <a:t>Introducing</a:t>
            </a:r>
            <a:r>
              <a:t>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Pyret</a:t>
            </a:r>
            <a:r>
              <a:rPr>
                <a:solidFill>
                  <a:schemeClr val="accent5"/>
                </a:solidFill>
              </a:rPr>
              <a:t>:</a:t>
            </a:r>
            <a:endParaRPr>
              <a:solidFill>
                <a:schemeClr val="accent5"/>
              </a:solidFill>
            </a:endParaRPr>
          </a:p>
          <a:p>
            <a:pPr>
              <a:defRPr sz="1800"/>
            </a:pPr>
            <a:endParaRPr>
              <a:solidFill>
                <a:schemeClr val="accent5"/>
              </a:solidFill>
            </a:endParaRP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rPr>
                <a:solidFill>
                  <a:schemeClr val="accent5"/>
                </a:solidFill>
              </a:rPr>
              <a:t>Click “open editor”.</a:t>
            </a:r>
            <a:endParaRPr>
              <a:solidFill>
                <a:schemeClr val="accent5"/>
              </a:solidFill>
            </a:endParaRP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rPr>
                <a:solidFill>
                  <a:schemeClr val="accent5"/>
                </a:solidFill>
              </a:rPr>
              <a:t>What do you see?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Toolbar</a:t>
            </a:r>
            <a:r>
              <a:rPr>
                <a:solidFill>
                  <a:schemeClr val="accent5"/>
                </a:solidFill>
              </a:rPr>
              <a:t> at the top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Definitions area</a:t>
            </a:r>
            <a:r>
              <a:rPr>
                <a:solidFill>
                  <a:schemeClr val="accent5"/>
                </a:solidFill>
              </a:rPr>
              <a:t> on the left</a:t>
            </a:r>
            <a:endParaRPr>
              <a:solidFill>
                <a:schemeClr val="accent5"/>
              </a:solidFill>
            </a:endParaRPr>
          </a:p>
          <a:p>
            <a:pPr lvl="1" marL="561473" indent="-180473">
              <a:buSzPct val="100000"/>
              <a:buChar char="•"/>
              <a:defRPr sz="1800"/>
            </a:pPr>
            <a:r>
              <a:rPr>
                <a:solidFill>
                  <a:schemeClr val="accent3">
                    <a:lumOff val="-9098"/>
                  </a:schemeClr>
                </a:solidFill>
              </a:rPr>
              <a:t>Interactions area</a:t>
            </a:r>
            <a:r>
              <a:rPr>
                <a:solidFill>
                  <a:schemeClr val="accent5"/>
                </a:solidFill>
              </a:rPr>
              <a:t> on the right</a:t>
            </a:r>
          </a:p>
        </p:txBody>
      </p:sp>
      <p:pic>
        <p:nvPicPr>
          <p:cNvPr id="229" name="Kx5_2sqEeaW5MeqcQH5cgd6SH9iMDam0s38oKP859BmglGXXMLu-9r6DjmLgfRltDtF1iiuN4QWaYN4vhdRSKhtolFZkuKsu2rdDuV0w7vADlzCkdIKndCstas2Q5qaDFckvDdaTvcU.png" descr="Kx5_2sqEeaW5MeqcQH5cgd6SH9iMDam0s38oKP859BmglGXXMLu-9r6DjmLgfRltDtF1iiuN4QWaYN4vhdRSKhtolFZkuKsu2rdDuV0w7vADlzCkdIKndCstas2Q5qaDFckvDdaTvcU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81368" y="1219210"/>
            <a:ext cx="3951432" cy="29923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  <p:bldP build="whole" bldLvl="1" animBg="1" rev="0" advAuto="0" spid="229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18;p19"/>
          <p:cNvGrpSpPr/>
          <p:nvPr/>
        </p:nvGrpSpPr>
        <p:grpSpPr>
          <a:xfrm>
            <a:off x="2119863" y="42840"/>
            <a:ext cx="5092941" cy="745621"/>
            <a:chOff x="0" y="0"/>
            <a:chExt cx="5092940" cy="745620"/>
          </a:xfrm>
        </p:grpSpPr>
        <p:sp>
          <p:nvSpPr>
            <p:cNvPr id="233" name="Rectangle"/>
            <p:cNvSpPr/>
            <p:nvPr/>
          </p:nvSpPr>
          <p:spPr>
            <a:xfrm>
              <a:off x="-1" y="0"/>
              <a:ext cx="4546961" cy="745621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234" name="Do now…"/>
            <p:cNvSpPr txBox="1"/>
            <p:nvPr/>
          </p:nvSpPr>
          <p:spPr>
            <a:xfrm>
              <a:off x="9458" y="9458"/>
              <a:ext cx="5083482" cy="726705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07148">
                <a:defRPr sz="2040">
                  <a:latin typeface="+mn-lt"/>
                  <a:ea typeface="+mn-ea"/>
                  <a:cs typeface="+mn-cs"/>
                  <a:sym typeface="Arial"/>
                </a:defRPr>
              </a:pPr>
              <a:r>
                <a:t>Coding to learn</a:t>
              </a:r>
            </a:p>
            <a:p>
              <a:pPr defTabSz="507148">
                <a:defRPr sz="136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Work through these problems with your partner.</a:t>
              </a:r>
            </a:p>
          </p:txBody>
        </p:sp>
      </p:grp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12367" y="938824"/>
            <a:ext cx="2776391" cy="355311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