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in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VOCAB</a:t>
            </a:r>
          </a:p>
          <a:p>
            <a:pPr/>
            <a:r>
              <a:t>transpose </a:t>
            </a:r>
          </a:p>
          <a:p>
            <a:pPr/>
            <a:r>
              <a:t>cofactor matrix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THIS PROBLEM CONTINUES ONE FROM PAST WEEKS HW.</a:t>
            </a:r>
          </a:p>
          <a:p>
            <a:pPr/>
          </a:p>
          <a:p>
            <a:pPr marL="187156" indent="-187156">
              <a:buSzPct val="100000"/>
              <a:buAutoNum type="arabicPeriod" startAt="1"/>
            </a:pPr>
            <a:r>
              <a:t>Every batch has the same amount of peanuts (5 kg). The table contains info with new recipes.</a:t>
            </a:r>
          </a:p>
          <a:p>
            <a:pPr marL="187156" indent="-187156">
              <a:buSzPct val="100000"/>
              <a:buAutoNum type="arabicPeriod" startAt="1"/>
            </a:pPr>
            <a:br/>
            <a:r>
              <a:t>7b + 6s + 2f = 380</a:t>
            </a:r>
            <a:br/>
            <a:r>
              <a:t>5b + 5s + 5f = 500</a:t>
            </a:r>
            <a:br/>
            <a:r>
              <a:t>2b + 5s + 8f = 620</a:t>
            </a:r>
          </a:p>
          <a:p>
            <a:pPr marL="187156" indent="-187156">
              <a:buSzPct val="100000"/>
              <a:buAutoNum type="arabicPeriod" startAt="1"/>
            </a:pPr>
            <a:r>
              <a:t>You could </a:t>
            </a:r>
            <a:r>
              <a:rPr b="1"/>
              <a:t>try </a:t>
            </a:r>
            <a:r>
              <a:t>to find the inverse for the coefficient matrix, the multiply that by the solution matrix to find the value of [b s f].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marL="187156" indent="-187156">
              <a:buSzPct val="100000"/>
              <a:buAutoNum type="arabicPeriod" startAt="1"/>
            </a:pPr>
            <a:r>
              <a:t>Each element in the cofactor matrix represents the cofactor for the corresponding element of A.</a:t>
            </a:r>
          </a:p>
          <a:p>
            <a:pPr marL="187156" indent="-187156">
              <a:buSzPct val="100000"/>
              <a:buAutoNum type="arabicPeriod" startAt="1"/>
            </a:pPr>
            <a:r>
              <a:t>The adjugate is the transpose of the cofactor matrix of A. </a:t>
            </a:r>
          </a:p>
          <a:p>
            <a:pPr marL="187156" indent="-187156">
              <a:buSzPct val="100000"/>
              <a:buAutoNum type="arabicPeriod" startAt="1"/>
            </a:pPr>
            <a:r>
              <a:t>If you know the adjugate and determinant for a matrix, you can find its inverse by dividing the adjugate by the determinant.  The variable matrix X for a matrix equation AX=B can be found by multiplying the inverese by B. </a:t>
            </a:r>
          </a:p>
          <a:p>
            <a:pPr marL="187156" indent="-187156">
              <a:buSzPct val="100000"/>
              <a:buAutoNum type="arabicPeriod" startAt="1"/>
            </a:pPr>
            <a:r>
              <a:t>IT means the matrix has no inverse!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r>
              <a:t>See handwritten answer key for solutions</a:t>
            </a:r>
          </a:p>
          <a:p>
            <a:pPr/>
          </a:p>
          <a:p>
            <a:pPr/>
            <a:r>
              <a:t>Pre-planned questions: </a:t>
            </a:r>
          </a:p>
          <a:p>
            <a:pPr/>
            <a:r>
              <a:t>+What does it tell you if the matrix has no inverse? It means that there isn’t just one solution for this problem, so the quick formula won’t work</a:t>
            </a:r>
          </a:p>
          <a:p>
            <a:pPr/>
            <a:r>
              <a:t>+How do determine if the system has no solutions or infinitely many? Apply gaussian elimination to [A | B]. You’ll get row echelon form [A’ | B’] if you get any rows where all the values of A’ are 0 then there isn’t one solution (but you already know this because the determinant is 0).  If the value for B’ in that row is not 0, then there’s no solution, otherwise infinitely many.  </a:t>
            </a:r>
          </a:p>
          <a:p>
            <a:pPr/>
            <a:r>
              <a:t>+ How can I find a solution that works? Pick an arbitrary value for for f, then think about how you can use your row echelon form to figure out the amount of b and s to use.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a:r>
              <a:t>last five minutes of class. share out.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4" cy="2"/>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4" cy="2"/>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3" cy="2"/>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114300" indent="0" algn="l">
              <a:lnSpc>
                <a:spcPct val="100000"/>
              </a:lnSpc>
              <a:buClrTx/>
              <a:buSzTx/>
              <a:buFontTx/>
              <a:buNone/>
              <a:defRPr>
                <a:solidFill>
                  <a:srgbClr val="FFFFFF"/>
                </a:solidFill>
              </a:defRPr>
            </a:lvl1pPr>
            <a:lvl2pPr marL="114300" indent="114300" algn="l">
              <a:lnSpc>
                <a:spcPct val="100000"/>
              </a:lnSpc>
              <a:buClrTx/>
              <a:buSzTx/>
              <a:buFontTx/>
              <a:buNone/>
              <a:defRPr>
                <a:solidFill>
                  <a:srgbClr val="FFFFFF"/>
                </a:solidFill>
              </a:defRPr>
            </a:lvl2pPr>
            <a:lvl3pPr marL="114300" indent="114300" algn="l">
              <a:lnSpc>
                <a:spcPct val="100000"/>
              </a:lnSpc>
              <a:buClrTx/>
              <a:buSzTx/>
              <a:buFontTx/>
              <a:buNone/>
              <a:defRPr>
                <a:solidFill>
                  <a:srgbClr val="FFFFFF"/>
                </a:solidFill>
              </a:defRPr>
            </a:lvl3pPr>
            <a:lvl4pPr marL="114300" indent="114300" algn="l">
              <a:lnSpc>
                <a:spcPct val="100000"/>
              </a:lnSpc>
              <a:buClrTx/>
              <a:buSzTx/>
              <a:buFontTx/>
              <a:buNone/>
              <a:defRPr>
                <a:solidFill>
                  <a:srgbClr val="FFFFFF"/>
                </a:solidFill>
              </a:defRPr>
            </a:lvl4pPr>
            <a:lvl5pPr marL="1143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4" cy="2"/>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2" y="4717937"/>
            <a:ext cx="336808"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8"/>
            <a:ext cx="6244204" cy="5"/>
          </a:xfrm>
          <a:prstGeom prst="line">
            <a:avLst/>
          </a:prstGeom>
          <a:ln w="38100">
            <a:solidFill>
              <a:srgbClr val="000000"/>
            </a:solidFill>
          </a:ln>
        </p:spPr>
        <p:txBody>
          <a:bodyPr lIns="45718" tIns="45718" rIns="45718" bIns="45718"/>
          <a:lstStyle/>
          <a:p>
            <a:pPr/>
          </a:p>
        </p:txBody>
      </p:sp>
      <p:sp>
        <p:nvSpPr>
          <p:cNvPr id="156" name="Google Shape;25;p4"/>
          <p:cNvSpPr/>
          <p:nvPr/>
        </p:nvSpPr>
        <p:spPr>
          <a:xfrm>
            <a:off x="2477722" y="4739997"/>
            <a:ext cx="6244204" cy="5"/>
          </a:xfrm>
          <a:prstGeom prst="line">
            <a:avLst/>
          </a:prstGeom>
          <a:ln w="19050">
            <a:solidFill>
              <a:srgbClr val="000000"/>
            </a:solidFill>
          </a:ln>
        </p:spPr>
        <p:txBody>
          <a:bodyPr lIns="45718" tIns="45718" rIns="45718" bIns="45718"/>
          <a:lstStyle/>
          <a:p>
            <a:pPr/>
          </a:p>
        </p:txBody>
      </p:sp>
      <p:sp>
        <p:nvSpPr>
          <p:cNvPr id="157" name="Google Shape;26;p4"/>
          <p:cNvSpPr/>
          <p:nvPr/>
        </p:nvSpPr>
        <p:spPr>
          <a:xfrm>
            <a:off x="425197" y="415650"/>
            <a:ext cx="183305" cy="5"/>
          </a:xfrm>
          <a:prstGeom prst="line">
            <a:avLst/>
          </a:prstGeom>
          <a:ln w="19050">
            <a:solidFill>
              <a:srgbClr val="000000"/>
            </a:solidFill>
          </a:ln>
        </p:spPr>
        <p:txBody>
          <a:bodyPr lIns="45718" tIns="45718" rIns="45718" bIns="45718"/>
          <a:lstStyle/>
          <a:p>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10/25/21</a:t>
            </a:r>
          </a:p>
        </p:txBody>
      </p:sp>
      <p:sp>
        <p:nvSpPr>
          <p:cNvPr id="161" name="Slide Number"/>
          <p:cNvSpPr txBox="1"/>
          <p:nvPr>
            <p:ph type="sldNum" sz="quarter" idx="2"/>
          </p:nvPr>
        </p:nvSpPr>
        <p:spPr>
          <a:xfrm>
            <a:off x="8709895" y="4717938"/>
            <a:ext cx="336806"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implement nested loops in Java?</a:t>
            </a:r>
          </a:p>
        </p:txBody>
      </p:sp>
      <p:sp>
        <p:nvSpPr>
          <p:cNvPr id="175" name="Google Shape;31;p4"/>
          <p:cNvSpPr txBox="1"/>
          <p:nvPr/>
        </p:nvSpPr>
        <p:spPr>
          <a:xfrm>
            <a:off x="7263947" y="6563"/>
            <a:ext cx="5621103" cy="398746"/>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1" cy="2"/>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1" cy="2"/>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397250" y="4655006"/>
            <a:ext cx="8552700" cy="36064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sz="1200">
                <a:solidFill>
                  <a:srgbClr val="000000"/>
                </a:solidFill>
                <a:latin typeface="Lato"/>
                <a:ea typeface="Lato"/>
                <a:cs typeface="Lato"/>
                <a:sym typeface="Lato"/>
              </a:defRPr>
            </a:pPr>
            <a:r>
              <a:t>class: </a:t>
            </a:r>
            <a:r>
              <a:rPr b="0"/>
              <a:t>precalc </a:t>
            </a:r>
            <a:r>
              <a:t>goal: </a:t>
            </a:r>
            <a:r>
              <a:rPr b="0"/>
              <a:t>HDW use linear algebra strategies to calculate profit?</a:t>
            </a:r>
          </a:p>
        </p:txBody>
      </p:sp>
      <p:sp>
        <p:nvSpPr>
          <p:cNvPr id="45" name="Dr. O’Brien 4/5/22"/>
          <p:cNvSpPr txBox="1"/>
          <p:nvPr/>
        </p:nvSpPr>
        <p:spPr>
          <a:xfrm>
            <a:off x="6731910" y="39450"/>
            <a:ext cx="2095053"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a:latin typeface="+mj-lt"/>
                <a:ea typeface="+mj-ea"/>
                <a:cs typeface="+mj-cs"/>
                <a:sym typeface="Helvetica"/>
              </a:defRPr>
            </a:lvl1pPr>
          </a:lstStyle>
          <a:p>
            <a:pPr/>
            <a:r>
              <a:t>Dr. O’Brien 4/11/22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3"/>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3" cy="3002403"/>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3"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3"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3" cy="2"/>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2"/>
            <a:ext cx="4572000" cy="5143505"/>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8"/>
            <a:ext cx="468303" cy="3"/>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3"/>
          </a:xfrm>
          <a:prstGeom prst="rect">
            <a:avLst/>
          </a:prstGeom>
        </p:spPr>
        <p:txBody>
          <a:bodyPr/>
          <a:lstStyle>
            <a:lvl1pPr marL="114300" indent="0">
              <a:lnSpc>
                <a:spcPct val="100000"/>
              </a:lnSpc>
              <a:buClrTx/>
              <a:buSzTx/>
              <a:buFontTx/>
              <a:buNone/>
              <a:defRPr sz="2100"/>
            </a:lvl1pPr>
            <a:lvl2pPr marL="114300" indent="114300">
              <a:lnSpc>
                <a:spcPct val="100000"/>
              </a:lnSpc>
              <a:buClrTx/>
              <a:buSzTx/>
              <a:buFontTx/>
              <a:buNone/>
              <a:defRPr sz="2100"/>
            </a:lvl2pPr>
            <a:lvl3pPr marL="114300" indent="114300">
              <a:lnSpc>
                <a:spcPct val="100000"/>
              </a:lnSpc>
              <a:buClrTx/>
              <a:buSzTx/>
              <a:buFontTx/>
              <a:buNone/>
              <a:defRPr sz="2100"/>
            </a:lvl3pPr>
            <a:lvl4pPr marL="114300" indent="114300">
              <a:lnSpc>
                <a:spcPct val="100000"/>
              </a:lnSpc>
              <a:buClrTx/>
              <a:buSzTx/>
              <a:buFontTx/>
              <a:buNone/>
              <a:defRPr sz="2100"/>
            </a:lvl4pPr>
            <a:lvl5pPr marL="1143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1" cy="2"/>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3"/>
          </a:xfrm>
          <a:prstGeom prst="rect">
            <a:avLst/>
          </a:prstGeom>
        </p:spPr>
        <p:txBody>
          <a:bodyPr anchor="ctr"/>
          <a:lstStyle>
            <a:lvl1pPr marL="0" indent="228600" algn="l">
              <a:lnSpc>
                <a:spcPct val="100000"/>
              </a:lnSpc>
              <a:buClrTx/>
              <a:buSzTx/>
              <a:buFontTx/>
              <a:buNone/>
            </a:lvl1pPr>
            <a:lvl2pPr marL="1233714" indent="-408213" algn="l">
              <a:lnSpc>
                <a:spcPct val="100000"/>
              </a:lnSpc>
              <a:buClrTx/>
              <a:buFontTx/>
            </a:lvl2pPr>
            <a:lvl3pPr marL="1690914" algn="l">
              <a:lnSpc>
                <a:spcPct val="100000"/>
              </a:lnSpc>
              <a:buClrTx/>
              <a:buFontTx/>
            </a:lvl3pPr>
            <a:lvl4pPr marL="2148114" algn="l">
              <a:lnSpc>
                <a:spcPct val="100000"/>
              </a:lnSpc>
              <a:buClrTx/>
              <a:buFontTx/>
            </a:lvl4pPr>
            <a:lvl5pPr marL="26053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1" cy="2"/>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1" cy="2"/>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p>
            <a:pPr/>
            <a:r>
              <a:t>xx%</a:t>
            </a:r>
          </a:p>
        </p:txBody>
      </p:sp>
      <p:sp>
        <p:nvSpPr>
          <p:cNvPr id="6" name="Body Level One…"/>
          <p:cNvSpPr txBox="1"/>
          <p:nvPr>
            <p:ph type="body" idx="1"/>
          </p:nvPr>
        </p:nvSpPr>
        <p:spPr>
          <a:xfrm>
            <a:off x="853950" y="2919450"/>
            <a:ext cx="7436102" cy="10716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0" y="4717936"/>
            <a:ext cx="336809" cy="335247"/>
          </a:xfrm>
          <a:prstGeom prst="rect">
            <a:avLst/>
          </a:prstGeom>
          <a:ln w="12700">
            <a:miter lim="400000"/>
          </a:ln>
        </p:spPr>
        <p:txBody>
          <a:bodyPr wrap="none" lIns="91422" tIns="91422" rIns="91422" bIns="91422"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2"/>
            <a:ext cx="6331500" cy="1542005"/>
          </a:xfrm>
          <a:prstGeom prst="rect">
            <a:avLst/>
          </a:prstGeom>
        </p:spPr>
        <p:txBody>
          <a:bodyPr/>
          <a:lstStyle/>
          <a:p>
            <a:pPr>
              <a:defRPr sz="4300">
                <a:solidFill>
                  <a:srgbClr val="0000FF"/>
                </a:solidFill>
              </a:defRPr>
            </a:pPr>
            <a:r>
              <a:t>Fall 2021 Precalc</a:t>
            </a:r>
          </a:p>
          <a:p>
            <a:pPr>
              <a:defRPr sz="4300">
                <a:solidFill>
                  <a:srgbClr val="0000FF"/>
                </a:solidFill>
              </a:defRPr>
            </a:pPr>
            <a:r>
              <a:t>Lesson 11.1</a:t>
            </a:r>
          </a:p>
        </p:txBody>
      </p:sp>
      <p:sp>
        <p:nvSpPr>
          <p:cNvPr id="186" name="Google Shape;77;p13"/>
          <p:cNvSpPr txBox="1"/>
          <p:nvPr>
            <p:ph type="subTitle" sz="quarter" idx="1"/>
          </p:nvPr>
        </p:nvSpPr>
        <p:spPr>
          <a:xfrm>
            <a:off x="2402967" y="3238450"/>
            <a:ext cx="6331503" cy="1241700"/>
          </a:xfrm>
          <a:prstGeom prst="rect">
            <a:avLst/>
          </a:prstGeom>
        </p:spPr>
        <p:txBody>
          <a:bodyPr/>
          <a:lstStyle/>
          <a:p>
            <a:pPr marL="0">
              <a:lnSpc>
                <a:spcPct val="80000"/>
              </a:lnSpc>
              <a:defRPr sz="1600"/>
            </a:pPr>
            <a:r>
              <a:t>Dr. O’Brien</a:t>
            </a:r>
          </a:p>
          <a:p>
            <a:pPr marL="0">
              <a:lnSpc>
                <a:spcPct val="80000"/>
              </a:lnSpc>
              <a:defRPr sz="1600"/>
            </a:pPr>
            <a:r>
              <a:t>Herbert H. Lehman High School</a:t>
            </a:r>
          </a:p>
          <a:p>
            <a:pPr marL="0">
              <a:lnSpc>
                <a:spcPct val="80000"/>
              </a:lnSpc>
              <a:defRPr sz="1600"/>
            </a:pPr>
            <a:r>
              <a:t>11 April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Be sure to: do the work below in your saved copy of thenAlice’s restaurant Pyret file:…"/>
          <p:cNvSpPr txBox="1"/>
          <p:nvPr/>
        </p:nvSpPr>
        <p:spPr>
          <a:xfrm>
            <a:off x="1990674" y="488174"/>
            <a:ext cx="6269917" cy="520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chemeClr val="accent5">
                    <a:satOff val="-3088"/>
                    <a:lumOff val="12696"/>
                  </a:schemeClr>
                </a:solidFill>
                <a:latin typeface="+mj-lt"/>
                <a:ea typeface="+mj-ea"/>
                <a:cs typeface="+mj-cs"/>
                <a:sym typeface="Helvetica"/>
              </a:defRPr>
            </a:pPr>
            <a:r>
              <a:t>Do now…</a:t>
            </a:r>
            <a:r>
              <a:rPr>
                <a:solidFill>
                  <a:schemeClr val="accent3"/>
                </a:solidFill>
              </a:rPr>
              <a:t>Get out your notebook/binder. Write down the  </a:t>
            </a:r>
            <a:r>
              <a:rPr>
                <a:solidFill>
                  <a:srgbClr val="FF2600"/>
                </a:solidFill>
              </a:rPr>
              <a:t>date</a:t>
            </a:r>
            <a:r>
              <a:rPr>
                <a:solidFill>
                  <a:schemeClr val="accent3"/>
                </a:solidFill>
              </a:rPr>
              <a:t> and </a:t>
            </a:r>
            <a:r>
              <a:rPr>
                <a:solidFill>
                  <a:srgbClr val="E22400"/>
                </a:solidFill>
              </a:rPr>
              <a:t>goal</a:t>
            </a:r>
            <a:r>
              <a:rPr>
                <a:solidFill>
                  <a:schemeClr val="accent3"/>
                </a:solidFill>
              </a:rPr>
              <a:t>.</a:t>
            </a:r>
          </a:p>
        </p:txBody>
      </p:sp>
      <p:sp>
        <p:nvSpPr>
          <p:cNvPr id="191" name="Be sure to……"/>
          <p:cNvSpPr txBox="1"/>
          <p:nvPr/>
        </p:nvSpPr>
        <p:spPr>
          <a:xfrm>
            <a:off x="1071375" y="1034659"/>
            <a:ext cx="8552701" cy="13077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FFAB01"/>
                </a:solidFill>
                <a:latin typeface="+mj-lt"/>
                <a:ea typeface="+mj-ea"/>
                <a:cs typeface="+mj-cs"/>
                <a:sym typeface="Helvetica"/>
              </a:defRPr>
            </a:pPr>
            <a:r>
              <a:t>Be sure to…</a:t>
            </a:r>
          </a:p>
          <a:p>
            <a:pPr marL="187156" indent="-187156">
              <a:buClr>
                <a:srgbClr val="FF6A00"/>
              </a:buClr>
              <a:buSzPct val="100000"/>
              <a:buAutoNum type="arabicPeriod" startAt="1"/>
              <a:defRPr>
                <a:solidFill>
                  <a:srgbClr val="011D57"/>
                </a:solidFill>
                <a:latin typeface="+mj-lt"/>
                <a:ea typeface="+mj-ea"/>
                <a:cs typeface="+mj-cs"/>
                <a:sym typeface="Helvetica"/>
              </a:defRPr>
            </a:pPr>
            <a:r>
              <a:t>Carefully examine the table below.</a:t>
            </a:r>
          </a:p>
          <a:p>
            <a:pPr marL="187156" indent="-187156">
              <a:buClr>
                <a:srgbClr val="FF6A00"/>
              </a:buClr>
              <a:buSzPct val="100000"/>
              <a:buAutoNum type="arabicPeriod" startAt="1"/>
              <a:defRPr>
                <a:solidFill>
                  <a:srgbClr val="011D57"/>
                </a:solidFill>
                <a:latin typeface="+mj-lt"/>
                <a:ea typeface="+mj-ea"/>
                <a:cs typeface="+mj-cs"/>
                <a:sym typeface="Helvetica"/>
              </a:defRPr>
            </a:pPr>
            <a:r>
              <a:t>Answer the following questions in complete sentences:</a:t>
            </a:r>
          </a:p>
          <a:p>
            <a:pPr lvl="5" marL="377656" indent="-187156">
              <a:buClr>
                <a:srgbClr val="FF6A00"/>
              </a:buClr>
              <a:buSzPct val="100000"/>
              <a:buAutoNum type="alphaLcPeriod" startAt="1"/>
              <a:defRPr>
                <a:solidFill>
                  <a:srgbClr val="011D57"/>
                </a:solidFill>
                <a:latin typeface="+mj-lt"/>
                <a:ea typeface="+mj-ea"/>
                <a:cs typeface="+mj-cs"/>
                <a:sym typeface="Helvetica"/>
              </a:defRPr>
            </a:pPr>
            <a:r>
              <a:t>What new information is added to this table?</a:t>
            </a:r>
          </a:p>
          <a:p>
            <a:pPr lvl="5" marL="377656" indent="-187156">
              <a:buClr>
                <a:srgbClr val="FF6A00"/>
              </a:buClr>
              <a:buSzPct val="100000"/>
              <a:buAutoNum type="alphaLcPeriod" startAt="1"/>
              <a:defRPr>
                <a:solidFill>
                  <a:srgbClr val="011D57"/>
                </a:solidFill>
                <a:latin typeface="+mj-lt"/>
                <a:ea typeface="+mj-ea"/>
                <a:cs typeface="+mj-cs"/>
                <a:sym typeface="Helvetica"/>
              </a:defRPr>
            </a:pPr>
            <a:r>
              <a:t>What will the </a:t>
            </a:r>
            <a:r>
              <a:rPr i="1"/>
              <a:t>profit </a:t>
            </a:r>
            <a:r>
              <a:t>be for each type of mix (bulk, standard, and fancy)?</a:t>
            </a:r>
          </a:p>
          <a:p>
            <a:pPr lvl="5" marL="377656" indent="-187156">
              <a:buClr>
                <a:srgbClr val="FF6A00"/>
              </a:buClr>
              <a:buSzPct val="100000"/>
              <a:buAutoNum type="alphaLcPeriod" startAt="1"/>
              <a:defRPr>
                <a:solidFill>
                  <a:srgbClr val="011D57"/>
                </a:solidFill>
                <a:latin typeface="+mj-lt"/>
                <a:ea typeface="+mj-ea"/>
                <a:cs typeface="+mj-cs"/>
                <a:sym typeface="Helvetica"/>
              </a:defRPr>
            </a:pPr>
            <a:r>
              <a:t>How do you think this information will influence production at </a:t>
            </a:r>
            <a14:m>
              <m:oMath>
                <m:sSup>
                  <m:e>
                    <m:r>
                      <m:rPr>
                        <m:nor/>
                      </m:rPr>
                      <a:rPr xmlns:a="http://schemas.openxmlformats.org/drawingml/2006/main" sz="1450" i="1">
                        <a:solidFill>
                          <a:srgbClr val="011D57"/>
                        </a:solidFill>
                        <a:latin typeface="Cambria Math" panose="02040503050406030204" pitchFamily="18" charset="0"/>
                      </a:rPr>
                      <m:t>Jada</m:t>
                    </m:r>
                  </m:e>
                  <m:sup>
                    <m:r>
                      <a:rPr xmlns:a="http://schemas.openxmlformats.org/drawingml/2006/main" sz="1450" i="1">
                        <a:solidFill>
                          <a:srgbClr val="011D57"/>
                        </a:solidFill>
                        <a:latin typeface="Cambria Math" panose="02040503050406030204" pitchFamily="18" charset="0"/>
                      </a:rPr>
                      <m:t>2</m:t>
                    </m:r>
                  </m:sup>
                </m:sSup>
              </m:oMath>
            </a14:m>
            <a:r>
              <a:t> Inc.?</a:t>
            </a:r>
          </a:p>
        </p:txBody>
      </p:sp>
      <p:pic>
        <p:nvPicPr>
          <p:cNvPr id="192" name="Image" descr="Image"/>
          <p:cNvPicPr>
            <a:picLocks noChangeAspect="1"/>
          </p:cNvPicPr>
          <p:nvPr/>
        </p:nvPicPr>
        <p:blipFill>
          <a:blip r:embed="rId3">
            <a:extLst/>
          </a:blip>
          <a:stretch>
            <a:fillRect/>
          </a:stretch>
        </p:blipFill>
        <p:spPr>
          <a:xfrm>
            <a:off x="2931482" y="3121679"/>
            <a:ext cx="3484236" cy="115609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1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Double-click to edit"/>
          <p:cNvSpPr txBox="1"/>
          <p:nvPr>
            <p:ph type="title"/>
          </p:nvPr>
        </p:nvSpPr>
        <p:spPr>
          <a:xfrm>
            <a:off x="2400250" y="575950"/>
            <a:ext cx="6321601" cy="635403"/>
          </a:xfrm>
          <a:prstGeom prst="rect">
            <a:avLst/>
          </a:prstGeom>
        </p:spPr>
        <p:txBody>
          <a:bodyPr/>
          <a:lstStyle/>
          <a:p>
            <a:pPr defTabSz="886967">
              <a:defRPr sz="2900"/>
            </a:pPr>
          </a:p>
        </p:txBody>
      </p:sp>
      <p:grpSp>
        <p:nvGrpSpPr>
          <p:cNvPr id="199" name="framing…"/>
          <p:cNvGrpSpPr/>
          <p:nvPr/>
        </p:nvGrpSpPr>
        <p:grpSpPr>
          <a:xfrm>
            <a:off x="4148458" y="1077535"/>
            <a:ext cx="4070437" cy="2988429"/>
            <a:chOff x="0" y="0"/>
            <a:chExt cx="4070436" cy="2988428"/>
          </a:xfrm>
        </p:grpSpPr>
        <p:sp>
          <p:nvSpPr>
            <p:cNvPr id="197" name="Rectangle"/>
            <p:cNvSpPr/>
            <p:nvPr/>
          </p:nvSpPr>
          <p:spPr>
            <a:xfrm>
              <a:off x="-1" y="-1"/>
              <a:ext cx="4070438" cy="2988430"/>
            </a:xfrm>
            <a:prstGeom prst="rect">
              <a:avLst/>
            </a:prstGeom>
            <a:noFill/>
            <a:ln w="25400" cap="flat">
              <a:solidFill>
                <a:schemeClr val="accent1"/>
              </a:solidFill>
              <a:prstDash val="solid"/>
              <a:round/>
            </a:ln>
            <a:effectLst/>
          </p:spPr>
          <p:txBody>
            <a:bodyPr wrap="square" lIns="0" tIns="0" rIns="0" bIns="0" numCol="1" anchor="t">
              <a:noAutofit/>
            </a:bodyPr>
            <a:lstStyle/>
            <a:p>
              <a:pPr defTabSz="886967">
                <a:lnSpc>
                  <a:spcPct val="115000"/>
                </a:lnSpc>
                <a:defRPr b="1" sz="1700">
                  <a:solidFill>
                    <a:srgbClr val="000000"/>
                  </a:solidFill>
                  <a:latin typeface="Lato"/>
                  <a:ea typeface="Lato"/>
                  <a:cs typeface="Lato"/>
                  <a:sym typeface="Lato"/>
                </a:defRPr>
              </a:pPr>
            </a:p>
          </p:txBody>
        </p:sp>
        <p:sp>
          <p:nvSpPr>
            <p:cNvPr id="198" name="framing…"/>
            <p:cNvSpPr txBox="1"/>
            <p:nvPr/>
          </p:nvSpPr>
          <p:spPr>
            <a:xfrm>
              <a:off x="12699" y="12699"/>
              <a:ext cx="4045038" cy="29630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defTabSz="886967">
                <a:lnSpc>
                  <a:spcPct val="115000"/>
                </a:lnSpc>
                <a:defRPr b="1" sz="1700">
                  <a:solidFill>
                    <a:schemeClr val="accent5"/>
                  </a:solidFill>
                  <a:latin typeface="Lato"/>
                  <a:ea typeface="Lato"/>
                  <a:cs typeface="Lato"/>
                  <a:sym typeface="Lato"/>
                </a:defRPr>
              </a:pPr>
              <a:r>
                <a:t>framing</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Use linear algebra strategies to </a:t>
              </a:r>
              <a:r>
                <a:rPr b="0"/>
                <a:t> to calculate profit?</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why: </a:t>
              </a:r>
              <a:r>
                <a:rPr b="0"/>
                <a:t> This is an important real world use of linear algebra</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More real world problems involving linear algebra</a:t>
              </a:r>
            </a:p>
          </p:txBody>
        </p:sp>
      </p:grpSp>
      <p:pic>
        <p:nvPicPr>
          <p:cNvPr id="200" name="Image" descr="Image"/>
          <p:cNvPicPr>
            <a:picLocks noChangeAspect="1"/>
          </p:cNvPicPr>
          <p:nvPr/>
        </p:nvPicPr>
        <p:blipFill>
          <a:blip r:embed="rId2">
            <a:extLst/>
          </a:blip>
          <a:stretch>
            <a:fillRect/>
          </a:stretch>
        </p:blipFill>
        <p:spPr>
          <a:xfrm>
            <a:off x="250446" y="1536872"/>
            <a:ext cx="3352803" cy="242570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Be sure to: do the work below in your saved copy of thenAlice’s restaurant Pyret file:…"/>
          <p:cNvSpPr txBox="1"/>
          <p:nvPr/>
        </p:nvSpPr>
        <p:spPr>
          <a:xfrm>
            <a:off x="1731653" y="79099"/>
            <a:ext cx="4961193" cy="7620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rgbClr val="FF6A00"/>
                </a:solidFill>
                <a:latin typeface="+mj-lt"/>
                <a:ea typeface="+mj-ea"/>
                <a:cs typeface="+mj-cs"/>
                <a:sym typeface="Helvetica"/>
              </a:defRPr>
            </a:pPr>
            <a:r>
              <a:t>Warm up</a:t>
            </a:r>
          </a:p>
          <a:p>
            <a:pPr>
              <a:defRPr sz="1100">
                <a:solidFill>
                  <a:schemeClr val="accent5">
                    <a:satOff val="-3088"/>
                    <a:lumOff val="12696"/>
                  </a:schemeClr>
                </a:solidFill>
                <a:latin typeface="+mj-lt"/>
                <a:ea typeface="+mj-ea"/>
                <a:cs typeface="+mj-cs"/>
                <a:sym typeface="Helvetica"/>
              </a:defRPr>
            </a:pPr>
            <a:r>
              <a:t>Be sure to… </a:t>
            </a:r>
            <a:r>
              <a:rPr>
                <a:solidFill>
                  <a:schemeClr val="accent3"/>
                </a:solidFill>
              </a:rPr>
              <a:t>make sure the vocab below is in your notes (should be in yesterday’s notes). Then answer the questions below. Be sure to write at least a complete sentence in your notes for  each question.</a:t>
            </a:r>
          </a:p>
        </p:txBody>
      </p:sp>
      <p:sp>
        <p:nvSpPr>
          <p:cNvPr id="203" name="Your goal today is to determine how much of each mix should be made, so that both the marketing department and the production manager are happy.  You have to options when it comes to solving this problem. You’ll be using a worksheet to help guide your wo"/>
          <p:cNvSpPr txBox="1"/>
          <p:nvPr/>
        </p:nvSpPr>
        <p:spPr>
          <a:xfrm>
            <a:off x="1377374" y="1397041"/>
            <a:ext cx="2226041" cy="1968501"/>
          </a:xfrm>
          <a:prstGeom prst="rect">
            <a:avLst/>
          </a:prstGeom>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5"/>
                </a:solidFill>
                <a:latin typeface="+mj-lt"/>
                <a:ea typeface="+mj-ea"/>
                <a:cs typeface="+mj-cs"/>
                <a:sym typeface="Helvetica"/>
              </a:defRPr>
            </a:pPr>
            <a:br/>
          </a:p>
          <a:p>
            <a:pPr>
              <a:defRPr sz="1200">
                <a:solidFill>
                  <a:srgbClr val="FFAB01"/>
                </a:solidFill>
                <a:latin typeface="+mj-lt"/>
                <a:ea typeface="+mj-ea"/>
                <a:cs typeface="+mj-cs"/>
                <a:sym typeface="Helvetica"/>
              </a:defRPr>
            </a:pPr>
            <a:r>
              <a:t>Be sure to answer the questions below…</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How many kg. are produced of each mix, assuming each batch is 15 kg.?</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What is the total </a:t>
            </a:r>
            <a:r>
              <a:rPr>
                <a:solidFill>
                  <a:schemeClr val="accent5"/>
                </a:solidFill>
              </a:rPr>
              <a:t>profit</a:t>
            </a:r>
            <a:r>
              <a:t> for a single day, assuming all batches are sold?</a:t>
            </a:r>
          </a:p>
        </p:txBody>
      </p:sp>
      <p:sp>
        <p:nvSpPr>
          <p:cNvPr id="204" name="The marketing department at   Inc. has suggested that the company's trail mix products standardize with every mix being one-third peanuts. Adjusting the peanut portion of each recipe by also adjusting the chocolate portion leads to revised recipes, as gi"/>
          <p:cNvSpPr txBox="1"/>
          <p:nvPr/>
        </p:nvSpPr>
        <p:spPr>
          <a:xfrm>
            <a:off x="5030961" y="1340144"/>
            <a:ext cx="3020156" cy="129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latin typeface="+mj-lt"/>
                <a:ea typeface="+mj-ea"/>
                <a:cs typeface="+mj-cs"/>
                <a:sym typeface="Helvetica"/>
              </a:defRPr>
            </a:pPr>
            <a:r>
              <a:t>Based on the recipe below, </a:t>
            </a:r>
            <a:r>
              <a:rPr>
                <a:solidFill>
                  <a:schemeClr val="accent3"/>
                </a:solidFill>
              </a:rPr>
              <a:t>20</a:t>
            </a:r>
            <a:r>
              <a:t> batches of bulk, </a:t>
            </a:r>
            <a:r>
              <a:rPr>
                <a:solidFill>
                  <a:schemeClr val="accent3"/>
                </a:solidFill>
              </a:rPr>
              <a:t>20</a:t>
            </a:r>
            <a:r>
              <a:t> batches of standard, and </a:t>
            </a:r>
            <a:r>
              <a:rPr>
                <a:solidFill>
                  <a:schemeClr val="accent3"/>
                </a:solidFill>
              </a:rPr>
              <a:t>60</a:t>
            </a:r>
            <a:r>
              <a:t> batches of fancy need to be produced so that no ingredients are left over at the end of the day.</a:t>
            </a:r>
          </a:p>
        </p:txBody>
      </p:sp>
      <p:pic>
        <p:nvPicPr>
          <p:cNvPr id="205" name="Image" descr="Image"/>
          <p:cNvPicPr>
            <a:picLocks noChangeAspect="1"/>
          </p:cNvPicPr>
          <p:nvPr/>
        </p:nvPicPr>
        <p:blipFill>
          <a:blip r:embed="rId3">
            <a:extLst/>
          </a:blip>
          <a:stretch>
            <a:fillRect/>
          </a:stretch>
        </p:blipFill>
        <p:spPr>
          <a:xfrm>
            <a:off x="4936178" y="2850075"/>
            <a:ext cx="3484236" cy="115609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20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3" grpId="2"/>
      <p:bldP build="whole" bldLvl="1" animBg="1" rev="0" advAuto="0" spid="202"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Group"/>
          <p:cNvSpPr/>
          <p:nvPr/>
        </p:nvSpPr>
        <p:spPr>
          <a:xfrm>
            <a:off x="1159801" y="2553127"/>
            <a:ext cx="723079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p:txBody>
      </p:sp>
      <p:sp>
        <p:nvSpPr>
          <p:cNvPr id="210" name="Be sure to: do the work below in your saved copy of thenAlice’s restaurant Pyret file:…"/>
          <p:cNvSpPr txBox="1"/>
          <p:nvPr/>
        </p:nvSpPr>
        <p:spPr>
          <a:xfrm>
            <a:off x="1731653" y="79100"/>
            <a:ext cx="4961193" cy="266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solidFill>
                  <a:srgbClr val="FF6A00"/>
                </a:solidFill>
                <a:latin typeface="+mj-lt"/>
                <a:ea typeface="+mj-ea"/>
                <a:cs typeface="+mj-cs"/>
                <a:sym typeface="Helvetica"/>
              </a:defRPr>
            </a:lvl1pPr>
          </a:lstStyle>
          <a:p>
            <a:pPr/>
            <a:r>
              <a:t>Today’s activity</a:t>
            </a:r>
          </a:p>
        </p:txBody>
      </p:sp>
      <p:sp>
        <p:nvSpPr>
          <p:cNvPr id="211" name="Your goal today is to determine how much of each mix should be made, so that both the marketing department and the production manager are happy.  You have to options when it comes to solving this problem. You’ll be using a worksheet to help guide your wo"/>
          <p:cNvSpPr txBox="1"/>
          <p:nvPr/>
        </p:nvSpPr>
        <p:spPr>
          <a:xfrm>
            <a:off x="1416174" y="879700"/>
            <a:ext cx="7366763" cy="723901"/>
          </a:xfrm>
          <a:prstGeom prst="rect">
            <a:avLst/>
          </a:prstGeom>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rgbClr val="FFAB01"/>
                </a:solidFill>
                <a:latin typeface="+mj-lt"/>
                <a:ea typeface="+mj-ea"/>
                <a:cs typeface="+mj-cs"/>
                <a:sym typeface="Helvetica"/>
              </a:defRPr>
            </a:pPr>
            <a:r>
              <a:t>Be sure to…</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Complete </a:t>
            </a:r>
            <a:r>
              <a:rPr b="1"/>
              <a:t>Pset #7</a:t>
            </a:r>
            <a:endParaRPr b="1"/>
          </a:p>
          <a:p>
            <a:pPr marL="187156" indent="-187156">
              <a:buClr>
                <a:srgbClr val="FF6A00"/>
              </a:buClr>
              <a:buSzPct val="100000"/>
              <a:buAutoNum type="arabicPeriod" startAt="1"/>
              <a:defRPr sz="1200">
                <a:solidFill>
                  <a:srgbClr val="011D57"/>
                </a:solidFill>
                <a:latin typeface="+mj-lt"/>
                <a:ea typeface="+mj-ea"/>
                <a:cs typeface="+mj-cs"/>
                <a:sym typeface="Helvetica"/>
              </a:defRPr>
            </a:pPr>
            <a:r>
              <a:t>When you’re finished complete the challenge problem below:</a:t>
            </a:r>
          </a:p>
        </p:txBody>
      </p:sp>
      <p:pic>
        <p:nvPicPr>
          <p:cNvPr id="212" name="Image" descr="Image"/>
          <p:cNvPicPr>
            <a:picLocks noChangeAspect="1"/>
          </p:cNvPicPr>
          <p:nvPr/>
        </p:nvPicPr>
        <p:blipFill>
          <a:blip r:embed="rId3">
            <a:extLst/>
          </a:blip>
          <a:stretch>
            <a:fillRect/>
          </a:stretch>
        </p:blipFill>
        <p:spPr>
          <a:xfrm>
            <a:off x="2332228" y="3352307"/>
            <a:ext cx="4018746" cy="1241701"/>
          </a:xfrm>
          <a:prstGeom prst="rect">
            <a:avLst/>
          </a:prstGeom>
          <a:ln w="12700">
            <a:miter lim="400000"/>
          </a:ln>
        </p:spPr>
      </p:pic>
      <p:sp>
        <p:nvSpPr>
          <p:cNvPr id="213" name="Challenge problem…"/>
          <p:cNvSpPr txBox="1"/>
          <p:nvPr/>
        </p:nvSpPr>
        <p:spPr>
          <a:xfrm>
            <a:off x="1738303" y="1982847"/>
            <a:ext cx="6811679" cy="10101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a:defRPr b="1">
                <a:solidFill>
                  <a:schemeClr val="accent3">
                    <a:lumOff val="-9098"/>
                  </a:schemeClr>
                </a:solidFill>
              </a:defRPr>
            </a:pPr>
            <a:r>
              <a:t>Challenge problem</a:t>
            </a:r>
          </a:p>
          <a:p>
            <a:pPr lvl="1"/>
            <a:r>
              <a:t>The cost and sales price for the revised recipes suggested by the Marketing Dept. is given below. Based on your work in </a:t>
            </a:r>
            <a:r>
              <a:rPr b="1"/>
              <a:t>Pset #7,</a:t>
            </a:r>
            <a:br>
              <a:rPr b="1"/>
            </a:br>
            <a:r>
              <a:rPr b="1"/>
              <a:t>       </a:t>
            </a:r>
            <a:r>
              <a:t> (i)</a:t>
            </a:r>
            <a:r>
              <a:rPr b="1"/>
              <a:t> </a:t>
            </a:r>
            <a:r>
              <a:t>find the total </a:t>
            </a:r>
            <a:r>
              <a:rPr i="1"/>
              <a:t>profit </a:t>
            </a:r>
            <a:r>
              <a:t>for the solution you found</a:t>
            </a:r>
            <a:br/>
            <a:r>
              <a:t>        (ii) find </a:t>
            </a:r>
            <a:r>
              <a:rPr b="1"/>
              <a:t>two </a:t>
            </a:r>
            <a:r>
              <a:t>additional solutons and determine if the profit is greater or smaller.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1"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Why is it impossible to use up all the ingredients with the new recipes?…"/>
          <p:cNvSpPr txBox="1"/>
          <p:nvPr/>
        </p:nvSpPr>
        <p:spPr>
          <a:xfrm>
            <a:off x="778972" y="1600200"/>
            <a:ext cx="3278434" cy="1079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latin typeface="+mj-lt"/>
                <a:ea typeface="+mj-ea"/>
                <a:cs typeface="+mj-cs"/>
                <a:sym typeface="Helvetica"/>
              </a:defRPr>
            </a:pPr>
            <a:r>
              <a:t>Why is it </a:t>
            </a:r>
            <a:r>
              <a:rPr b="1"/>
              <a:t>impossible </a:t>
            </a:r>
            <a:r>
              <a:t>to use up all the ingredients with the new recipes?</a:t>
            </a:r>
          </a:p>
          <a:p>
            <a:pPr marL="187156" indent="-187156">
              <a:buSzPct val="100000"/>
              <a:buAutoNum type="arabicPeriod" startAt="1"/>
              <a:defRPr>
                <a:latin typeface="+mj-lt"/>
                <a:ea typeface="+mj-ea"/>
                <a:cs typeface="+mj-cs"/>
                <a:sym typeface="Helvetica"/>
              </a:defRPr>
            </a:pPr>
            <a:r>
              <a:t>How does using linear algebra make this problem </a:t>
            </a:r>
            <a:r>
              <a:rPr b="1"/>
              <a:t>easier </a:t>
            </a:r>
            <a:r>
              <a:t>to solve than without it?</a:t>
            </a:r>
          </a:p>
        </p:txBody>
      </p:sp>
      <p:grpSp>
        <p:nvGrpSpPr>
          <p:cNvPr id="220" name="Reflection: Thinking about thinking…"/>
          <p:cNvGrpSpPr/>
          <p:nvPr/>
        </p:nvGrpSpPr>
        <p:grpSpPr>
          <a:xfrm>
            <a:off x="1404467" y="357128"/>
            <a:ext cx="7302728" cy="939692"/>
            <a:chOff x="0" y="0"/>
            <a:chExt cx="7302727" cy="939690"/>
          </a:xfrm>
        </p:grpSpPr>
        <p:sp>
          <p:nvSpPr>
            <p:cNvPr id="218" name="Rectangle"/>
            <p:cNvSpPr/>
            <p:nvPr/>
          </p:nvSpPr>
          <p:spPr>
            <a:xfrm>
              <a:off x="0" y="0"/>
              <a:ext cx="7302728" cy="93969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813816">
                <a:defRPr sz="1200">
                  <a:solidFill>
                    <a:schemeClr val="accent5"/>
                  </a:solidFill>
                  <a:latin typeface="+mj-lt"/>
                  <a:ea typeface="+mj-ea"/>
                  <a:cs typeface="+mj-cs"/>
                  <a:sym typeface="Helvetica"/>
                </a:defRPr>
              </a:pPr>
            </a:p>
          </p:txBody>
        </p:sp>
        <p:sp>
          <p:nvSpPr>
            <p:cNvPr id="219" name="Reflection: Thinking about thinking…"/>
            <p:cNvSpPr txBox="1"/>
            <p:nvPr/>
          </p:nvSpPr>
          <p:spPr>
            <a:xfrm>
              <a:off x="12700" y="12700"/>
              <a:ext cx="7277328" cy="9142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13816">
                <a:defRPr sz="2100"/>
              </a:pPr>
              <a:r>
                <a:t>Reflection: Thinking about thinking</a:t>
              </a:r>
            </a:p>
            <a:p>
              <a:pPr defTabSz="813816">
                <a:defRPr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each question below with a complete sentence. Be prepared to share out!</a:t>
              </a:r>
            </a:p>
          </p:txBody>
        </p:sp>
      </p:grpSp>
      <p:pic>
        <p:nvPicPr>
          <p:cNvPr id="221" name="Image" descr="Image"/>
          <p:cNvPicPr>
            <a:picLocks noChangeAspect="1"/>
          </p:cNvPicPr>
          <p:nvPr/>
        </p:nvPicPr>
        <p:blipFill>
          <a:blip r:embed="rId3">
            <a:extLst/>
          </a:blip>
          <a:stretch>
            <a:fillRect/>
          </a:stretch>
        </p:blipFill>
        <p:spPr>
          <a:xfrm>
            <a:off x="6239928" y="1624187"/>
            <a:ext cx="1837086" cy="275425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17">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7"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Google Shape;119;p19"/>
          <p:cNvSpPr txBox="1"/>
          <p:nvPr/>
        </p:nvSpPr>
        <p:spPr>
          <a:xfrm>
            <a:off x="2463307" y="1404067"/>
            <a:ext cx="10603773" cy="2452972"/>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ormAutofit fontScale="100000" lnSpcReduction="0"/>
          </a:bodyPr>
          <a:lstStyle/>
          <a:p>
            <a:pPr marL="629707" indent="-629707" defTabSz="2438400">
              <a:lnSpc>
                <a:spcPct val="115000"/>
              </a:lnSpc>
              <a:buSzPct val="100000"/>
              <a:buAutoNum type="arabicPeriod" startAt="1"/>
              <a:defRPr sz="1800">
                <a:solidFill>
                  <a:srgbClr val="171717"/>
                </a:solidFill>
              </a:defRPr>
            </a:pPr>
            <a:r>
              <a:t>Make sure there isn’t any litter near your workstation.</a:t>
            </a:r>
          </a:p>
          <a:p>
            <a:pPr marL="629707" indent="-629707" defTabSz="2438400">
              <a:lnSpc>
                <a:spcPct val="115000"/>
              </a:lnSpc>
              <a:buSzPct val="100000"/>
              <a:buAutoNum type="arabicPeriod" startAt="1"/>
              <a:defRPr sz="1800">
                <a:solidFill>
                  <a:srgbClr val="171717"/>
                </a:solidFill>
              </a:defRPr>
            </a:pPr>
            <a:r>
              <a:t>If you borrowed headphones, sign them back in.</a:t>
            </a:r>
          </a:p>
          <a:p>
            <a:pPr marL="629707" indent="-629707" defTabSz="2438400">
              <a:lnSpc>
                <a:spcPct val="115000"/>
              </a:lnSpc>
              <a:buSzPct val="100000"/>
              <a:buAutoNum type="arabicPeriod" startAt="1"/>
              <a:defRPr b="1" sz="1800">
                <a:solidFill>
                  <a:srgbClr val="171717"/>
                </a:solidFill>
              </a:defRPr>
            </a:pPr>
            <a:r>
              <a:t>Make sure you are logged out of your computer! </a:t>
            </a:r>
          </a:p>
          <a:p>
            <a:pPr marL="629707" indent="-629707" defTabSz="2438400">
              <a:lnSpc>
                <a:spcPct val="115000"/>
              </a:lnSpc>
              <a:buSzPct val="100000"/>
              <a:buAutoNum type="arabicPeriod" startAt="1"/>
              <a:defRPr sz="1800">
                <a:solidFill>
                  <a:srgbClr val="171717"/>
                </a:solidFill>
              </a:defRPr>
            </a:pPr>
            <a:r>
              <a:t>Remain in your seat until the bell rings.</a:t>
            </a:r>
          </a:p>
        </p:txBody>
      </p:sp>
      <p:grpSp>
        <p:nvGrpSpPr>
          <p:cNvPr id="228" name="Google Shape;118;p19"/>
          <p:cNvGrpSpPr/>
          <p:nvPr/>
        </p:nvGrpSpPr>
        <p:grpSpPr>
          <a:xfrm>
            <a:off x="2147093" y="500359"/>
            <a:ext cx="6535198" cy="810607"/>
            <a:chOff x="-1" y="0"/>
            <a:chExt cx="6535197" cy="810605"/>
          </a:xfrm>
        </p:grpSpPr>
        <p:sp>
          <p:nvSpPr>
            <p:cNvPr id="226" name="Rectangle"/>
            <p:cNvSpPr/>
            <p:nvPr/>
          </p:nvSpPr>
          <p:spPr>
            <a:xfrm>
              <a:off x="-2" y="-1"/>
              <a:ext cx="6535198" cy="810607"/>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j-lt"/>
                  <a:ea typeface="+mj-ea"/>
                  <a:cs typeface="+mj-cs"/>
                  <a:sym typeface="Helvetica"/>
                </a:defRPr>
              </a:pPr>
            </a:p>
          </p:txBody>
        </p:sp>
        <p:sp>
          <p:nvSpPr>
            <p:cNvPr id="227" name="wrapping up!…"/>
            <p:cNvSpPr txBox="1"/>
            <p:nvPr/>
          </p:nvSpPr>
          <p:spPr>
            <a:xfrm>
              <a:off x="12698" y="12699"/>
              <a:ext cx="6509798" cy="7852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a:defRPr sz="2400"/>
              </a:pPr>
              <a:r>
                <a:t>wrapping up!</a:t>
              </a:r>
            </a:p>
            <a:p>
              <a:pPr>
                <a:defRPr>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29" name="Image" descr="Image"/>
          <p:cNvPicPr>
            <a:picLocks noChangeAspect="1"/>
          </p:cNvPicPr>
          <p:nvPr/>
        </p:nvPicPr>
        <p:blipFill>
          <a:blip r:embed="rId2">
            <a:extLst/>
          </a:blip>
          <a:stretch>
            <a:fillRect/>
          </a:stretch>
        </p:blipFill>
        <p:spPr>
          <a:xfrm>
            <a:off x="281021" y="1497169"/>
            <a:ext cx="2126173" cy="181118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