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s/comment1.xml" ContentType="application/vnd.openxmlformats-officedocument.presentationml.comments+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50" initials="5" lastIdx="1"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comments" Target="comments/comment1.xml"/><Relationship Id="rId15"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5-12T07:45:08.474" idx="1">
    <p:pos x="4322" y="495"/>
    <p:text/>
    <p:extLst>
      <p:ext uri="{C676402C-5697-4E1C-873F-D02D1690AC5C}">
        <p15:threadingInfo xmlns:p15="http://schemas.microsoft.com/office/powerpoint/2012/main" timeZoneBias="2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3. You’d have to find the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a:t>
            </a:r>
            <a:r>
              <a:rPr b="0"/>
              <a:t> </a:t>
            </a:r>
            <a:r>
              <a:t>g</a:t>
            </a:r>
            <a:r>
              <a:t>oal: </a:t>
            </a:r>
            <a:r>
              <a:rPr b="0"/>
              <a:t>HDW represent least squares as a matrix algebra problem?</a:t>
            </a:r>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5/16/22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Precalculus </a:t>
            </a:r>
            <a:r>
              <a:t>g</a:t>
            </a:r>
            <a:r>
              <a:t>oal: </a:t>
            </a:r>
            <a:r>
              <a:rPr b="0"/>
              <a:t>HDW use boolean object comparison to solve computational problems?</a:t>
            </a:r>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5/12/22</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comments" Target="../comments/comment1.xml"/><Relationship Id="rId3"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Spring 2022 precal </a:t>
            </a:r>
          </a:p>
          <a:p>
            <a:pPr>
              <a:defRPr sz="4300">
                <a:solidFill>
                  <a:srgbClr val="0000FF"/>
                </a:solidFill>
              </a:defRPr>
            </a:pPr>
            <a:r>
              <a:t>Lesson 15.1</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16 May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 now…"/>
          <p:cNvSpPr txBox="1"/>
          <p:nvPr/>
        </p:nvSpPr>
        <p:spPr>
          <a:xfrm>
            <a:off x="2176821" y="434058"/>
            <a:ext cx="5930520" cy="2679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t>Be sure to…</a:t>
            </a: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Grab handout.  Find seat.  Take out notebook/binder.  Copy date and goal.</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Ashley did a physics experiment where she plotted the distance travelled of Omesh’s paper airplane.  She measured from the back of the room, and the plane travelled towards the front.  The data is represented on the table on the board to the left.  On your handout, plot the data.</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What problem do you think we’ll try to solve with this data?</a:t>
            </a:r>
            <a:endParaRPr>
              <a:solidFill>
                <a:schemeClr val="accent1"/>
              </a:solidFill>
            </a:endParaR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 represent least squares as a matrix algebra problem</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This week we’ll see how linear algebra can help us solve this problem.</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Tomorrow we’ll develop the matrix algebra needed to solve our problem.</a:t>
            </a:r>
          </a:p>
        </p:txBody>
      </p:sp>
      <p:pic>
        <p:nvPicPr>
          <p:cNvPr id="208"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Warm up"/>
          <p:cNvSpPr txBox="1"/>
          <p:nvPr>
            <p:ph type="title"/>
          </p:nvPr>
        </p:nvSpPr>
        <p:spPr>
          <a:prstGeom prst="rect">
            <a:avLst/>
          </a:prstGeom>
        </p:spPr>
        <p:txBody>
          <a:bodyPr/>
          <a:lstStyle>
            <a:lvl1pPr defTabSz="886968">
              <a:defRPr sz="2910"/>
            </a:lvl1pPr>
          </a:lstStyle>
          <a:p>
            <a:pPr/>
            <a:r>
              <a:t>Warm up</a:t>
            </a:r>
          </a:p>
        </p:txBody>
      </p:sp>
      <p:sp>
        <p:nvSpPr>
          <p:cNvPr id="211" name="Ashley did a physics experiment where she plotted the distance travelled of Omesh’s paper airplane.  She measured from the back of the room, and the plane travelled towards the front.  The data is represented on the table on the board to the left."/>
          <p:cNvSpPr txBox="1"/>
          <p:nvPr/>
        </p:nvSpPr>
        <p:spPr>
          <a:xfrm>
            <a:off x="1815769" y="1174229"/>
            <a:ext cx="4139109" cy="1600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chemeClr val="accent1"/>
                </a:solidFill>
                <a:latin typeface="+mn-lt"/>
                <a:ea typeface="+mn-ea"/>
                <a:cs typeface="+mn-cs"/>
                <a:sym typeface="Helvetica"/>
              </a:defRPr>
            </a:lvl1pPr>
          </a:lstStyle>
          <a:p>
            <a:pPr>
              <a:defRPr>
                <a:solidFill>
                  <a:schemeClr val="accent5"/>
                </a:solidFill>
              </a:defRPr>
            </a:pPr>
            <a:r>
              <a:rPr>
                <a:solidFill>
                  <a:schemeClr val="accent1"/>
                </a:solidFill>
              </a:rPr>
              <a:t>Ashley did a physics experiment where she plotted the distance travelled of Omesh’s paper airplane.  She measured from the back of the room, and the plane travelled towards the front.  The data is represented on the table on the board to the left. </a:t>
            </a:r>
            <a:endParaRPr>
              <a:solidFill>
                <a:schemeClr val="accent1"/>
              </a:solidFill>
            </a:endParaRPr>
          </a:p>
        </p:txBody>
      </p:sp>
      <p:sp>
        <p:nvSpPr>
          <p:cNvPr id="212" name="If we assume the speed of the plane is constant, what sort of equation do we expect to best model the distance travelled by the plane?…"/>
          <p:cNvSpPr txBox="1"/>
          <p:nvPr/>
        </p:nvSpPr>
        <p:spPr>
          <a:xfrm>
            <a:off x="1913408" y="2841358"/>
            <a:ext cx="5044645" cy="1010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If we assume the speed of the plane is constant, what sort of equation do we expect to best model the distance travelled by the plane?</a:t>
            </a:r>
          </a:p>
          <a:p>
            <a:pPr/>
          </a:p>
          <a:p>
            <a:pPr/>
            <a:r>
              <a:t>Why does our data not perfectly match our expectations?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Mini-lesson"/>
          <p:cNvSpPr txBox="1"/>
          <p:nvPr>
            <p:ph type="title"/>
          </p:nvPr>
        </p:nvSpPr>
        <p:spPr>
          <a:prstGeom prst="rect">
            <a:avLst/>
          </a:prstGeom>
        </p:spPr>
        <p:txBody>
          <a:bodyPr/>
          <a:lstStyle>
            <a:lvl1pPr defTabSz="886968">
              <a:defRPr sz="2910"/>
            </a:lvl1pPr>
          </a:lstStyle>
          <a:p>
            <a:pPr/>
            <a:r>
              <a:t>Mini-lesson</a:t>
            </a:r>
          </a:p>
        </p:txBody>
      </p:sp>
      <p:sp>
        <p:nvSpPr>
          <p:cNvPr id="215" name="Follow along with notes on board"/>
          <p:cNvSpPr txBox="1"/>
          <p:nvPr>
            <p:ph type="body" idx="1"/>
          </p:nvPr>
        </p:nvSpPr>
        <p:spPr>
          <a:xfrm>
            <a:off x="2400249" y="2649876"/>
            <a:ext cx="6321603" cy="3002403"/>
          </a:xfrm>
          <a:prstGeom prst="rect">
            <a:avLst/>
          </a:prstGeom>
        </p:spPr>
        <p:txBody>
          <a:bodyPr/>
          <a:lstStyle/>
          <a:p>
            <a:pPr/>
            <a:r>
              <a:t>Follow along with notes on board </a:t>
            </a:r>
          </a:p>
        </p:txBody>
      </p:sp>
      <p:sp>
        <p:nvSpPr>
          <p:cNvPr id="216" name="Ashley did a physics experiment where she plotted the distance travelled of Omesh’s paper airplane.  She measured from the back of the room, and the plane travelled towards the front.  The data is represented on the table on the board to the left."/>
          <p:cNvSpPr txBox="1"/>
          <p:nvPr/>
        </p:nvSpPr>
        <p:spPr>
          <a:xfrm>
            <a:off x="1815769" y="1174229"/>
            <a:ext cx="4139109" cy="1371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1500">
                <a:solidFill>
                  <a:schemeClr val="accent1"/>
                </a:solidFill>
                <a:latin typeface="+mn-lt"/>
                <a:ea typeface="+mn-ea"/>
                <a:cs typeface="+mn-cs"/>
                <a:sym typeface="Helvetica"/>
              </a:defRPr>
            </a:lvl1pPr>
          </a:lstStyle>
          <a:p>
            <a:pPr>
              <a:defRPr>
                <a:solidFill>
                  <a:schemeClr val="accent5"/>
                </a:solidFill>
              </a:defRPr>
            </a:pPr>
            <a:r>
              <a:rPr>
                <a:solidFill>
                  <a:schemeClr val="accent1"/>
                </a:solidFill>
              </a:rPr>
              <a:t>Ashley did a physics experiment where she plotted the distance travelled of Omesh’s paper airplane.  She measured from the back of the room, and the plane travelled towards the front.  The data is represented on the table on the board to the left.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Double-click to edit"/>
          <p:cNvSpPr txBox="1"/>
          <p:nvPr>
            <p:ph type="title"/>
          </p:nvPr>
        </p:nvSpPr>
        <p:spPr>
          <a:prstGeom prst="rect">
            <a:avLst/>
          </a:prstGeom>
        </p:spPr>
        <p:txBody>
          <a:bodyPr/>
          <a:lstStyle/>
          <a:p>
            <a:pPr defTabSz="886968">
              <a:defRPr sz="2910"/>
            </a:pPr>
          </a:p>
        </p:txBody>
      </p:sp>
      <p:grpSp>
        <p:nvGrpSpPr>
          <p:cNvPr id="221" name="Google Shape;118;p19"/>
          <p:cNvGrpSpPr/>
          <p:nvPr/>
        </p:nvGrpSpPr>
        <p:grpSpPr>
          <a:xfrm>
            <a:off x="2462914" y="468728"/>
            <a:ext cx="6244204" cy="774511"/>
            <a:chOff x="0" y="0"/>
            <a:chExt cx="6244202" cy="774510"/>
          </a:xfrm>
        </p:grpSpPr>
        <p:sp>
          <p:nvSpPr>
            <p:cNvPr id="219"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0" name="Independent work"/>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Independent work</a:t>
              </a:r>
            </a:p>
          </p:txBody>
        </p:sp>
      </p:grpSp>
      <p:sp>
        <p:nvSpPr>
          <p:cNvPr id="222" name="The table represents the height of students in inches for a variety of weights.…"/>
          <p:cNvSpPr txBox="1"/>
          <p:nvPr/>
        </p:nvSpPr>
        <p:spPr>
          <a:xfrm>
            <a:off x="1981778" y="1384865"/>
            <a:ext cx="2959666" cy="2851685"/>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4"/>
                </a:solidFill>
              </a:defRPr>
            </a:pPr>
            <a:r>
              <a:t>The table represents the height of students in inches for a variety of weights.  </a:t>
            </a:r>
          </a:p>
          <a:p>
            <a:pPr>
              <a:defRPr>
                <a:solidFill>
                  <a:schemeClr val="accent4"/>
                </a:solidFill>
              </a:defRPr>
            </a:pPr>
          </a:p>
          <a:p>
            <a:pPr marL="228600" indent="-228600">
              <a:buSzPct val="100000"/>
              <a:buAutoNum type="arabicPeriod" startAt="1"/>
              <a:defRPr>
                <a:solidFill>
                  <a:schemeClr val="accent4"/>
                </a:solidFill>
              </a:defRPr>
            </a:pPr>
            <a:r>
              <a:t>Plot the data on graphing paper.</a:t>
            </a:r>
          </a:p>
          <a:p>
            <a:pPr marL="228600" indent="-228600">
              <a:buSzPct val="100000"/>
              <a:buAutoNum type="arabicPeriod" startAt="1"/>
              <a:defRPr>
                <a:solidFill>
                  <a:schemeClr val="accent4"/>
                </a:solidFill>
              </a:defRPr>
            </a:pPr>
            <a:r>
              <a:t>What sort of curve do you think will best fit this data? Explain?</a:t>
            </a:r>
          </a:p>
          <a:p>
            <a:pPr marL="228600" indent="-228600">
              <a:buSzPct val="100000"/>
              <a:buAutoNum type="arabicPeriod" startAt="1"/>
              <a:defRPr>
                <a:solidFill>
                  <a:schemeClr val="accent4"/>
                </a:solidFill>
              </a:defRPr>
            </a:pPr>
            <a:r>
              <a:t>Represent this problem using matrix algebra.</a:t>
            </a:r>
          </a:p>
          <a:p>
            <a:pPr marL="228600" indent="-228600">
              <a:buSzPct val="100000"/>
              <a:buAutoNum type="arabicPeriod" startAt="1"/>
              <a:defRPr>
                <a:solidFill>
                  <a:schemeClr val="accent4"/>
                </a:solidFill>
              </a:defRPr>
            </a:pPr>
            <a:r>
              <a:t>Can you solve this problem with the matrix algebra skills you possess? Explain why or why not in a complete sentence.</a:t>
            </a:r>
          </a:p>
        </p:txBody>
      </p:sp>
      <p:pic>
        <p:nvPicPr>
          <p:cNvPr id="223" name="Image" descr="Image"/>
          <p:cNvPicPr>
            <a:picLocks noChangeAspect="1"/>
          </p:cNvPicPr>
          <p:nvPr/>
        </p:nvPicPr>
        <p:blipFill>
          <a:blip r:embed="rId3">
            <a:extLst/>
          </a:blip>
          <a:stretch>
            <a:fillRect/>
          </a:stretch>
        </p:blipFill>
        <p:spPr>
          <a:xfrm>
            <a:off x="6375400" y="1513792"/>
            <a:ext cx="2565400" cy="2108201"/>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Double-click to edit"/>
          <p:cNvSpPr txBox="1"/>
          <p:nvPr>
            <p:ph type="title"/>
          </p:nvPr>
        </p:nvSpPr>
        <p:spPr>
          <a:prstGeom prst="rect">
            <a:avLst/>
          </a:prstGeom>
        </p:spPr>
        <p:txBody>
          <a:bodyPr/>
          <a:lstStyle/>
          <a:p>
            <a:pPr defTabSz="886968">
              <a:defRPr sz="2910"/>
            </a:pPr>
          </a:p>
        </p:txBody>
      </p:sp>
      <p:sp>
        <p:nvSpPr>
          <p:cNvPr id="226"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29" name="Google Shape;118;p19"/>
          <p:cNvGrpSpPr/>
          <p:nvPr/>
        </p:nvGrpSpPr>
        <p:grpSpPr>
          <a:xfrm>
            <a:off x="2147095" y="500360"/>
            <a:ext cx="6535195" cy="810605"/>
            <a:chOff x="0" y="0"/>
            <a:chExt cx="6535193" cy="810604"/>
          </a:xfrm>
        </p:grpSpPr>
        <p:sp>
          <p:nvSpPr>
            <p:cNvPr id="227"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28"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0"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