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 for solutions.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quiz review retake/practice matrix addition &amp; scalar multiplication</a:t>
            </a:r>
          </a:p>
        </p:txBody>
      </p:sp>
      <p:sp>
        <p:nvSpPr>
          <p:cNvPr id="45" name="Dr. O’Brien  3/3/22"/>
          <p:cNvSpPr txBox="1"/>
          <p:nvPr/>
        </p:nvSpPr>
        <p:spPr>
          <a:xfrm>
            <a:off x="6692089" y="-24376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3/3/22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4.4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3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oday: Precal quiz retake"/>
          <p:cNvSpPr txBox="1"/>
          <p:nvPr/>
        </p:nvSpPr>
        <p:spPr>
          <a:xfrm>
            <a:off x="2416655" y="60050"/>
            <a:ext cx="3696845" cy="368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Today: Precal quiz retake</a:t>
            </a:r>
          </a:p>
        </p:txBody>
      </p:sp>
      <p:sp>
        <p:nvSpPr>
          <p:cNvPr id="189" name="Be sure to: do the work below in your saved copy of thenAlice’s restaurant Pyret file:…"/>
          <p:cNvSpPr txBox="1"/>
          <p:nvPr/>
        </p:nvSpPr>
        <p:spPr>
          <a:xfrm>
            <a:off x="1300772" y="492601"/>
            <a:ext cx="7485875" cy="7366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Do now…</a:t>
            </a:r>
            <a:r>
              <a:rPr>
                <a:solidFill>
                  <a:schemeClr val="accent3"/>
                </a:solidFill>
              </a:rPr>
              <a:t>take  a calculator. Find your seat and get out your notebook/binder. Read </a:t>
            </a:r>
            <a:r>
              <a:rPr>
                <a:solidFill>
                  <a:srgbClr val="FF2600"/>
                </a:solidFill>
              </a:rPr>
              <a:t>announcements</a:t>
            </a:r>
            <a:r>
              <a:rPr>
                <a:solidFill>
                  <a:schemeClr val="accent3"/>
                </a:solidFill>
              </a:rPr>
              <a:t> on board.  Read through the </a:t>
            </a:r>
            <a:r>
              <a:rPr>
                <a:solidFill>
                  <a:schemeClr val="accent5"/>
                </a:solidFill>
              </a:rPr>
              <a:t>Be Sure Tos</a:t>
            </a:r>
            <a:r>
              <a:rPr>
                <a:solidFill>
                  <a:schemeClr val="accent3"/>
                </a:solidFill>
              </a:rPr>
              <a:t> for today’s activity.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</p:txBody>
      </p:sp>
      <p:sp>
        <p:nvSpPr>
          <p:cNvPr id="190" name="You’ll receive the quiz retake when the 2nd bell rings.…"/>
          <p:cNvSpPr txBox="1"/>
          <p:nvPr/>
        </p:nvSpPr>
        <p:spPr>
          <a:xfrm>
            <a:off x="1299707" y="1287102"/>
            <a:ext cx="701186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ct val="25000"/>
              </a:lnSpc>
              <a:spcBef>
                <a:spcPts val="1200"/>
              </a:spcBef>
              <a:defRPr sz="1300">
                <a:solidFill>
                  <a:schemeClr val="accent3">
                    <a:lumOff val="-9098"/>
                  </a:schemeClr>
                </a:solidFill>
              </a:defRPr>
            </a:pPr>
            <a:r>
              <a:t>You’ll receive the quiz retake when the 2nd bell rings.</a:t>
            </a:r>
          </a:p>
          <a:p>
            <a:pPr defTabSz="457200">
              <a:lnSpc>
                <a:spcPct val="25000"/>
              </a:lnSpc>
              <a:spcBef>
                <a:spcPts val="1200"/>
              </a:spcBef>
              <a:defRPr sz="13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Be sure to…</a:t>
            </a:r>
          </a:p>
          <a:p>
            <a:pPr lvl="1" marL="681789" indent="-173789" defTabSz="457200">
              <a:lnSpc>
                <a:spcPct val="25000"/>
              </a:lnSpc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3">
                    <a:lumOff val="-9098"/>
                  </a:schemeClr>
                </a:solidFill>
              </a:defRPr>
            </a:pPr>
            <a:r>
              <a:t>Work on each problem. Feel free to use your notes</a:t>
            </a:r>
          </a:p>
          <a:p>
            <a:pPr lvl="1" marL="681789" indent="-173789" defTabSz="457200">
              <a:lnSpc>
                <a:spcPct val="25000"/>
              </a:lnSpc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3">
                    <a:lumOff val="-9098"/>
                  </a:schemeClr>
                </a:solidFill>
              </a:defRPr>
            </a:pPr>
            <a:r>
              <a:t>When you finish: work on questions below</a:t>
            </a:r>
          </a:p>
        </p:txBody>
      </p:sp>
      <p:sp>
        <p:nvSpPr>
          <p:cNvPr id="191" name="1. Find x, y (and z)"/>
          <p:cNvSpPr txBox="1"/>
          <p:nvPr/>
        </p:nvSpPr>
        <p:spPr>
          <a:xfrm>
            <a:off x="934611" y="2424203"/>
            <a:ext cx="148502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1. Find </a:t>
            </a:r>
            <a:r>
              <a:rPr i="1"/>
              <a:t>x</a:t>
            </a:r>
            <a:r>
              <a:t>, </a:t>
            </a:r>
            <a:r>
              <a:rPr i="1"/>
              <a:t>y </a:t>
            </a:r>
            <a:r>
              <a:t>(and </a:t>
            </a:r>
            <a:r>
              <a:rPr i="1"/>
              <a:t>z</a:t>
            </a:r>
            <a:r>
              <a:t>)</a:t>
            </a:r>
          </a:p>
        </p:txBody>
      </p:sp>
      <p:pic>
        <p:nvPicPr>
          <p:cNvPr id="192" name="IMG_0107.png" descr="IMG_0107.png"/>
          <p:cNvPicPr>
            <a:picLocks noChangeAspect="1"/>
          </p:cNvPicPr>
          <p:nvPr/>
        </p:nvPicPr>
        <p:blipFill>
          <a:blip r:embed="rId3">
            <a:extLst/>
          </a:blip>
          <a:srcRect l="13055" t="37349" r="45509" b="55114"/>
          <a:stretch>
            <a:fillRect/>
          </a:stretch>
        </p:blipFill>
        <p:spPr>
          <a:xfrm>
            <a:off x="1093864" y="2737744"/>
            <a:ext cx="2022814" cy="4905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G_0107.png" descr="IMG_0107.png"/>
          <p:cNvPicPr>
            <a:picLocks noChangeAspect="1"/>
          </p:cNvPicPr>
          <p:nvPr/>
        </p:nvPicPr>
        <p:blipFill>
          <a:blip r:embed="rId3">
            <a:extLst/>
          </a:blip>
          <a:srcRect l="11328" t="56061" r="11328" b="31782"/>
          <a:stretch>
            <a:fillRect/>
          </a:stretch>
        </p:blipFill>
        <p:spPr>
          <a:xfrm>
            <a:off x="964877" y="3357835"/>
            <a:ext cx="3511378" cy="735819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a."/>
          <p:cNvSpPr txBox="1"/>
          <p:nvPr/>
        </p:nvSpPr>
        <p:spPr>
          <a:xfrm>
            <a:off x="797748" y="2964404"/>
            <a:ext cx="1512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a.</a:t>
            </a:r>
          </a:p>
        </p:txBody>
      </p:sp>
      <p:sp>
        <p:nvSpPr>
          <p:cNvPr id="195" name="b."/>
          <p:cNvSpPr txBox="1"/>
          <p:nvPr/>
        </p:nvSpPr>
        <p:spPr>
          <a:xfrm>
            <a:off x="768184" y="3918748"/>
            <a:ext cx="1609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b.</a:t>
            </a:r>
          </a:p>
        </p:txBody>
      </p:sp>
      <p:sp>
        <p:nvSpPr>
          <p:cNvPr id="196" name="b."/>
          <p:cNvSpPr txBox="1"/>
          <p:nvPr/>
        </p:nvSpPr>
        <p:spPr>
          <a:xfrm>
            <a:off x="4823652" y="3617788"/>
            <a:ext cx="38583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b.</a:t>
            </a:r>
          </a:p>
        </p:txBody>
      </p:sp>
      <p:sp>
        <p:nvSpPr>
          <p:cNvPr id="197" name="a."/>
          <p:cNvSpPr txBox="1"/>
          <p:nvPr/>
        </p:nvSpPr>
        <p:spPr>
          <a:xfrm>
            <a:off x="4638806" y="2827703"/>
            <a:ext cx="33366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a.</a:t>
            </a:r>
          </a:p>
        </p:txBody>
      </p:sp>
      <p:sp>
        <p:nvSpPr>
          <p:cNvPr id="198" name="2. Find (i)   and (ii)"/>
          <p:cNvSpPr txBox="1"/>
          <p:nvPr/>
        </p:nvSpPr>
        <p:spPr>
          <a:xfrm>
            <a:off x="4973189" y="2443656"/>
            <a:ext cx="2694160" cy="224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2. Find (i) </a:t>
            </a:r>
            <a14:m>
              <m:oMath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 and (ii) </a:t>
            </a:r>
            <a14:m>
              <m:oMath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4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</a:p>
        </p:txBody>
      </p:sp>
      <p:pic>
        <p:nvPicPr>
          <p:cNvPr id="199" name="IMG_0108.png" descr="IMG_0108.png"/>
          <p:cNvPicPr>
            <a:picLocks noChangeAspect="1"/>
          </p:cNvPicPr>
          <p:nvPr/>
        </p:nvPicPr>
        <p:blipFill>
          <a:blip r:embed="rId4">
            <a:extLst/>
          </a:blip>
          <a:srcRect l="16346" t="40542" r="22576" b="27277"/>
          <a:stretch>
            <a:fillRect/>
          </a:stretch>
        </p:blipFill>
        <p:spPr>
          <a:xfrm>
            <a:off x="5245201" y="2821434"/>
            <a:ext cx="2356143" cy="16551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B24 rules</a:t>
            </a:r>
          </a:p>
        </p:txBody>
      </p:sp>
      <p:sp>
        <p:nvSpPr>
          <p:cNvPr id="204" name="Welcome to our new room, B24!  Please read the information below:…"/>
          <p:cNvSpPr txBox="1"/>
          <p:nvPr/>
        </p:nvSpPr>
        <p:spPr>
          <a:xfrm>
            <a:off x="350267" y="1656889"/>
            <a:ext cx="746202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Welcome to our new room, </a:t>
            </a:r>
            <a:r>
              <a:rPr>
                <a:solidFill>
                  <a:srgbClr val="FF6A00"/>
                </a:solidFill>
              </a:rPr>
              <a:t>B24</a:t>
            </a:r>
            <a:r>
              <a:t>!  Please read the information below: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you come in, please find a seat at a desk (if one’s available) or one of the </a:t>
            </a:r>
            <a:r>
              <a:rPr>
                <a:solidFill>
                  <a:srgbClr val="FF6A00"/>
                </a:solidFill>
              </a:rPr>
              <a:t>six</a:t>
            </a:r>
            <a:r>
              <a:t> closest desks to the screen. </a:t>
            </a:r>
            <a:r>
              <a:rPr b="1" i="1" u="sng">
                <a:solidFill>
                  <a:srgbClr val="E22400"/>
                </a:solidFill>
              </a:rPr>
              <a:t>Do not sit in the back of the classroom</a:t>
            </a:r>
            <a:r>
              <a:t>.  We’ll conduct the do now and mini lesson from here.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I dismiss you for independent work, find a sit at one of the computer workstations.</a:t>
            </a: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t>No food or drink by the computers.</a:t>
            </a:r>
            <a:r>
              <a:rPr b="0" i="0" u="none">
                <a:solidFill>
                  <a:srgbClr val="011D57"/>
                </a:solidFill>
              </a:rPr>
              <a:t>  </a:t>
            </a:r>
            <a:endParaRPr b="0" i="0" u="none">
              <a:solidFill>
                <a:srgbClr val="011D57"/>
              </a:solidFill>
            </a:endParaRP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rPr b="0" i="0" u="none">
                <a:solidFill>
                  <a:srgbClr val="011D57"/>
                </a:solidFill>
              </a:rPr>
              <a:t>At the end of the period, you’ll be directed to assemble for the exit ticket/debrief. Log out of your computer, and </a:t>
            </a:r>
            <a:r>
              <a:t>quietly </a:t>
            </a:r>
            <a:r>
              <a:rPr b="0" i="0" u="none">
                <a:solidFill>
                  <a:srgbClr val="011D57"/>
                </a:solidFill>
              </a:rPr>
              <a:t>return to a seat near the front.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0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0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08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