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Shape 18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STANDARDS REFERENCED:</a:t>
            </a:r>
          </a:p>
          <a:p>
            <a:pPr/>
          </a:p>
          <a:p>
            <a:pPr/>
            <a:r>
              <a:t>CSTA 11-12th grade standards: 3B-AP-12: Compare and contrast fundamental data structures and their uses.</a:t>
            </a:r>
          </a:p>
          <a:p>
            <a:pPr/>
          </a:p>
          <a:p>
            <a:pPr/>
            <a:r>
              <a:t>NY State: 9-12.CT.7</a:t>
            </a:r>
          </a:p>
          <a:p>
            <a:pPr/>
            <a:r>
              <a:t>Design or remix a program that</a:t>
            </a:r>
          </a:p>
          <a:p>
            <a:pPr/>
            <a:r>
              <a:t>utilizes a data structure to maintain</a:t>
            </a:r>
          </a:p>
          <a:p>
            <a:pPr/>
            <a:r>
              <a:t>changes to related pieces of data.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D. </a:t>
            </a:r>
          </a:p>
          <a:p>
            <a:pPr/>
            <a:r>
              <a:t>+How is the arraylist traversed? The code segment uses an enhanced for loop to traverse wordList. </a:t>
            </a:r>
          </a:p>
          <a:p>
            <a:pPr/>
          </a:p>
          <a:p>
            <a:pPr/>
            <a:r>
              <a:t>+Under what conditions is count incremented? The value of count is incremented each time a word contains the character "a". </a:t>
            </a:r>
          </a:p>
          <a:p>
            <a:pPr/>
          </a:p>
          <a:p>
            <a:pPr/>
          </a:p>
          <a:p>
            <a:pPr/>
            <a:r>
              <a:t>+Why is the answer D? There are four elements of wordList that contain an "a", so 4 is printed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4.4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questions below. Show all work or write a complete sentence for each answer:</a:t>
            </a:r>
          </a:p>
        </p:txBody>
      </p:sp>
      <p:sp>
        <p:nvSpPr>
          <p:cNvPr id="190" name="1…"/>
          <p:cNvSpPr txBox="1"/>
          <p:nvPr/>
        </p:nvSpPr>
        <p:spPr>
          <a:xfrm>
            <a:off x="7339476" y="1656889"/>
            <a:ext cx="12417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 marL="233947" indent="-233947">
              <a:buSzPct val="100000"/>
              <a:buAutoNum type="alphaUcPeriod" startAt="1"/>
              <a:defRPr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</p:txBody>
      </p:sp>
      <p:sp>
        <p:nvSpPr>
          <p:cNvPr id="191" name="In the following code segment, assume that the ArrayList wordList has been initialized to contain the String values [&quot;apple&quot;, &quot;banana&quot;, &quot;coconut&quot;, &quot;lemon&quot;, &quot;orange&quot;, &quot;pear&quot;].…"/>
          <p:cNvSpPr txBox="1"/>
          <p:nvPr/>
        </p:nvSpPr>
        <p:spPr>
          <a:xfrm>
            <a:off x="776932" y="1600367"/>
            <a:ext cx="5955013" cy="24918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In the following code segment, assume that the</a:t>
            </a:r>
            <a:r>
              <a:t> ArrayList wordList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has been initialized to contain the</a:t>
            </a:r>
            <a:r>
              <a:t> String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values</a:t>
            </a:r>
            <a:r>
              <a:t> ["apple", "banana", "coconut", "lemon", "orange", "pear"]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.</a:t>
            </a:r>
            <a:endParaRPr>
              <a:latin typeface="+mj-lt"/>
              <a:ea typeface="+mj-ea"/>
              <a:cs typeface="+mj-cs"/>
              <a:sym typeface="Helvetica"/>
            </a:endParaRP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 count = 0;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for (String word : wordList)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228600" indent="-228600"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(word.indexOf("a") &gt;= 0)</a:t>
            </a:r>
          </a:p>
          <a:p>
            <a:pPr marL="228600" indent="-228600"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marL="457200" indent="-457200"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count++;</a:t>
            </a:r>
          </a:p>
          <a:p>
            <a:pPr marL="228600" indent="-228600"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457200">
              <a:defRPr sz="1200">
                <a:solidFill>
                  <a:srgbClr val="33333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System.out.println(count);</a:t>
            </a:r>
          </a:p>
          <a:p>
            <a:pPr defTabSz="457200">
              <a:defRPr sz="1200">
                <a:solidFill>
                  <a:srgbClr val="333333"/>
                </a:solidFill>
              </a:defRPr>
            </a:pPr>
            <a:r>
              <a:t>What is printed as a result of executing the code segment?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ArrayList traversal to solve computational problems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199" name="Traversal (review)…"/>
          <p:cNvSpPr txBox="1"/>
          <p:nvPr/>
        </p:nvSpPr>
        <p:spPr>
          <a:xfrm>
            <a:off x="3470867" y="2667000"/>
            <a:ext cx="3023366" cy="128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The process of looping through a string or array </a:t>
            </a:r>
            <a:r>
              <a:rPr>
                <a:solidFill>
                  <a:schemeClr val="accent4"/>
                </a:solidFill>
              </a:rPr>
              <a:t>or ArrayList</a:t>
            </a:r>
            <a:r>
              <a:t> and accessing each element sequentially</a:t>
            </a:r>
          </a:p>
          <a:p>
            <a:pPr>
              <a:defRPr b="1">
                <a:solidFill>
                  <a:srgbClr val="FF6A00"/>
                </a:solidFill>
              </a:defRPr>
            </a:pPr>
            <a:endParaRPr b="0"/>
          </a:p>
        </p:txBody>
      </p:sp>
      <p:sp>
        <p:nvSpPr>
          <p:cNvPr id="200" name="Coefficient matrix…"/>
          <p:cNvSpPr txBox="1"/>
          <p:nvPr/>
        </p:nvSpPr>
        <p:spPr>
          <a:xfrm>
            <a:off x="3354763" y="1476702"/>
            <a:ext cx="3470545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ArrayList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An adjustable array.  We can add new items to ArrayLists, remove, and replace items. 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  <p:bldP build="whole" bldLvl="1" animBg="1" rev="0" advAuto="0" spid="20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03005" y="2111785"/>
            <a:ext cx="3457549" cy="187695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oogle Shape;118;p19"/>
          <p:cNvGrpSpPr/>
          <p:nvPr/>
        </p:nvGrpSpPr>
        <p:grpSpPr>
          <a:xfrm>
            <a:off x="2073757" y="556749"/>
            <a:ext cx="6244203" cy="914171"/>
            <a:chOff x="-1" y="0"/>
            <a:chExt cx="6244202" cy="914170"/>
          </a:xfrm>
        </p:grpSpPr>
        <p:sp>
          <p:nvSpPr>
            <p:cNvPr id="203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6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4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5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491933">
                  <a:defRPr sz="194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</a:t>
                </a:r>
              </a:p>
              <a:p>
                <a:pPr defTabSz="491933">
                  <a:defRPr sz="1261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Complete exercises in lessons 7.1, 7.2, and 7.3 (ArrayLists)  on CodeHS!</a:t>
                </a:r>
              </a:p>
            </p:txBody>
          </p:sp>
        </p:grpSp>
      </p:grp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9750" y="2323164"/>
            <a:ext cx="4174193" cy="145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11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