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 keys. When students finish check answer record and give them extra pset.</a:t>
            </a:r>
          </a:p>
          <a:p>
            <a:pPr/>
            <a:r>
              <a:t>This activity targets review for examine and meta cognitive thinking about thinking.</a:t>
            </a:r>
          </a:p>
          <a:p>
            <a:pPr/>
            <a:r>
              <a:t>+HDW compute the composition of two functions? It’s substitution of on function into the x value of another.</a:t>
            </a:r>
          </a:p>
          <a:p>
            <a:pPr/>
            <a:r>
              <a:t>+how do I find the domain? You want to figure out which x values  are not allowed. If you have a fraction think about what x values would make the denominator equal 0, for square root think about what will make the expression inside it less than zero.</a:t>
            </a:r>
          </a:p>
          <a:p>
            <a:pPr/>
            <a:r>
              <a:t>+How do you treat negative coefficients? remember to include the ‘-‘ when you plug the value into your formula</a:t>
            </a:r>
          </a:p>
          <a:p>
            <a:pPr marL="140368" indent="-140368">
              <a:buSzPct val="100000"/>
              <a:buChar char="+"/>
            </a:pPr>
            <a:r>
              <a:t>How are the answers from (3-6) useful for sketching the graph of these functions? They tell us what the x-intercepts are.  </a:t>
            </a:r>
          </a:p>
          <a:p>
            <a:pPr marL="140368" indent="-140368">
              <a:buSzPct val="100000"/>
              <a:buChar char="+"/>
            </a:pPr>
            <a:r>
              <a:t>How do I find the vertex? convert to vertex form: (x +a)^2 + b, then vertex is (a,b). </a:t>
            </a:r>
          </a:p>
          <a:p>
            <a:pPr marL="140368" indent="-140368">
              <a:buSzPct val="100000"/>
              <a:buChar char="+"/>
            </a:pPr>
            <a:r>
              <a:t>How could I check my work for (3)? plug in the values of x and see if it gets you 0. You could also use another method to calculate roots, such as completing the square.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 keys.</a:t>
            </a:r>
          </a:p>
          <a:p>
            <a:pPr/>
            <a:r>
              <a:t>+HDW compute the composition of two functions? It’s substitution of on function into the x value of another.</a:t>
            </a:r>
          </a:p>
          <a:p>
            <a:pPr/>
            <a:r>
              <a:t>+how do I find the domain? You want to figure out which x values  are not allowed. If you have a fraction think about what x values would make the denominator equal 0, for square root think about what will make the expression inside it less than zero.</a:t>
            </a:r>
          </a:p>
          <a:p>
            <a:pPr/>
            <a:r>
              <a:t>+How do you treat negative coefficients? remember to include the ‘-‘ when you plug the value into your formula</a:t>
            </a:r>
          </a:p>
          <a:p>
            <a:pPr marL="140368" indent="-140368">
              <a:buSzPct val="100000"/>
              <a:buChar char="+"/>
            </a:pPr>
            <a:r>
              <a:t>How are the answers from (3-6) useful for sketching the graph of these functions? They tell us what the x-intercepts are.  </a:t>
            </a:r>
          </a:p>
          <a:p>
            <a:pPr marL="140368" indent="-140368">
              <a:buSzPct val="100000"/>
              <a:buChar char="+"/>
            </a:pPr>
            <a:r>
              <a:t>How do I find the vertex? convert to vertex form: (x +a)^2 + b, then vertex is (a,b). </a:t>
            </a:r>
          </a:p>
          <a:p>
            <a:pPr marL="140368" indent="-140368">
              <a:buSzPct val="100000"/>
              <a:buChar char="+"/>
            </a:pPr>
            <a:r>
              <a:t>How could I check my work for (3)? plug in the values of x and see if it gets you 0. You could also use another method to calculate roots, such as completing the square.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  <a:p>
            <a:pPr/>
            <a:r>
              <a:t>+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Extra space for work.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Review for exam </a:t>
            </a:r>
            <a:r>
              <a:t>next week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11/10/21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apply long division to find roots of higher order polynomials?</a:t>
            </a:r>
          </a:p>
        </p:txBody>
      </p:sp>
      <p:sp>
        <p:nvSpPr>
          <p:cNvPr id="62" name="Dr. O’Brien, 11/3/21"/>
          <p:cNvSpPr txBox="1"/>
          <p:nvPr/>
        </p:nvSpPr>
        <p:spPr>
          <a:xfrm>
            <a:off x="7220421" y="39450"/>
            <a:ext cx="1561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8.3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10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18;p19"/>
          <p:cNvGrpSpPr/>
          <p:nvPr/>
        </p:nvGrpSpPr>
        <p:grpSpPr>
          <a:xfrm>
            <a:off x="1298555" y="488396"/>
            <a:ext cx="5595983" cy="917642"/>
            <a:chOff x="-1" y="0"/>
            <a:chExt cx="5595982" cy="917641"/>
          </a:xfrm>
        </p:grpSpPr>
        <p:sp>
          <p:nvSpPr>
            <p:cNvPr id="178" name="Rectangle"/>
            <p:cNvSpPr/>
            <p:nvPr/>
          </p:nvSpPr>
          <p:spPr>
            <a:xfrm>
              <a:off x="-2" y="0"/>
              <a:ext cx="5595983" cy="91764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79" name="Do now…"/>
            <p:cNvSpPr txBox="1"/>
            <p:nvPr/>
          </p:nvSpPr>
          <p:spPr>
            <a:xfrm>
              <a:off x="11641" y="11641"/>
              <a:ext cx="5572699" cy="894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1900">
                  <a:latin typeface="+mn-lt"/>
                  <a:ea typeface="+mn-ea"/>
                  <a:cs typeface="+mn-cs"/>
                  <a:sym typeface="Arial"/>
                </a:defRPr>
              </a:pPr>
              <a:r>
                <a:t>Today’s activity: self-assessment</a:t>
              </a:r>
            </a:p>
            <a:p>
              <a:pPr defTabSz="596644">
                <a:defRPr sz="12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carefully read the instructions below.  Then complete the self-assessment activity.</a:t>
              </a:r>
            </a:p>
          </p:txBody>
        </p:sp>
      </p:grpSp>
      <p:sp>
        <p:nvSpPr>
          <p:cNvPr id="181" name="Today you’ll be finishing the review pset and self-assessing:…"/>
          <p:cNvSpPr txBox="1"/>
          <p:nvPr>
            <p:ph type="body" sz="half" idx="1"/>
          </p:nvPr>
        </p:nvSpPr>
        <p:spPr>
          <a:xfrm>
            <a:off x="716761" y="1570376"/>
            <a:ext cx="3198428" cy="3002402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ClrTx/>
              <a:buSzTx/>
              <a:buFontTx/>
              <a:buNone/>
              <a:defRPr sz="1476"/>
            </a:pPr>
            <a:r>
              <a:t>Today you’ll be finishing the review pset and </a:t>
            </a:r>
            <a:r>
              <a:rPr b="1"/>
              <a:t>self-assessing</a:t>
            </a:r>
            <a:r>
              <a:t>:</a:t>
            </a:r>
          </a:p>
          <a:p>
            <a:pPr marL="197317" indent="-197317" defTabSz="749808">
              <a:buClrTx/>
              <a:buSzPct val="100000"/>
              <a:buFontTx/>
              <a:buAutoNum type="arabicPeriod" startAt="1"/>
              <a:defRPr sz="1476"/>
            </a:pPr>
            <a:r>
              <a:t>For each problem you finish, check the answer. Then fill out your </a:t>
            </a:r>
            <a:r>
              <a:rPr b="1"/>
              <a:t>answer record </a:t>
            </a:r>
            <a:r>
              <a:t>in the appropriate spot.</a:t>
            </a:r>
          </a:p>
          <a:p>
            <a:pPr marL="197317" indent="-197317" defTabSz="749808">
              <a:buClrTx/>
              <a:buSzPct val="100000"/>
              <a:buFontTx/>
              <a:buAutoNum type="arabicPeriod" startAt="1"/>
              <a:defRPr sz="1476"/>
            </a:pPr>
            <a:r>
              <a:t> Feel free to work with your neighbor on the review pset.</a:t>
            </a:r>
          </a:p>
          <a:p>
            <a:pPr marL="197317" indent="-197317" defTabSz="749808">
              <a:buClrTx/>
              <a:buSzPct val="100000"/>
              <a:buFontTx/>
              <a:buAutoNum type="arabicPeriod" startAt="1"/>
              <a:defRPr sz="1476"/>
            </a:pPr>
            <a:r>
              <a:t>Make a real effort to try each problem on your own before checking your answer!</a:t>
            </a:r>
          </a:p>
        </p:txBody>
      </p:sp>
      <p:sp>
        <p:nvSpPr>
          <p:cNvPr id="182" name="Google Shape;38;p5"/>
          <p:cNvSpPr txBox="1"/>
          <p:nvPr/>
        </p:nvSpPr>
        <p:spPr>
          <a:xfrm>
            <a:off x="4941780" y="1647258"/>
            <a:ext cx="2260938" cy="134071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306324">
              <a:defRPr b="1" sz="73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defTabSz="306324">
              <a:defRPr b="1" sz="73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you can find the roots x using the quadratic formula:</a:t>
            </a:r>
          </a:p>
          <a:p>
            <a:pPr defTabSz="306324">
              <a:defRPr b="1" sz="73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306324">
              <a:defRPr b="1" sz="93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7022" y="3081331"/>
            <a:ext cx="2250453" cy="1499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xam next early next week!…"/>
          <p:cNvSpPr txBox="1"/>
          <p:nvPr/>
        </p:nvSpPr>
        <p:spPr>
          <a:xfrm>
            <a:off x="4292723" y="829249"/>
            <a:ext cx="3457908" cy="409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7452" indent="-130175" defTabSz="374904">
              <a:lnSpc>
                <a:spcPct val="115000"/>
              </a:lnSpc>
              <a:buClr>
                <a:srgbClr val="000000"/>
              </a:buClr>
              <a:buSzPts val="1000"/>
              <a:buFont typeface="Helvetica"/>
              <a:buChar char="●"/>
              <a:defRPr sz="10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Exam next </a:t>
            </a:r>
            <a:r>
              <a:rPr b="1"/>
              <a:t>early next week!</a:t>
            </a:r>
            <a:endParaRPr b="1"/>
          </a:p>
          <a:p>
            <a:pPr marL="187452" indent="-130175" defTabSz="374904">
              <a:lnSpc>
                <a:spcPct val="115000"/>
              </a:lnSpc>
              <a:buClr>
                <a:srgbClr val="000000"/>
              </a:buClr>
              <a:buSzPts val="1000"/>
              <a:buFont typeface="Helvetica"/>
              <a:buChar char="●"/>
              <a:defRPr sz="10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We’ll review the rest of the week</a:t>
            </a:r>
            <a:endParaRPr b="1"/>
          </a:p>
          <a:p>
            <a:pPr marL="187452" indent="-140588" defTabSz="374904">
              <a:lnSpc>
                <a:spcPct val="115000"/>
              </a:lnSpc>
              <a:buClr>
                <a:srgbClr val="000000"/>
              </a:buClr>
              <a:buSzPts val="1200"/>
              <a:buFont typeface="Helvetica"/>
              <a:buChar char="●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Topics to be covered:</a:t>
            </a:r>
            <a:endParaRPr b="1"/>
          </a:p>
          <a:p>
            <a:pPr lvl="2" marL="515218" indent="-98658" defTabSz="374904">
              <a:lnSpc>
                <a:spcPct val="115000"/>
              </a:lnSpc>
              <a:buSzPct val="100000"/>
              <a:buAutoNum type="arabi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Combining functions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arithmetic combinations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composition of functions</a:t>
            </a:r>
            <a:endParaRPr b="1"/>
          </a:p>
          <a:p>
            <a:pPr lvl="2" marL="515218" indent="-98658" defTabSz="374904">
              <a:lnSpc>
                <a:spcPct val="115000"/>
              </a:lnSpc>
              <a:buSzPct val="100000"/>
              <a:buAutoNum type="arabi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Polynomials: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Applying leading coefficient test,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finding roots, 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and sketching quadratics and higher order polynomials</a:t>
            </a:r>
            <a:endParaRPr b="1"/>
          </a:p>
          <a:p>
            <a:pPr lvl="3" marL="723498" indent="-98658" defTabSz="374904">
              <a:lnSpc>
                <a:spcPct val="115000"/>
              </a:lnSpc>
              <a:buSzPct val="100000"/>
              <a:buAutoNum type="alphaLcPeriod" startAt="1"/>
              <a:defRPr sz="12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long division of polynomials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5977" y="938617"/>
            <a:ext cx="2722470" cy="1821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Partner work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 </a:t>
            </a:r>
            <a:r>
              <a:t>Work with a </a:t>
            </a:r>
            <a:r>
              <a:rPr u="sng"/>
              <a:t>partner</a:t>
            </a:r>
            <a:r>
              <a:t> on each problem. After finishing a section, ask Dr. O’Brien to review your answers. Be prepared to turn in one of your assignments (with both names on it).</a:t>
            </a:r>
          </a:p>
        </p:txBody>
      </p:sp>
      <p:pic>
        <p:nvPicPr>
          <p:cNvPr id="191" name="IMG_0069.png" descr="IMG_0069.png"/>
          <p:cNvPicPr>
            <a:picLocks noChangeAspect="1"/>
          </p:cNvPicPr>
          <p:nvPr/>
        </p:nvPicPr>
        <p:blipFill>
          <a:blip r:embed="rId3">
            <a:extLst/>
          </a:blip>
          <a:srcRect l="12684" t="8508" r="17241" b="75792"/>
          <a:stretch>
            <a:fillRect/>
          </a:stretch>
        </p:blipFill>
        <p:spPr>
          <a:xfrm>
            <a:off x="886510" y="1686278"/>
            <a:ext cx="6773691" cy="2023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G_0069.png" descr="IMG_0069.png"/>
          <p:cNvPicPr>
            <a:picLocks noChangeAspect="1"/>
          </p:cNvPicPr>
          <p:nvPr/>
        </p:nvPicPr>
        <p:blipFill>
          <a:blip r:embed="rId3">
            <a:extLst/>
          </a:blip>
          <a:srcRect l="12060" t="27336" r="18110" b="53335"/>
          <a:stretch>
            <a:fillRect/>
          </a:stretch>
        </p:blipFill>
        <p:spPr>
          <a:xfrm>
            <a:off x="28224" y="1656889"/>
            <a:ext cx="6806873" cy="25120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oogle Shape;118;p19"/>
          <p:cNvGrpSpPr/>
          <p:nvPr/>
        </p:nvGrpSpPr>
        <p:grpSpPr>
          <a:xfrm>
            <a:off x="1298555" y="488396"/>
            <a:ext cx="5595983" cy="917642"/>
            <a:chOff x="-1" y="0"/>
            <a:chExt cx="5595982" cy="917641"/>
          </a:xfrm>
        </p:grpSpPr>
        <p:sp>
          <p:nvSpPr>
            <p:cNvPr id="196" name="Rectangle"/>
            <p:cNvSpPr/>
            <p:nvPr/>
          </p:nvSpPr>
          <p:spPr>
            <a:xfrm>
              <a:off x="-2" y="0"/>
              <a:ext cx="5595983" cy="91764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97" name="Do now…"/>
            <p:cNvSpPr txBox="1"/>
            <p:nvPr/>
          </p:nvSpPr>
          <p:spPr>
            <a:xfrm>
              <a:off x="11641" y="11641"/>
              <a:ext cx="5572699" cy="894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1900">
                  <a:latin typeface="+mn-lt"/>
                  <a:ea typeface="+mn-ea"/>
                  <a:cs typeface="+mn-cs"/>
                  <a:sym typeface="Arial"/>
                </a:defRPr>
              </a:pPr>
              <a:r>
                <a:t>Today’s activity: self-assessment</a:t>
              </a:r>
            </a:p>
            <a:p>
              <a:pPr defTabSz="596644">
                <a:defRPr sz="12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carefully read the instructions below.  Then complete the self-assessment activity.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G_0069.png" descr="IMG_0069.png"/>
          <p:cNvPicPr>
            <a:picLocks noChangeAspect="1"/>
          </p:cNvPicPr>
          <p:nvPr/>
        </p:nvPicPr>
        <p:blipFill>
          <a:blip r:embed="rId3">
            <a:extLst/>
          </a:blip>
          <a:srcRect l="13723" t="48825" r="20147" b="41304"/>
          <a:stretch>
            <a:fillRect/>
          </a:stretch>
        </p:blipFill>
        <p:spPr>
          <a:xfrm>
            <a:off x="735069" y="1686278"/>
            <a:ext cx="7401179" cy="14728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oogle Shape;118;p19"/>
          <p:cNvGrpSpPr/>
          <p:nvPr/>
        </p:nvGrpSpPr>
        <p:grpSpPr>
          <a:xfrm>
            <a:off x="1298555" y="488396"/>
            <a:ext cx="5595983" cy="917642"/>
            <a:chOff x="-1" y="0"/>
            <a:chExt cx="5595982" cy="917641"/>
          </a:xfrm>
        </p:grpSpPr>
        <p:sp>
          <p:nvSpPr>
            <p:cNvPr id="203" name="Rectangle"/>
            <p:cNvSpPr/>
            <p:nvPr/>
          </p:nvSpPr>
          <p:spPr>
            <a:xfrm>
              <a:off x="-2" y="0"/>
              <a:ext cx="5595983" cy="91764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4" name="Do now…"/>
            <p:cNvSpPr txBox="1"/>
            <p:nvPr/>
          </p:nvSpPr>
          <p:spPr>
            <a:xfrm>
              <a:off x="11641" y="11641"/>
              <a:ext cx="5572699" cy="894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1900">
                  <a:latin typeface="+mn-lt"/>
                  <a:ea typeface="+mn-ea"/>
                  <a:cs typeface="+mn-cs"/>
                  <a:sym typeface="Arial"/>
                </a:defRPr>
              </a:pPr>
              <a:r>
                <a:t>Today’s activity: self-assessment</a:t>
              </a:r>
            </a:p>
            <a:p>
              <a:pPr defTabSz="596644">
                <a:defRPr sz="12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carefully read the instructions below.  Then complete the self-assessment activity.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G_0069.png" descr="IMG_0069.png"/>
          <p:cNvPicPr>
            <a:picLocks noChangeAspect="1"/>
          </p:cNvPicPr>
          <p:nvPr/>
        </p:nvPicPr>
        <p:blipFill>
          <a:blip r:embed="rId3">
            <a:extLst/>
          </a:blip>
          <a:srcRect l="13350" t="59941" r="20235" b="35052"/>
          <a:stretch>
            <a:fillRect/>
          </a:stretch>
        </p:blipFill>
        <p:spPr>
          <a:xfrm>
            <a:off x="792956" y="1656888"/>
            <a:ext cx="7558206" cy="7596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oogle Shape;118;p19"/>
          <p:cNvGrpSpPr/>
          <p:nvPr/>
        </p:nvGrpSpPr>
        <p:grpSpPr>
          <a:xfrm>
            <a:off x="1298555" y="488396"/>
            <a:ext cx="5595983" cy="917642"/>
            <a:chOff x="-1" y="0"/>
            <a:chExt cx="5595982" cy="917641"/>
          </a:xfrm>
        </p:grpSpPr>
        <p:sp>
          <p:nvSpPr>
            <p:cNvPr id="210" name="Rectangle"/>
            <p:cNvSpPr/>
            <p:nvPr/>
          </p:nvSpPr>
          <p:spPr>
            <a:xfrm>
              <a:off x="-2" y="0"/>
              <a:ext cx="5595983" cy="91764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1" name="Do now…"/>
            <p:cNvSpPr txBox="1"/>
            <p:nvPr/>
          </p:nvSpPr>
          <p:spPr>
            <a:xfrm>
              <a:off x="11641" y="11641"/>
              <a:ext cx="5572699" cy="894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1900">
                  <a:latin typeface="+mn-lt"/>
                  <a:ea typeface="+mn-ea"/>
                  <a:cs typeface="+mn-cs"/>
                  <a:sym typeface="Arial"/>
                </a:defRPr>
              </a:pPr>
              <a:r>
                <a:t>Today’s activity: self-assessment</a:t>
              </a:r>
            </a:p>
            <a:p>
              <a:pPr defTabSz="596644">
                <a:defRPr sz="12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carefully read the instructions below.  Then complete the self-assessment activity.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18;p19"/>
          <p:cNvGrpSpPr/>
          <p:nvPr/>
        </p:nvGrpSpPr>
        <p:grpSpPr>
          <a:xfrm>
            <a:off x="1298555" y="488396"/>
            <a:ext cx="5595983" cy="917642"/>
            <a:chOff x="-1" y="0"/>
            <a:chExt cx="5595982" cy="917641"/>
          </a:xfrm>
        </p:grpSpPr>
        <p:sp>
          <p:nvSpPr>
            <p:cNvPr id="216" name="Rectangle"/>
            <p:cNvSpPr/>
            <p:nvPr/>
          </p:nvSpPr>
          <p:spPr>
            <a:xfrm>
              <a:off x="-2" y="0"/>
              <a:ext cx="5595983" cy="91764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7" name="Do now…"/>
            <p:cNvSpPr txBox="1"/>
            <p:nvPr/>
          </p:nvSpPr>
          <p:spPr>
            <a:xfrm>
              <a:off x="11641" y="11641"/>
              <a:ext cx="5572699" cy="894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1900">
                  <a:latin typeface="+mn-lt"/>
                  <a:ea typeface="+mn-ea"/>
                  <a:cs typeface="+mn-cs"/>
                  <a:sym typeface="Arial"/>
                </a:defRPr>
              </a:pPr>
              <a:r>
                <a:t>Today’s activity: self-assessment</a:t>
              </a:r>
            </a:p>
            <a:p>
              <a:pPr defTabSz="596644">
                <a:defRPr sz="12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carefully read the instructions below.  Then complete the self-assessment activity.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23" name="Google Shape;118;p19"/>
          <p:cNvSpPr txBox="1"/>
          <p:nvPr/>
        </p:nvSpPr>
        <p:spPr>
          <a:xfrm>
            <a:off x="1424036" y="575950"/>
            <a:ext cx="2427465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Reflection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Discuss in class</a:t>
            </a:r>
          </a:p>
        </p:txBody>
      </p:sp>
      <p:sp>
        <p:nvSpPr>
          <p:cNvPr id="224" name="Review the exam topics to the right:…"/>
          <p:cNvSpPr txBox="1"/>
          <p:nvPr/>
        </p:nvSpPr>
        <p:spPr>
          <a:xfrm>
            <a:off x="449017" y="1957623"/>
            <a:ext cx="499648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Review the exam topics to the right:</a:t>
            </a:r>
          </a:p>
          <a:p>
            <a:pPr marL="178241" indent="-178241" defTabSz="457200">
              <a:spcBef>
                <a:spcPts val="1200"/>
              </a:spcBef>
              <a:buSzPct val="100000"/>
              <a:buAutoNum type="arabicPeriod" startAt="1"/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Which topics do you feel most/least comfortable with?</a:t>
            </a:r>
          </a:p>
          <a:p>
            <a:pPr marL="178241" indent="-178241" defTabSz="457200">
              <a:spcBef>
                <a:spcPts val="1200"/>
              </a:spcBef>
              <a:buSzPct val="100000"/>
              <a:buAutoNum type="arabicPeriod" startAt="1"/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How do you plan to prepare for topics you feel </a:t>
            </a:r>
            <a:r>
              <a:rPr u="sng"/>
              <a:t>least</a:t>
            </a:r>
            <a:r>
              <a:t> comfortable with?</a:t>
            </a:r>
          </a:p>
        </p:txBody>
      </p:sp>
      <p:sp>
        <p:nvSpPr>
          <p:cNvPr id="225" name="Exam next Friday, Nov. 12!…"/>
          <p:cNvSpPr txBox="1"/>
          <p:nvPr/>
        </p:nvSpPr>
        <p:spPr>
          <a:xfrm>
            <a:off x="5431407" y="520046"/>
            <a:ext cx="3262150" cy="4316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05739" indent="-142875" defTabSz="411479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Exam next </a:t>
            </a:r>
            <a:r>
              <a:rPr b="1"/>
              <a:t>Friday, Nov. 12!</a:t>
            </a:r>
            <a:endParaRPr b="1"/>
          </a:p>
          <a:p>
            <a:pPr marL="205739" indent="-142875" defTabSz="411479">
              <a:lnSpc>
                <a:spcPct val="115000"/>
              </a:lnSpc>
              <a:buClr>
                <a:srgbClr val="000000"/>
              </a:buClr>
              <a:buSzPts val="1100"/>
              <a:buFont typeface="Helvetica"/>
              <a:buChar char="●"/>
              <a:defRPr sz="117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We’ll review the rest of the week</a:t>
            </a:r>
            <a:endParaRPr b="1"/>
          </a:p>
          <a:p>
            <a:pPr marL="205739" indent="-154304" defTabSz="411479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Topics to be covered:</a:t>
            </a:r>
            <a:endParaRPr b="1"/>
          </a:p>
          <a:p>
            <a:pPr lvl="2" marL="565484" indent="-108284" defTabSz="411479">
              <a:lnSpc>
                <a:spcPct val="115000"/>
              </a:lnSpc>
              <a:buSzPct val="100000"/>
              <a:buAutoNum type="arabi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Combining functions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arithmetic combinations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composition of functions</a:t>
            </a:r>
            <a:endParaRPr b="1"/>
          </a:p>
          <a:p>
            <a:pPr lvl="2" marL="565484" indent="-108284" defTabSz="411479">
              <a:lnSpc>
                <a:spcPct val="115000"/>
              </a:lnSpc>
              <a:buSzPct val="100000"/>
              <a:buAutoNum type="arabi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Polynomials: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Applying leading coefficient test,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finding roots, 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and sketching quadratics and higher order polynomials</a:t>
            </a:r>
            <a:endParaRPr b="1"/>
          </a:p>
          <a:p>
            <a:pPr lvl="3" marL="794084" indent="-108284" defTabSz="411479">
              <a:lnSpc>
                <a:spcPct val="115000"/>
              </a:lnSpc>
              <a:buSzPct val="100000"/>
              <a:buAutoNum type="alphaLcPeriod" startAt="1"/>
              <a:defRPr sz="13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b="1"/>
              <a:t> long division of polynomials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