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Quadratic formula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 keys. When students finish check answer record and give them extra pset.</a:t>
            </a:r>
          </a:p>
          <a:p>
            <a:pPr/>
            <a:r>
              <a:t>This activity targets review for examine and meta cognitive thinking about thinking.</a:t>
            </a:r>
          </a:p>
          <a:p>
            <a:pPr/>
            <a:r>
              <a:t>+HDW compute the composition of two functions? It’s substitution of on function into the x value of another.</a:t>
            </a:r>
          </a:p>
          <a:p>
            <a:pPr/>
            <a:r>
              <a:t>+how do I find the domain? You want to figure out which x values  are not allowed. If you have a fraction think about what x values would make the denominator equal 0, for square root think about what will make the expression inside it less than zero.</a:t>
            </a:r>
          </a:p>
          <a:p>
            <a:pPr/>
            <a:r>
              <a:t>+How do you treat negative coefficients? remember to include the ‘-‘ when you plug the value into your formula</a:t>
            </a:r>
          </a:p>
          <a:p>
            <a:pPr marL="140368" indent="-140368">
              <a:buSzPct val="100000"/>
              <a:buChar char="+"/>
            </a:pPr>
            <a:r>
              <a:t>How are the answers from (3-6) useful for sketching the graph of these functions? They tell us what the x-intercepts are.  </a:t>
            </a:r>
          </a:p>
          <a:p>
            <a:pPr marL="140368" indent="-140368">
              <a:buSzPct val="100000"/>
              <a:buChar char="+"/>
            </a:pPr>
            <a:r>
              <a:t>How do I find the vertex? convert to vertex form: (x +a)^2 + b, then vertex is (a,b). </a:t>
            </a:r>
          </a:p>
          <a:p>
            <a:pPr marL="140368" indent="-140368">
              <a:buSzPct val="100000"/>
              <a:buChar char="+"/>
            </a:pPr>
            <a:r>
              <a:t>How could I check my work for (3)? plug in the values of x and see if it gets you 0. You could also use another method to calculate roots, such as completing the square.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 keys.</a:t>
            </a:r>
          </a:p>
          <a:p>
            <a:pPr/>
            <a:r>
              <a:t>+HDW compute the composition of two functions? It’s substitution of on function into the x value of another.</a:t>
            </a:r>
          </a:p>
          <a:p>
            <a:pPr/>
            <a:r>
              <a:t>+how do I find the domain? You want to figure out which x values  are not allowed. If you have a fraction think about what x values would make the denominator equal 0, for square root think about what will make the expression inside it less than zero.</a:t>
            </a:r>
          </a:p>
          <a:p>
            <a:pPr/>
            <a:r>
              <a:t>+How do you treat negative coefficients? remember to include the ‘-‘ when you plug the value into your formula</a:t>
            </a:r>
          </a:p>
          <a:p>
            <a:pPr marL="140368" indent="-140368">
              <a:buSzPct val="100000"/>
              <a:buChar char="+"/>
            </a:pPr>
            <a:r>
              <a:t>How are the answers from (3-6) useful for sketching the graph of these functions? They tell us what the x-intercepts are.  </a:t>
            </a:r>
          </a:p>
          <a:p>
            <a:pPr marL="140368" indent="-140368">
              <a:buSzPct val="100000"/>
              <a:buChar char="+"/>
            </a:pPr>
            <a:r>
              <a:t>How do I find the vertex? convert to vertex form: (x +a)^2 + b, then vertex is (a,b). </a:t>
            </a:r>
          </a:p>
          <a:p>
            <a:pPr marL="140368" indent="-140368">
              <a:buSzPct val="100000"/>
              <a:buChar char="+"/>
            </a:pPr>
            <a:r>
              <a:t>How could I check my work for (3)? plug in the values of x and see if it gets you 0. You could also use another method to calculate roots, such as completing the square.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keys.</a:t>
            </a:r>
          </a:p>
          <a:p>
            <a:pPr/>
            <a:r>
              <a:t>+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Extra space for work.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4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8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the </a:t>
            </a:r>
            <a:r>
              <a:rPr b="0" i="1"/>
              <a:t>leading coefficient test </a:t>
            </a:r>
            <a:r>
              <a:rPr b="0"/>
              <a:t>to describe the end behavior of polynomials?</a:t>
            </a:r>
          </a:p>
        </p:txBody>
      </p:sp>
      <p:sp>
        <p:nvSpPr>
          <p:cNvPr id="163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10/28/21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Review for exam </a:t>
            </a:r>
            <a:r>
              <a:t>next week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11/12/21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Google Shape;30;p4"/>
          <p:cNvSpPr txBox="1"/>
          <p:nvPr/>
        </p:nvSpPr>
        <p:spPr>
          <a:xfrm>
            <a:off x="295650" y="4718506"/>
            <a:ext cx="85527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apply long division to find roots of higher order polynomials?</a:t>
            </a:r>
          </a:p>
        </p:txBody>
      </p:sp>
      <p:sp>
        <p:nvSpPr>
          <p:cNvPr id="62" name="Dr. O’Brien, 11/3/21"/>
          <p:cNvSpPr txBox="1"/>
          <p:nvPr/>
        </p:nvSpPr>
        <p:spPr>
          <a:xfrm>
            <a:off x="7220421" y="39450"/>
            <a:ext cx="156115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11/3/21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2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8.4</a:t>
            </a:r>
          </a:p>
        </p:txBody>
      </p:sp>
      <p:sp>
        <p:nvSpPr>
          <p:cNvPr id="174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12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38;p5"/>
          <p:cNvSpPr txBox="1"/>
          <p:nvPr/>
        </p:nvSpPr>
        <p:spPr>
          <a:xfrm>
            <a:off x="1381948" y="1606690"/>
            <a:ext cx="2260938" cy="13407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306324">
              <a:defRPr b="1" sz="73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Quadratic formula:</a:t>
            </a:r>
            <a:br/>
          </a:p>
          <a:p>
            <a:pPr defTabSz="306324">
              <a:defRPr b="1" sz="73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 any quadratic </a:t>
            </a:r>
            <a14:m>
              <m:oMath>
                <m:r>
                  <a:rPr xmlns:a="http://schemas.openxmlformats.org/drawingml/2006/main" sz="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sSup>
                  <m:e>
                    <m:r>
                      <a:rPr xmlns:a="http://schemas.openxmlformats.org/drawingml/2006/main" sz="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you can find the roots x using the quadratic formula:</a:t>
            </a:r>
          </a:p>
          <a:p>
            <a:pPr defTabSz="306324">
              <a:defRPr b="1" sz="73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306324">
              <a:defRPr b="1" sz="93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1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ctrlPr>
                            <a:rPr xmlns:a="http://schemas.openxmlformats.org/drawingml/2006/main" sz="1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a:rPr xmlns:a="http://schemas.openxmlformats.org/drawingml/2006/main" sz="1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xmlns:a="http://schemas.openxmlformats.org/drawingml/2006/main" sz="1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1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1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xmlns:a="http://schemas.openxmlformats.org/drawingml/2006/main" sz="1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rad>
                    </m:num>
                    <m:den>
                      <m:r>
                        <a:rPr xmlns:a="http://schemas.openxmlformats.org/drawingml/2006/main" sz="1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1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</m:oMath>
              </m:oMathPara>
            </a14:m>
            <a:endParaRPr sz="1400"/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7191" y="3105131"/>
            <a:ext cx="2250452" cy="149936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Partner work…"/>
          <p:cNvSpPr txBox="1"/>
          <p:nvPr>
            <p:ph type="title"/>
          </p:nvPr>
        </p:nvSpPr>
        <p:spPr>
          <a:xfrm>
            <a:off x="1424036" y="575950"/>
            <a:ext cx="3697499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630936">
              <a:defRPr b="0" sz="165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Partner work</a:t>
            </a:r>
          </a:p>
          <a:p>
            <a:pPr defTabSz="630936">
              <a:defRPr b="0" sz="96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 </a:t>
            </a:r>
            <a:r>
              <a:t>Work with a </a:t>
            </a:r>
            <a:r>
              <a:rPr u="sng"/>
              <a:t>partner</a:t>
            </a:r>
            <a:r>
              <a:t> on each problem. After finishing a section, ask Dr. O’Brien to review your answers. Be prepared to turn in one of your assignments (with both names on it).</a:t>
            </a:r>
          </a:p>
        </p:txBody>
      </p:sp>
      <p:sp>
        <p:nvSpPr>
          <p:cNvPr id="181" name="Exam next early next week!…"/>
          <p:cNvSpPr txBox="1"/>
          <p:nvPr/>
        </p:nvSpPr>
        <p:spPr>
          <a:xfrm>
            <a:off x="5303870" y="560680"/>
            <a:ext cx="3457909" cy="409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7452" indent="-130175" defTabSz="374904">
              <a:lnSpc>
                <a:spcPct val="115000"/>
              </a:lnSpc>
              <a:buClr>
                <a:srgbClr val="000000"/>
              </a:buClr>
              <a:buSzPts val="1000"/>
              <a:buFont typeface="Helvetica"/>
              <a:buChar char="●"/>
              <a:defRPr sz="106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Exam next </a:t>
            </a:r>
            <a:r>
              <a:rPr b="1"/>
              <a:t>early next week!</a:t>
            </a:r>
            <a:endParaRPr b="1"/>
          </a:p>
          <a:p>
            <a:pPr marL="187452" indent="-130175" defTabSz="374904">
              <a:lnSpc>
                <a:spcPct val="115000"/>
              </a:lnSpc>
              <a:buClr>
                <a:srgbClr val="000000"/>
              </a:buClr>
              <a:buSzPts val="1000"/>
              <a:buFont typeface="Helvetica"/>
              <a:buChar char="●"/>
              <a:defRPr sz="106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We’ll review the rest of the week</a:t>
            </a:r>
            <a:endParaRPr b="1"/>
          </a:p>
          <a:p>
            <a:pPr marL="187452" indent="-140588" defTabSz="374904">
              <a:lnSpc>
                <a:spcPct val="115000"/>
              </a:lnSpc>
              <a:buClr>
                <a:srgbClr val="000000"/>
              </a:buClr>
              <a:buSzPts val="1200"/>
              <a:buFont typeface="Helvetica"/>
              <a:buChar char="●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Topics to be covered:</a:t>
            </a:r>
            <a:endParaRPr b="1"/>
          </a:p>
          <a:p>
            <a:pPr lvl="2" marL="515218" indent="-98658" defTabSz="374904">
              <a:lnSpc>
                <a:spcPct val="115000"/>
              </a:lnSpc>
              <a:buSzPct val="100000"/>
              <a:buAutoNum type="arabi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 Combining functions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 arithmetic combinations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composition of functions</a:t>
            </a:r>
            <a:endParaRPr b="1"/>
          </a:p>
          <a:p>
            <a:pPr lvl="2" marL="515218" indent="-98658" defTabSz="374904">
              <a:lnSpc>
                <a:spcPct val="115000"/>
              </a:lnSpc>
              <a:buSzPct val="100000"/>
              <a:buAutoNum type="arabi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Polynomials: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Applying leading coefficient test,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finding roots, 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and sketching quadratics and higher order polynomials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 long division of polynomials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Partner work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 </a:t>
            </a:r>
            <a:r>
              <a:t>Work with a </a:t>
            </a:r>
            <a:r>
              <a:rPr u="sng"/>
              <a:t>partner</a:t>
            </a:r>
            <a:r>
              <a:t> on each problem. After finishing a section, ask Dr. O’Brien to review your answers. Be prepared to turn in one of your assignments (with both names on it).</a:t>
            </a:r>
          </a:p>
        </p:txBody>
      </p:sp>
      <p:pic>
        <p:nvPicPr>
          <p:cNvPr id="186" name="IMG_0070.png" descr="IMG_0070.png"/>
          <p:cNvPicPr>
            <a:picLocks noChangeAspect="1"/>
          </p:cNvPicPr>
          <p:nvPr/>
        </p:nvPicPr>
        <p:blipFill>
          <a:blip r:embed="rId3">
            <a:extLst/>
          </a:blip>
          <a:srcRect l="0" t="17205" r="11750" b="67424"/>
          <a:stretch>
            <a:fillRect/>
          </a:stretch>
        </p:blipFill>
        <p:spPr>
          <a:xfrm>
            <a:off x="916640" y="1906678"/>
            <a:ext cx="7038066" cy="163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Partner work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 </a:t>
            </a:r>
            <a:r>
              <a:t>Work with a </a:t>
            </a:r>
            <a:r>
              <a:rPr u="sng"/>
              <a:t>partner</a:t>
            </a:r>
            <a:r>
              <a:t> on each problem. After finishing a section, ask Dr. O’Brien to review your answers. Be prepared to turn in one of your assignments (with both names on it).</a:t>
            </a:r>
          </a:p>
        </p:txBody>
      </p:sp>
      <p:pic>
        <p:nvPicPr>
          <p:cNvPr id="191" name="IMG_0070.png" descr="IMG_0070.png"/>
          <p:cNvPicPr>
            <a:picLocks noChangeAspect="1"/>
          </p:cNvPicPr>
          <p:nvPr/>
        </p:nvPicPr>
        <p:blipFill>
          <a:blip r:embed="rId3">
            <a:extLst/>
          </a:blip>
          <a:srcRect l="0" t="33342" r="9775" b="53311"/>
          <a:stretch>
            <a:fillRect/>
          </a:stretch>
        </p:blipFill>
        <p:spPr>
          <a:xfrm>
            <a:off x="628583" y="2031575"/>
            <a:ext cx="7173924" cy="1414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Partner work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 </a:t>
            </a:r>
            <a:r>
              <a:t>Work with a </a:t>
            </a:r>
            <a:r>
              <a:rPr u="sng"/>
              <a:t>partner</a:t>
            </a:r>
            <a:r>
              <a:t> on each problem. After finishing a section, ask Dr. O’Brien to review your answers. Be prepared to turn in one of your assignments (with both names on it).</a:t>
            </a:r>
          </a:p>
        </p:txBody>
      </p:sp>
      <p:pic>
        <p:nvPicPr>
          <p:cNvPr id="196" name="IMG_0070.png" descr="IMG_0070.png"/>
          <p:cNvPicPr>
            <a:picLocks noChangeAspect="1"/>
          </p:cNvPicPr>
          <p:nvPr/>
        </p:nvPicPr>
        <p:blipFill>
          <a:blip r:embed="rId3">
            <a:extLst/>
          </a:blip>
          <a:srcRect l="0" t="43784" r="12682" b="40986"/>
          <a:stretch>
            <a:fillRect/>
          </a:stretch>
        </p:blipFill>
        <p:spPr>
          <a:xfrm>
            <a:off x="1304914" y="1978629"/>
            <a:ext cx="6261709" cy="1456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Partner work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 </a:t>
            </a:r>
            <a:r>
              <a:t>Work with a </a:t>
            </a:r>
            <a:r>
              <a:rPr u="sng"/>
              <a:t>partner</a:t>
            </a:r>
            <a:r>
              <a:t> on each problem. After finishing a section, ask Dr. O’Brien to review your answers. Be prepared to turn in one of your assignments (with both names on it).</a:t>
            </a:r>
          </a:p>
        </p:txBody>
      </p:sp>
      <p:pic>
        <p:nvPicPr>
          <p:cNvPr id="201" name="IMG_0070.png" descr="IMG_0070.png"/>
          <p:cNvPicPr>
            <a:picLocks noChangeAspect="1"/>
          </p:cNvPicPr>
          <p:nvPr/>
        </p:nvPicPr>
        <p:blipFill>
          <a:blip r:embed="rId3">
            <a:extLst/>
          </a:blip>
          <a:srcRect l="0" t="55394" r="10631" b="23640"/>
          <a:stretch>
            <a:fillRect/>
          </a:stretch>
        </p:blipFill>
        <p:spPr>
          <a:xfrm>
            <a:off x="1175404" y="2032595"/>
            <a:ext cx="6577771" cy="2057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Partner work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 </a:t>
            </a:r>
            <a:r>
              <a:t>Work with a </a:t>
            </a:r>
            <a:r>
              <a:rPr u="sng"/>
              <a:t>partner</a:t>
            </a:r>
            <a:r>
              <a:t> on each problem. After finishing a section, ask Dr. O’Brien to review your answers. Be prepared to turn in one of your assignments (with both names on it).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210" name="Google Shape;118;p19"/>
          <p:cNvSpPr txBox="1"/>
          <p:nvPr/>
        </p:nvSpPr>
        <p:spPr>
          <a:xfrm>
            <a:off x="1424036" y="575950"/>
            <a:ext cx="2427465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Reflection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Discuss in class</a:t>
            </a:r>
          </a:p>
        </p:txBody>
      </p:sp>
      <p:sp>
        <p:nvSpPr>
          <p:cNvPr id="211" name="Review the exam topics to the right:…"/>
          <p:cNvSpPr txBox="1"/>
          <p:nvPr/>
        </p:nvSpPr>
        <p:spPr>
          <a:xfrm>
            <a:off x="449017" y="1957623"/>
            <a:ext cx="4996483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spcBef>
                <a:spcPts val="1200"/>
              </a:spcBef>
              <a:defRPr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Review the exam topics to the right:</a:t>
            </a:r>
          </a:p>
          <a:p>
            <a:pPr marL="178241" indent="-178241" defTabSz="457200">
              <a:spcBef>
                <a:spcPts val="1200"/>
              </a:spcBef>
              <a:buSzPct val="100000"/>
              <a:buAutoNum type="arabicPeriod" startAt="1"/>
              <a:defRPr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Which topics do you feel most/least comfortable with?</a:t>
            </a:r>
          </a:p>
          <a:p>
            <a:pPr marL="178241" indent="-178241" defTabSz="457200">
              <a:spcBef>
                <a:spcPts val="1200"/>
              </a:spcBef>
              <a:buSzPct val="100000"/>
              <a:buAutoNum type="arabicPeriod" startAt="1"/>
              <a:defRPr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How do you plan to prepare for topics you feel </a:t>
            </a:r>
            <a:r>
              <a:rPr u="sng"/>
              <a:t>least</a:t>
            </a:r>
            <a:r>
              <a:t> comfortable with?</a:t>
            </a:r>
          </a:p>
        </p:txBody>
      </p:sp>
      <p:sp>
        <p:nvSpPr>
          <p:cNvPr id="212" name="Exam next Friday, Nov. 12!…"/>
          <p:cNvSpPr txBox="1"/>
          <p:nvPr/>
        </p:nvSpPr>
        <p:spPr>
          <a:xfrm>
            <a:off x="5431407" y="520046"/>
            <a:ext cx="3262150" cy="4316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05739" indent="-142875" defTabSz="411479">
              <a:lnSpc>
                <a:spcPct val="115000"/>
              </a:lnSpc>
              <a:buClr>
                <a:srgbClr val="000000"/>
              </a:buClr>
              <a:buSzPts val="1100"/>
              <a:buFont typeface="Helvetica"/>
              <a:buChar char="●"/>
              <a:defRPr sz="117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Exam next </a:t>
            </a:r>
            <a:r>
              <a:rPr b="1"/>
              <a:t>Friday, Nov. 12!</a:t>
            </a:r>
            <a:endParaRPr b="1"/>
          </a:p>
          <a:p>
            <a:pPr marL="205739" indent="-142875" defTabSz="411479">
              <a:lnSpc>
                <a:spcPct val="115000"/>
              </a:lnSpc>
              <a:buClr>
                <a:srgbClr val="000000"/>
              </a:buClr>
              <a:buSzPts val="1100"/>
              <a:buFont typeface="Helvetica"/>
              <a:buChar char="●"/>
              <a:defRPr sz="117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We’ll review the rest of the week</a:t>
            </a:r>
            <a:endParaRPr b="1"/>
          </a:p>
          <a:p>
            <a:pPr marL="205739" indent="-154304" defTabSz="411479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Topics to be covered:</a:t>
            </a:r>
            <a:endParaRPr b="1"/>
          </a:p>
          <a:p>
            <a:pPr lvl="2" marL="565484" indent="-108284" defTabSz="411479">
              <a:lnSpc>
                <a:spcPct val="115000"/>
              </a:lnSpc>
              <a:buSzPct val="100000"/>
              <a:buAutoNum type="arabi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 Combining functions</a:t>
            </a:r>
            <a:endParaRPr b="1"/>
          </a:p>
          <a:p>
            <a:pPr lvl="3" marL="794084" indent="-108284" defTabSz="411479">
              <a:lnSpc>
                <a:spcPct val="115000"/>
              </a:lnSpc>
              <a:buSzPct val="100000"/>
              <a:buAutoNum type="alphaL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 arithmetic combinations</a:t>
            </a:r>
            <a:endParaRPr b="1"/>
          </a:p>
          <a:p>
            <a:pPr lvl="3" marL="794084" indent="-108284" defTabSz="411479">
              <a:lnSpc>
                <a:spcPct val="115000"/>
              </a:lnSpc>
              <a:buSzPct val="100000"/>
              <a:buAutoNum type="alphaL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composition of functions</a:t>
            </a:r>
            <a:endParaRPr b="1"/>
          </a:p>
          <a:p>
            <a:pPr lvl="2" marL="565484" indent="-108284" defTabSz="411479">
              <a:lnSpc>
                <a:spcPct val="115000"/>
              </a:lnSpc>
              <a:buSzPct val="100000"/>
              <a:buAutoNum type="arabi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Polynomials:</a:t>
            </a:r>
            <a:endParaRPr b="1"/>
          </a:p>
          <a:p>
            <a:pPr lvl="3" marL="794084" indent="-108284" defTabSz="411479">
              <a:lnSpc>
                <a:spcPct val="115000"/>
              </a:lnSpc>
              <a:buSzPct val="100000"/>
              <a:buAutoNum type="alphaL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Applying leading coefficient test,</a:t>
            </a:r>
            <a:endParaRPr b="1"/>
          </a:p>
          <a:p>
            <a:pPr lvl="3" marL="794084" indent="-108284" defTabSz="411479">
              <a:lnSpc>
                <a:spcPct val="115000"/>
              </a:lnSpc>
              <a:buSzPct val="100000"/>
              <a:buAutoNum type="alphaL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finding roots, </a:t>
            </a:r>
            <a:endParaRPr b="1"/>
          </a:p>
          <a:p>
            <a:pPr lvl="3" marL="794084" indent="-108284" defTabSz="411479">
              <a:lnSpc>
                <a:spcPct val="115000"/>
              </a:lnSpc>
              <a:buSzPct val="100000"/>
              <a:buAutoNum type="alphaL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and sketching quadratics and higher order polynomials</a:t>
            </a:r>
            <a:endParaRPr b="1"/>
          </a:p>
          <a:p>
            <a:pPr lvl="3" marL="794084" indent="-108284" defTabSz="411479">
              <a:lnSpc>
                <a:spcPct val="115000"/>
              </a:lnSpc>
              <a:buSzPct val="100000"/>
              <a:buAutoNum type="alphaL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 long division of polynomials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