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5! = 5*4*3*2*1 = 120</a:t>
            </a:r>
          </a:p>
          <a:p>
            <a:pPr/>
          </a:p>
          <a:p>
            <a:pPr/>
            <a:r>
              <a:t>num combinations:</a:t>
            </a:r>
          </a:p>
          <a:p>
            <a:pPr/>
          </a:p>
          <a:p>
            <a:pPr/>
            <a:r>
              <a:t>4! / 3!(4-3)! = 4! / 3!*1! = 4! / 3! = 4*3*2*1 / 3*2*1 = 4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5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1"/>
            <a:ext cx="5621105" cy="398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4" y="4717938"/>
            <a:ext cx="336805" cy="335243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6" cy="6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5" y="4717938"/>
            <a:ext cx="336806" cy="335243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79" y="4629606"/>
            <a:ext cx="8552703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2"/>
            <a:ext cx="5621104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79" y="4629606"/>
            <a:ext cx="8552703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recursion to solve computational problems?</a:t>
            </a:r>
          </a:p>
        </p:txBody>
      </p:sp>
      <p:sp>
        <p:nvSpPr>
          <p:cNvPr id="190" name="Dr. O’Brien. 3/1/22"/>
          <p:cNvSpPr txBox="1"/>
          <p:nvPr/>
        </p:nvSpPr>
        <p:spPr>
          <a:xfrm>
            <a:off x="7260108" y="39450"/>
            <a:ext cx="15742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Dr. O’Brien. 3/29/22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3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79" y="4629606"/>
            <a:ext cx="8552703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AP MC questions practice</a:t>
            </a:r>
          </a:p>
        </p:txBody>
      </p:sp>
      <p:sp>
        <p:nvSpPr>
          <p:cNvPr id="46" name="Dr. O’Brien. 3/1/22"/>
          <p:cNvSpPr txBox="1"/>
          <p:nvPr/>
        </p:nvSpPr>
        <p:spPr>
          <a:xfrm>
            <a:off x="7260108" y="39450"/>
            <a:ext cx="15742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Dr. O’Brien. 4/12/22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0" y="1602675"/>
            <a:ext cx="3071404" cy="3002404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4" cy="300240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4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4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4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1"/>
            <a:ext cx="4572000" cy="5143507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8"/>
            <a:ext cx="468304" cy="4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3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4"/>
          </a:xfrm>
          <a:prstGeom prst="rect">
            <a:avLst/>
          </a:prstGeom>
        </p:spPr>
        <p:txBody>
          <a:bodyPr/>
          <a:lstStyle>
            <a:lvl1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4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marL="1462314" indent="-408213" algn="l">
              <a:lnSpc>
                <a:spcPct val="100000"/>
              </a:lnSpc>
              <a:buClrTx/>
              <a:buFontTx/>
            </a:lvl2pPr>
            <a:lvl3pPr marL="1919514" algn="l">
              <a:lnSpc>
                <a:spcPct val="100000"/>
              </a:lnSpc>
              <a:buClrTx/>
              <a:buFontTx/>
            </a:lvl3pPr>
            <a:lvl4pPr marL="2376714" algn="l">
              <a:lnSpc>
                <a:spcPct val="100000"/>
              </a:lnSpc>
              <a:buClrTx/>
              <a:buFontTx/>
            </a:lvl4pPr>
            <a:lvl5pPr marL="2833914"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92" y="4717937"/>
            <a:ext cx="336807" cy="3352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6;p13"/>
          <p:cNvSpPr txBox="1"/>
          <p:nvPr>
            <p:ph type="ctrTitle"/>
          </p:nvPr>
        </p:nvSpPr>
        <p:spPr>
          <a:xfrm>
            <a:off x="2371725" y="630221"/>
            <a:ext cx="6331500" cy="1542007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9.5</a:t>
            </a:r>
          </a:p>
        </p:txBody>
      </p:sp>
      <p:sp>
        <p:nvSpPr>
          <p:cNvPr id="201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indent="0">
              <a:lnSpc>
                <a:spcPct val="80000"/>
              </a:lnSpc>
              <a:defRPr sz="1600"/>
            </a:pPr>
            <a:r>
              <a:t>Herbert H. Lehman High School</a:t>
            </a:r>
          </a:p>
          <a:p>
            <a:pPr indent="0">
              <a:lnSpc>
                <a:spcPct val="80000"/>
              </a:lnSpc>
              <a:defRPr sz="1600"/>
            </a:pPr>
            <a:r>
              <a:t>8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  <p:sp>
        <p:nvSpPr>
          <p:cNvPr id="204" name="Be sure to……"/>
          <p:cNvSpPr txBox="1"/>
          <p:nvPr>
            <p:ph type="body" sz="half" idx="1"/>
          </p:nvPr>
        </p:nvSpPr>
        <p:spPr>
          <a:xfrm>
            <a:off x="4771640" y="1595776"/>
            <a:ext cx="3960074" cy="3002404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chemeClr val="accent4">
                    <a:lumOff val="11960"/>
                  </a:schemeClr>
                </a:solidFill>
              </a:defRPr>
            </a:pPr>
            <a:r>
              <a:t>Be sure to…</a:t>
            </a:r>
          </a:p>
          <a:p>
            <a:pPr/>
            <a:r>
              <a:t>Review the vocab items to the left (you don’t need to copy these down)</a:t>
            </a:r>
          </a:p>
          <a:p>
            <a:pPr/>
            <a:r>
              <a:t>Find the factorial </a:t>
            </a:r>
            <a14:m>
              <m:oMath>
                <m:r>
                  <a:rPr xmlns:a="http://schemas.openxmlformats.org/drawingml/2006/main" sz="25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5</m:t>
                </m:r>
                <m:r>
                  <a:rPr xmlns:a="http://schemas.openxmlformats.org/drawingml/2006/main" sz="25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!</m:t>
                </m:r>
              </m:oMath>
            </a14:m>
            <a:r>
              <a:t>.</a:t>
            </a:r>
          </a:p>
          <a:p>
            <a:pPr/>
            <a:r>
              <a:t>Find the number of combinations of length </a:t>
            </a:r>
            <a:r>
              <a:rPr>
                <a:solidFill>
                  <a:schemeClr val="accent5"/>
                </a:solidFill>
              </a:rPr>
              <a:t>3</a:t>
            </a:r>
            <a:r>
              <a:t> from a group of </a:t>
            </a:r>
            <a:r>
              <a:rPr>
                <a:solidFill>
                  <a:schemeClr val="accent5"/>
                </a:solidFill>
              </a:rPr>
              <a:t>4</a:t>
            </a:r>
            <a:r>
              <a:t> items. Show all work</a:t>
            </a:r>
          </a:p>
        </p:txBody>
      </p:sp>
      <p:sp>
        <p:nvSpPr>
          <p:cNvPr id="205" name="(also written  )…"/>
          <p:cNvSpPr txBox="1"/>
          <p:nvPr/>
        </p:nvSpPr>
        <p:spPr>
          <a:xfrm>
            <a:off x="405127" y="1610482"/>
            <a:ext cx="3164106" cy="690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14:m>
              <m:oMath>
                <m:r>
                  <m:rPr>
                    <m:nor/>
                  </m:rP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factorial</m:t>
                </m:r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(also written </a:t>
            </a:r>
            <a14:m>
              <m:oMath>
                <m:r>
                  <a:rPr xmlns:a="http://schemas.openxmlformats.org/drawingml/2006/main" sz="19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!</m:t>
                </m:r>
              </m:oMath>
            </a14:m>
            <a:r>
              <a:t>)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The product of all numbers from </a:t>
            </a:r>
            <a14:m>
              <m:oMath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…to 1</a:t>
            </a:r>
          </a:p>
        </p:txBody>
      </p:sp>
      <p:sp>
        <p:nvSpPr>
          <p:cNvPr id="206" name="combination…"/>
          <p:cNvSpPr txBox="1"/>
          <p:nvPr/>
        </p:nvSpPr>
        <p:spPr>
          <a:xfrm>
            <a:off x="456656" y="2372152"/>
            <a:ext cx="3705534" cy="1809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combination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A selection of items from a group of choices. The number of combinations of </a:t>
            </a:r>
            <a14:m>
              <m:oMath>
                <m:r>
                  <a:rPr xmlns:a="http://schemas.openxmlformats.org/drawingml/2006/main" sz="17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items from a group of </a:t>
            </a:r>
            <a14:m>
              <m:oMath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choices is given by</a:t>
            </a:r>
            <a:br/>
            <a:br/>
            <a14:m>
              <m:oMath>
                <m:f>
                  <m:fPr>
                    <m:ctrlP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!</m:t>
                    </m:r>
                  </m:num>
                  <m:den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!</m:t>
                    </m:r>
                  </m:den>
                </m:f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Vocabulary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>
            <a:lvl1pPr defTabSz="886966">
              <a:defRPr sz="2900"/>
            </a:lvl1pPr>
          </a:lstStyle>
          <a:p>
            <a:pPr/>
            <a:r>
              <a:t>Warm up: writing to learn</a:t>
            </a:r>
          </a:p>
        </p:txBody>
      </p:sp>
      <p:sp>
        <p:nvSpPr>
          <p:cNvPr id="211" name="Coefficient matrix…"/>
          <p:cNvSpPr txBox="1"/>
          <p:nvPr/>
        </p:nvSpPr>
        <p:spPr>
          <a:xfrm>
            <a:off x="860673" y="1531952"/>
            <a:ext cx="3171672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sure to…</a:t>
            </a:r>
            <a:endParaRPr>
              <a:solidFill>
                <a:srgbClr val="012F7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marL="2286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Review the unfinished class to the left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marL="2286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Answer the questions below: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lvl="1" marL="4572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What methods need to be completed?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lvl="1" marL="4572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What do you think these methods do?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lvl="1" marL="4572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What remaining questions do you have?</a:t>
            </a:r>
          </a:p>
        </p:txBody>
      </p:sp>
      <p:sp>
        <p:nvSpPr>
          <p:cNvPr id="212" name="Coefficient matrix…"/>
          <p:cNvSpPr txBox="1"/>
          <p:nvPr/>
        </p:nvSpPr>
        <p:spPr>
          <a:xfrm>
            <a:off x="2136862" y="1531952"/>
            <a:ext cx="583846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3449" y="1457339"/>
            <a:ext cx="4306010" cy="1970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2"/>
      <p:bldP build="whole" bldLvl="1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oday’s activity: MC practice quiz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Today’s activity: MC practice quiz</a:t>
            </a:r>
          </a:p>
        </p:txBody>
      </p:sp>
      <p:sp>
        <p:nvSpPr>
          <p:cNvPr id="216" name="Find a workstation at least two apart from the nearest student.…"/>
          <p:cNvSpPr txBox="1"/>
          <p:nvPr>
            <p:ph type="body" idx="1"/>
          </p:nvPr>
        </p:nvSpPr>
        <p:spPr>
          <a:xfrm>
            <a:off x="1005933" y="1531952"/>
            <a:ext cx="9432585" cy="3002403"/>
          </a:xfrm>
          <a:prstGeom prst="rect">
            <a:avLst/>
          </a:prstGeom>
        </p:spPr>
        <p:txBody>
          <a:bodyPr/>
          <a:lstStyle/>
          <a:p>
            <a:pPr/>
            <a:r>
              <a:t>Find a workstation at least two apart from the nearest student.</a:t>
            </a:r>
          </a:p>
          <a:p>
            <a:pPr/>
          </a:p>
          <a:p>
            <a:pPr/>
            <a:r>
              <a:t>Login to </a:t>
            </a:r>
            <a:r>
              <a:rPr b="1"/>
              <a:t>AP Classroom</a:t>
            </a:r>
            <a:r>
              <a:t>. Work on </a:t>
            </a:r>
            <a:r>
              <a:rPr b="1"/>
              <a:t>AP Practice MC Quiz</a:t>
            </a:r>
            <a:r>
              <a:t>.</a:t>
            </a:r>
          </a:p>
          <a:p>
            <a:pPr lvl="1" marL="939800" indent="-342899">
              <a:buChar char="●"/>
            </a:pPr>
            <a:r>
              <a:t>20 questions</a:t>
            </a:r>
          </a:p>
          <a:p>
            <a:pPr lvl="1" marL="939800" indent="-342899">
              <a:buChar char="●"/>
            </a:pPr>
            <a:r>
              <a:t>spend the whole period working on it</a:t>
            </a:r>
          </a:p>
          <a:p>
            <a:pPr lvl="1" marL="939800" indent="-342899">
              <a:buChar char="●"/>
            </a:pPr>
            <a:r>
              <a:t>If you finish early continue to work on </a:t>
            </a:r>
            <a:r>
              <a:rPr b="1"/>
              <a:t>FRQ Assignment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ouble-click to edi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/>
          <a:p>
            <a:pPr defTabSz="886966">
              <a:defRPr sz="2900"/>
            </a:pPr>
          </a:p>
        </p:txBody>
      </p:sp>
      <p:grpSp>
        <p:nvGrpSpPr>
          <p:cNvPr id="221" name="framing…"/>
          <p:cNvGrpSpPr/>
          <p:nvPr/>
        </p:nvGrpSpPr>
        <p:grpSpPr>
          <a:xfrm>
            <a:off x="4137999" y="1037934"/>
            <a:ext cx="4070442" cy="2988437"/>
            <a:chOff x="-1" y="0"/>
            <a:chExt cx="4070441" cy="2988436"/>
          </a:xfrm>
        </p:grpSpPr>
        <p:sp>
          <p:nvSpPr>
            <p:cNvPr id="219" name="Rectangle"/>
            <p:cNvSpPr/>
            <p:nvPr/>
          </p:nvSpPr>
          <p:spPr>
            <a:xfrm>
              <a:off x="-2" y="-1"/>
              <a:ext cx="4070442" cy="2988437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220" name="framing…"/>
            <p:cNvSpPr txBox="1"/>
            <p:nvPr/>
          </p:nvSpPr>
          <p:spPr>
            <a:xfrm>
              <a:off x="12698" y="12699"/>
              <a:ext cx="4045042" cy="2963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use recursion to search through data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Recursion is a very powerful tool for making algorithms. We’ll see how it makes search easier.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Using recursion in sorting algorithms</a:t>
              </a:r>
            </a:p>
          </p:txBody>
        </p:sp>
      </p:grp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2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