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THIS PROBLEM CONTINUES ONE FROM PAST WEEKS HW.</a:t>
            </a:r>
          </a:p>
          <a:p>
            <a:pPr/>
          </a:p>
          <a:p>
            <a:pPr marL="187156" indent="-187156">
              <a:buSzPct val="100000"/>
              <a:buAutoNum type="arabicPeriod" startAt="1"/>
            </a:pPr>
            <a:r>
              <a:t>Every batch has the same amount of peanuts (5 kg). The table contains info with new recipes.</a:t>
            </a:r>
          </a:p>
          <a:p>
            <a:pPr marL="187156" indent="-187156">
              <a:buSzPct val="100000"/>
              <a:buAutoNum type="arabicPeriod" startAt="1"/>
            </a:pPr>
            <a:br/>
            <a:r>
              <a:t>7b + 6s + 2f = 380</a:t>
            </a:r>
            <a:br/>
            <a:r>
              <a:t>5b + 5s + 5f = 500</a:t>
            </a:r>
            <a:br/>
            <a:r>
              <a:t>2b + 5s + 8f = 620</a:t>
            </a:r>
          </a:p>
          <a:p>
            <a:pPr marL="187156" indent="-187156">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87156" indent="-187156">
              <a:buSzPct val="100000"/>
              <a:buAutoNum type="arabicPeriod" startAt="1"/>
            </a:pPr>
            <a:r>
              <a:t>Each element in the cofactor matrix represents the cofactor for the corresponding element of A.</a:t>
            </a:r>
          </a:p>
          <a:p>
            <a:pPr marL="187156" indent="-187156">
              <a:buSzPct val="100000"/>
              <a:buAutoNum type="arabicPeriod" startAt="1"/>
            </a:pPr>
            <a:r>
              <a:t>The adjugate is the transpose of the cofactor matrix of A. </a:t>
            </a:r>
          </a:p>
          <a:p>
            <a:pPr marL="187156" indent="-187156">
              <a:buSzPct val="100000"/>
              <a:buAutoNum type="arabicPeriod" startAt="1"/>
            </a:pPr>
            <a:r>
              <a:t>If you know the adjugate and determinant for a matrix, you can find its inverse by dividing the adjugate by the determinant.  The variable matrix X for a matrix equation AX=B can be found by multiplying the inverese by B. </a:t>
            </a:r>
          </a:p>
          <a:p>
            <a:pPr marL="187156" indent="-187156">
              <a:buSzPct val="100000"/>
              <a:buAutoNum type="arabicPeriod" startAt="1"/>
            </a:pPr>
            <a:r>
              <a:t>IT means the matrix has no inverse!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36064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sz="1200">
                <a:solidFill>
                  <a:srgbClr val="000000"/>
                </a:solidFill>
                <a:latin typeface="Lato"/>
                <a:ea typeface="Lato"/>
                <a:cs typeface="Lato"/>
                <a:sym typeface="Lato"/>
              </a:defRPr>
            </a:pPr>
            <a:r>
              <a:t>class: </a:t>
            </a:r>
            <a:r>
              <a:rPr b="0"/>
              <a:t>precalc </a:t>
            </a:r>
            <a:r>
              <a:t>goal: </a:t>
            </a:r>
            <a:r>
              <a:rPr b="0"/>
              <a:t>HDW use linear programming to find the optimal solution?</a:t>
            </a:r>
          </a:p>
        </p:txBody>
      </p:sp>
      <p:sp>
        <p:nvSpPr>
          <p:cNvPr id="45" name="Dr. O’Brien 4/5/22"/>
          <p:cNvSpPr txBox="1"/>
          <p:nvPr/>
        </p:nvSpPr>
        <p:spPr>
          <a:xfrm>
            <a:off x="6731910" y="39450"/>
            <a:ext cx="2095053"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Helvetica"/>
              </a:defRPr>
            </a:lvl1pPr>
          </a:lstStyle>
          <a:p>
            <a:pPr/>
            <a:r>
              <a:t>Dr. O’Brien 4/13/22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a:t>
            </a:r>
          </a:p>
          <a:p>
            <a:pPr>
              <a:defRPr sz="4300">
                <a:solidFill>
                  <a:srgbClr val="0000FF"/>
                </a:solidFill>
              </a:defRPr>
            </a:pPr>
            <a:r>
              <a:t>Lesson 11.3</a:t>
            </a:r>
          </a:p>
        </p:txBody>
      </p:sp>
      <p:sp>
        <p:nvSpPr>
          <p:cNvPr id="186" name="Google Shape;77;p13"/>
          <p:cNvSpPr txBox="1"/>
          <p:nvPr>
            <p:ph type="subTitle" sz="quarter" idx="1"/>
          </p:nvPr>
        </p:nvSpPr>
        <p:spPr>
          <a:xfrm>
            <a:off x="2402967" y="3238450"/>
            <a:ext cx="6331502"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13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4"/>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latin typeface="+mj-lt"/>
                <a:ea typeface="+mj-ea"/>
                <a:cs typeface="+mj-cs"/>
                <a:sym typeface="Helvetica"/>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Be sure to……"/>
          <p:cNvSpPr txBox="1"/>
          <p:nvPr/>
        </p:nvSpPr>
        <p:spPr>
          <a:xfrm>
            <a:off x="1688826" y="1253600"/>
            <a:ext cx="2539791" cy="323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a:solidFill>
                  <a:srgbClr val="011D57"/>
                </a:solidFill>
                <a:latin typeface="+mj-lt"/>
                <a:ea typeface="+mj-ea"/>
                <a:cs typeface="+mj-cs"/>
                <a:sym typeface="Helvetica"/>
              </a:defRPr>
            </a:pPr>
            <a:r>
              <a:t>Carefully examine the paragraph below, bulleting key information.</a:t>
            </a:r>
          </a:p>
          <a:p>
            <a:pPr marL="187156" indent="-187156">
              <a:buClr>
                <a:srgbClr val="FF6A00"/>
              </a:buClr>
              <a:buSzPct val="100000"/>
              <a:buAutoNum type="arabicPeriod" startAt="1"/>
              <a:defRPr>
                <a:solidFill>
                  <a:srgbClr val="011D57"/>
                </a:solidFill>
                <a:latin typeface="+mj-lt"/>
                <a:ea typeface="+mj-ea"/>
                <a:cs typeface="+mj-cs"/>
                <a:sym typeface="Helvetica"/>
              </a:defRPr>
            </a:pPr>
            <a:r>
              <a:t>Answer the following questions in complete sentences:</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What problem do you think you’ll be asked to solve using this information</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How could you represent the information in this paragraph using linear equations and inequalities?</a:t>
            </a:r>
          </a:p>
        </p:txBody>
      </p:sp>
      <p:sp>
        <p:nvSpPr>
          <p:cNvPr id="192" name="Vanilla cake requires 200g of flour and 25g of fat, and Red Velvet cake cake requires 100g of flour and 50g of fat.  You have 5kg of flour and 1 kg of fat and there there is no shortage of the other ingredients used in making the cakes."/>
          <p:cNvSpPr txBox="1"/>
          <p:nvPr/>
        </p:nvSpPr>
        <p:spPr>
          <a:xfrm>
            <a:off x="4959853" y="1270000"/>
            <a:ext cx="3322283" cy="17399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indent="139700" defTabSz="457200">
              <a:buClr>
                <a:srgbClr val="333333"/>
              </a:buClr>
              <a:buFont typeface="Helvetica"/>
              <a:defRPr>
                <a:solidFill>
                  <a:srgbClr val="333333"/>
                </a:solidFill>
                <a:latin typeface="+mj-lt"/>
                <a:ea typeface="+mj-ea"/>
                <a:cs typeface="+mj-cs"/>
                <a:sym typeface="Helvetica"/>
              </a:defRPr>
            </a:lvl1pPr>
          </a:lstStyle>
          <a:p>
            <a:pPr/>
            <a:r>
              <a:t>Vanilla cake requires 200g of flour and 25g of fat, and Red Velvet cake cake requires 100g of flour and 50g of fat.  You have 5kg of flour and 1 kg of fat and there there is no shortage of the other ingredients used in making the cakes.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uble-click to edit"/>
          <p:cNvSpPr txBox="1"/>
          <p:nvPr>
            <p:ph type="title"/>
          </p:nvPr>
        </p:nvSpPr>
        <p:spPr>
          <a:prstGeom prst="rect">
            <a:avLst/>
          </a:prstGeom>
        </p:spPr>
        <p:txBody>
          <a:bodyPr/>
          <a:lstStyle/>
          <a:p>
            <a:pPr defTabSz="886967">
              <a:defRPr sz="2900"/>
            </a:pPr>
          </a:p>
        </p:txBody>
      </p:sp>
      <p:grpSp>
        <p:nvGrpSpPr>
          <p:cNvPr id="199" name="framing…"/>
          <p:cNvGrpSpPr/>
          <p:nvPr/>
        </p:nvGrpSpPr>
        <p:grpSpPr>
          <a:xfrm>
            <a:off x="4148458" y="1077535"/>
            <a:ext cx="4070437" cy="2988429"/>
            <a:chOff x="0" y="0"/>
            <a:chExt cx="4070436" cy="2988428"/>
          </a:xfrm>
        </p:grpSpPr>
        <p:sp>
          <p:nvSpPr>
            <p:cNvPr id="197" name="Rectangle"/>
            <p:cNvSpPr/>
            <p:nvPr/>
          </p:nvSpPr>
          <p:spPr>
            <a:xfrm>
              <a:off x="-1" y="-1"/>
              <a:ext cx="4070438" cy="2988430"/>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198" name="framing…"/>
            <p:cNvSpPr txBox="1"/>
            <p:nvPr/>
          </p:nvSpPr>
          <p:spPr>
            <a:xfrm>
              <a:off x="12699" y="12699"/>
              <a:ext cx="4045038" cy="29630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use linear programming to find the optimal solution?</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Linear programming is an important real world use of linear algebra</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More real world problems involving linear algebra</a:t>
              </a:r>
            </a:p>
          </p:txBody>
        </p:sp>
      </p:grpSp>
      <p:pic>
        <p:nvPicPr>
          <p:cNvPr id="200" name="Image" descr="Image"/>
          <p:cNvPicPr>
            <a:picLocks noChangeAspect="1"/>
          </p:cNvPicPr>
          <p:nvPr/>
        </p:nvPicPr>
        <p:blipFill>
          <a:blip r:embed="rId2">
            <a:extLst/>
          </a:blip>
          <a:stretch>
            <a:fillRect/>
          </a:stretch>
        </p:blipFill>
        <p:spPr>
          <a:xfrm>
            <a:off x="250446" y="1536872"/>
            <a:ext cx="3352803" cy="24257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Be sure to: do the work below in your saved copy of thenAlice’s restaurant Pyret file:…"/>
          <p:cNvSpPr txBox="1"/>
          <p:nvPr/>
        </p:nvSpPr>
        <p:spPr>
          <a:xfrm>
            <a:off x="1731653" y="79099"/>
            <a:ext cx="4961193" cy="5969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FF6A00"/>
                </a:solidFill>
                <a:latin typeface="+mj-lt"/>
                <a:ea typeface="+mj-ea"/>
                <a:cs typeface="+mj-cs"/>
                <a:sym typeface="Helvetica"/>
              </a:defRPr>
            </a:pPr>
            <a:r>
              <a:t>Mini-lesson</a:t>
            </a:r>
          </a:p>
          <a:p>
            <a:pPr>
              <a:defRPr sz="1100">
                <a:solidFill>
                  <a:schemeClr val="accent5">
                    <a:satOff val="-3088"/>
                    <a:lumOff val="12696"/>
                  </a:schemeClr>
                </a:solidFill>
                <a:latin typeface="+mj-lt"/>
                <a:ea typeface="+mj-ea"/>
                <a:cs typeface="+mj-cs"/>
                <a:sym typeface="Helvetica"/>
              </a:defRPr>
            </a:pPr>
            <a:r>
              <a:t>Be sure to… </a:t>
            </a:r>
            <a:r>
              <a:rPr>
                <a:solidFill>
                  <a:schemeClr val="accent3"/>
                </a:solidFill>
              </a:rPr>
              <a:t>make sure the vocab below is in your notes.  Then follow along with Dr. O’Brien’s work on the board.</a:t>
            </a:r>
          </a:p>
        </p:txBody>
      </p:sp>
      <p:sp>
        <p:nvSpPr>
          <p:cNvPr id="203"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267629" y="1964103"/>
            <a:ext cx="3085311" cy="19685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p>
          <a:p>
            <a:pPr marL="187156" indent="-187156">
              <a:buClr>
                <a:srgbClr val="FF6A00"/>
              </a:buClr>
              <a:buSzPct val="100000"/>
              <a:buAutoNum type="arabicPeriod" startAt="1"/>
              <a:defRPr sz="1200">
                <a:solidFill>
                  <a:srgbClr val="011D57"/>
                </a:solidFill>
                <a:latin typeface="+mj-lt"/>
                <a:ea typeface="+mj-ea"/>
                <a:cs typeface="+mj-cs"/>
                <a:sym typeface="Helvetica"/>
              </a:defRPr>
            </a:pPr>
            <a:r>
              <a:t>Write linear inequalities and equations to represent the problem</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Make a table and set every  variable but 0. Pick the minimum necessary value for the other variable to satisfy the inequalities. </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Add one value to another variable, keep doing this as long as the cost function is optimiezed</a:t>
            </a:r>
          </a:p>
        </p:txBody>
      </p:sp>
      <p:sp>
        <p:nvSpPr>
          <p:cNvPr id="204" name="A dietician  wishes to mix two types of foods in such a way that the vitamin contents of the mixture contain at least 8 units of vitamin A and 10 units of vitamin C. Food x contains 2 units/kg of vitamin A and 1 unit/kg of vitamin C. Food y contains 1 un"/>
          <p:cNvSpPr txBox="1"/>
          <p:nvPr/>
        </p:nvSpPr>
        <p:spPr>
          <a:xfrm>
            <a:off x="4978269" y="945613"/>
            <a:ext cx="3098011"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a:solidFill>
                  <a:schemeClr val="accent5"/>
                </a:solidFill>
                <a:latin typeface="+mj-lt"/>
                <a:ea typeface="+mj-ea"/>
                <a:cs typeface="+mj-cs"/>
                <a:sym typeface="Helvetica"/>
              </a:defRPr>
            </a:pPr>
            <a:r>
              <a:t>A dietician  wishes to mix two types of foods in such a way that the vitamin contents of the mixture contain at least </a:t>
            </a:r>
            <a:r>
              <a:rPr>
                <a:solidFill>
                  <a:schemeClr val="accent3"/>
                </a:solidFill>
              </a:rPr>
              <a:t>8</a:t>
            </a:r>
            <a:r>
              <a:t> units of vitamin A and </a:t>
            </a:r>
            <a:r>
              <a:rPr>
                <a:solidFill>
                  <a:schemeClr val="accent3"/>
                </a:solidFill>
              </a:rPr>
              <a:t>10</a:t>
            </a:r>
            <a:r>
              <a:t> units of vitamin C. Food </a:t>
            </a:r>
            <a:r>
              <a:rPr i="1">
                <a:solidFill>
                  <a:schemeClr val="accent4">
                    <a:lumOff val="11960"/>
                  </a:schemeClr>
                </a:solidFill>
              </a:rPr>
              <a:t>x</a:t>
            </a:r>
            <a:r>
              <a:rPr i="1"/>
              <a:t> </a:t>
            </a:r>
            <a:r>
              <a:t>contains 2 units/kg of vitamin A and </a:t>
            </a:r>
            <a:r>
              <a:rPr>
                <a:solidFill>
                  <a:schemeClr val="accent3"/>
                </a:solidFill>
              </a:rPr>
              <a:t>1</a:t>
            </a:r>
            <a:r>
              <a:t> unit/kg of vitamin C. Food </a:t>
            </a:r>
            <a:r>
              <a:rPr i="1">
                <a:solidFill>
                  <a:schemeClr val="accent4">
                    <a:lumOff val="11960"/>
                  </a:schemeClr>
                </a:solidFill>
              </a:rPr>
              <a:t>y</a:t>
            </a:r>
            <a:r>
              <a:t> contains </a:t>
            </a:r>
            <a:r>
              <a:rPr>
                <a:solidFill>
                  <a:schemeClr val="accent3"/>
                </a:solidFill>
              </a:rPr>
              <a:t>1</a:t>
            </a:r>
            <a:r>
              <a:t> unit/kg of vitamin A and </a:t>
            </a:r>
            <a:r>
              <a:rPr>
                <a:solidFill>
                  <a:schemeClr val="accent3"/>
                </a:solidFill>
              </a:rPr>
              <a:t>2</a:t>
            </a:r>
            <a:r>
              <a:t> units/kg of vitamin C. It costs </a:t>
            </a:r>
            <a:r>
              <a:rPr>
                <a:solidFill>
                  <a:schemeClr val="accent3">
                    <a:satOff val="-16546"/>
                    <a:lumOff val="13627"/>
                  </a:schemeClr>
                </a:solidFill>
              </a:rPr>
              <a:t>$5</a:t>
            </a:r>
            <a:r>
              <a:t> per kg to purchase Food </a:t>
            </a:r>
            <a:r>
              <a:rPr i="1">
                <a:solidFill>
                  <a:schemeClr val="accent4">
                    <a:lumOff val="11960"/>
                  </a:schemeClr>
                </a:solidFill>
              </a:rPr>
              <a:t>x</a:t>
            </a:r>
            <a:r>
              <a:t> and </a:t>
            </a:r>
            <a:r>
              <a:rPr>
                <a:solidFill>
                  <a:schemeClr val="accent3"/>
                </a:solidFill>
              </a:rPr>
              <a:t>$7</a:t>
            </a:r>
            <a:r>
              <a:t> per kg to purchase Food </a:t>
            </a:r>
            <a:r>
              <a:rPr i="1">
                <a:solidFill>
                  <a:schemeClr val="accent4">
                    <a:lumOff val="11960"/>
                  </a:schemeClr>
                </a:solidFill>
              </a:rPr>
              <a:t>y</a:t>
            </a:r>
            <a:r>
              <a:t>.</a:t>
            </a:r>
          </a:p>
        </p:txBody>
      </p:sp>
      <p:sp>
        <p:nvSpPr>
          <p:cNvPr id="205"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267629" y="1051574"/>
            <a:ext cx="3085311" cy="9017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p>
          <a:p>
            <a:pPr>
              <a:defRPr sz="1200">
                <a:solidFill>
                  <a:srgbClr val="FFAB01"/>
                </a:solidFill>
                <a:latin typeface="+mj-lt"/>
                <a:ea typeface="+mj-ea"/>
                <a:cs typeface="+mj-cs"/>
                <a:sym typeface="Helvetica"/>
              </a:defRPr>
            </a:pPr>
            <a:r>
              <a:t>Linear programming</a:t>
            </a:r>
          </a:p>
          <a:p>
            <a:pPr>
              <a:defRPr sz="1200">
                <a:solidFill>
                  <a:schemeClr val="accent3"/>
                </a:solidFill>
                <a:latin typeface="+mj-lt"/>
                <a:ea typeface="+mj-ea"/>
                <a:cs typeface="+mj-cs"/>
                <a:sym typeface="Helvetica"/>
              </a:defRPr>
            </a:pPr>
            <a:r>
              <a:t> a mathematical technique for maximizing or minimizing a linear function of several variables, such as output or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2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0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3" grpId="2"/>
      <p:bldP build="whole" bldLvl="1" animBg="1" rev="0" advAuto="0" spid="202"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roup"/>
          <p:cNvSpPr/>
          <p:nvPr/>
        </p:nvSpPr>
        <p:spPr>
          <a:xfrm>
            <a:off x="1159801" y="2553127"/>
            <a:ext cx="72307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p:txBody>
      </p:sp>
      <p:sp>
        <p:nvSpPr>
          <p:cNvPr id="210" name="Be sure to: do the work below in your saved copy of thenAlice’s restaurant Pyret file:…"/>
          <p:cNvSpPr txBox="1"/>
          <p:nvPr/>
        </p:nvSpPr>
        <p:spPr>
          <a:xfrm>
            <a:off x="1731653" y="79100"/>
            <a:ext cx="4961193" cy="26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latin typeface="+mj-lt"/>
                <a:ea typeface="+mj-ea"/>
                <a:cs typeface="+mj-cs"/>
                <a:sym typeface="Helvetica"/>
              </a:defRPr>
            </a:lvl1pPr>
          </a:lstStyle>
          <a:p>
            <a:pPr/>
            <a:r>
              <a:t>Independent work</a:t>
            </a:r>
          </a:p>
        </p:txBody>
      </p:sp>
      <p:sp>
        <p:nvSpPr>
          <p:cNvPr id="211"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610728" y="609998"/>
            <a:ext cx="2441254" cy="16129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rPr>
                <a:solidFill>
                  <a:srgbClr val="FFAB01"/>
                </a:solidFill>
              </a:rPr>
              <a:t>Make sure the notes below are copied</a:t>
            </a:r>
            <a:endParaRPr>
              <a:solidFill>
                <a:srgbClr val="FFAB01"/>
              </a:solidFill>
            </a:endParaRPr>
          </a:p>
          <a:p>
            <a:pPr marL="187156" indent="-187156">
              <a:buClr>
                <a:srgbClr val="FF6A00"/>
              </a:buClr>
              <a:buSzPct val="100000"/>
              <a:buAutoNum type="arabicPeriod" startAt="1"/>
              <a:defRPr sz="1200">
                <a:solidFill>
                  <a:srgbClr val="011D57"/>
                </a:solidFill>
                <a:latin typeface="+mj-lt"/>
                <a:ea typeface="+mj-ea"/>
                <a:cs typeface="+mj-cs"/>
                <a:sym typeface="Helvetica"/>
              </a:defRPr>
            </a:pPr>
            <a:r>
              <a:t>Answer the question to the right using linear programming.</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Complete </a:t>
            </a:r>
            <a:r>
              <a:rPr b="1"/>
              <a:t>Pset #7</a:t>
            </a:r>
            <a:endParaRPr b="1"/>
          </a:p>
          <a:p>
            <a:pPr marL="187156" indent="-187156">
              <a:buClr>
                <a:srgbClr val="FF6A00"/>
              </a:buClr>
              <a:buSzPct val="100000"/>
              <a:buAutoNum type="arabicPeriod" startAt="1"/>
              <a:defRPr sz="1200">
                <a:solidFill>
                  <a:srgbClr val="011D57"/>
                </a:solidFill>
                <a:latin typeface="+mj-lt"/>
                <a:ea typeface="+mj-ea"/>
                <a:cs typeface="+mj-cs"/>
                <a:sym typeface="Helvetica"/>
              </a:defRPr>
            </a:pPr>
            <a:r>
              <a:t>When you’re finished complete the challenge problem below:</a:t>
            </a:r>
          </a:p>
        </p:txBody>
      </p:sp>
      <p:sp>
        <p:nvSpPr>
          <p:cNvPr id="212" name="Challenge problem…"/>
          <p:cNvSpPr txBox="1"/>
          <p:nvPr/>
        </p:nvSpPr>
        <p:spPr>
          <a:xfrm>
            <a:off x="303018" y="2606469"/>
            <a:ext cx="4018746"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a:defRPr b="1">
                <a:solidFill>
                  <a:schemeClr val="accent3">
                    <a:lumOff val="-9098"/>
                  </a:schemeClr>
                </a:solidFill>
              </a:defRPr>
            </a:pPr>
            <a:r>
              <a:t>Challenge problem</a:t>
            </a:r>
          </a:p>
          <a:p>
            <a:pPr lvl="1"/>
            <a:r>
              <a:t>The cost and sales price for the revised recipes suggested by the Marketing Dept. is given below. Based on your work in </a:t>
            </a:r>
            <a:r>
              <a:rPr b="1"/>
              <a:t>Pset #7. How can you use linear programming to find the most profitable mix that uses the </a:t>
            </a:r>
          </a:p>
        </p:txBody>
      </p:sp>
      <p:sp>
        <p:nvSpPr>
          <p:cNvPr id="213" name="One kind of cake requires 200g of flour and 25g of fat, and another kind of cake requires 100g of flour and 50g of fat.  Formulate this problem as a linear programming problem to find the maximum number of cakes that can be made from 5kg of flour and 1 k"/>
          <p:cNvSpPr txBox="1"/>
          <p:nvPr/>
        </p:nvSpPr>
        <p:spPr>
          <a:xfrm>
            <a:off x="4682489" y="582300"/>
            <a:ext cx="4006047" cy="19558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indent="139700" defTabSz="457200">
              <a:buClr>
                <a:srgbClr val="333333"/>
              </a:buClr>
              <a:buFont typeface="Helvetica"/>
              <a:defRPr>
                <a:solidFill>
                  <a:srgbClr val="333333"/>
                </a:solidFill>
                <a:latin typeface="+mj-lt"/>
                <a:ea typeface="+mj-ea"/>
                <a:cs typeface="+mj-cs"/>
                <a:sym typeface="Helvetica"/>
              </a:defRPr>
            </a:lvl1pPr>
          </a:lstStyle>
          <a:p>
            <a:pPr/>
            <a:r>
              <a:t>One kind of cake requires 200g of flour and 25g of fat, and another kind of cake requires 100g of flour and 50g of fat.  Formulate this problem as a linear programming problem to find the maximum number of cakes that can be made from 5kg of flour and 1 kg of fat assuming that there is no shortage of the other ingredients used in making the cakes.</a:t>
            </a:r>
          </a:p>
        </p:txBody>
      </p:sp>
      <p:sp>
        <p:nvSpPr>
          <p:cNvPr id="214"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4315628" y="3281549"/>
            <a:ext cx="4739769" cy="14351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p>
          <a:p>
            <a:pPr marL="187156" indent="-187156">
              <a:buClr>
                <a:srgbClr val="FF6A00"/>
              </a:buClr>
              <a:buSzPct val="100000"/>
              <a:buAutoNum type="arabicPeriod" startAt="1"/>
              <a:defRPr sz="1200">
                <a:solidFill>
                  <a:srgbClr val="011D57"/>
                </a:solidFill>
                <a:latin typeface="+mj-lt"/>
                <a:ea typeface="+mj-ea"/>
                <a:cs typeface="+mj-cs"/>
                <a:sym typeface="Helvetica"/>
              </a:defRPr>
            </a:pPr>
            <a:r>
              <a:t>Write linear inequalities and equations to represent the problem</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Make a table and set every  variable but 0. Pick the minimum necessary value for the other variable to satisfy the inequalities. </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Add one value to another variable, keep doing this as long as the cost function is optimiezed</a:t>
            </a:r>
          </a:p>
        </p:txBody>
      </p:sp>
      <p:sp>
        <p:nvSpPr>
          <p:cNvPr id="215"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4315628" y="2537474"/>
            <a:ext cx="4739769" cy="7239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p>
          <a:p>
            <a:pPr>
              <a:defRPr sz="1200">
                <a:solidFill>
                  <a:srgbClr val="FFAB01"/>
                </a:solidFill>
                <a:latin typeface="+mj-lt"/>
                <a:ea typeface="+mj-ea"/>
                <a:cs typeface="+mj-cs"/>
                <a:sym typeface="Helvetica"/>
              </a:defRPr>
            </a:pPr>
            <a:r>
              <a:t>Linear programming</a:t>
            </a:r>
          </a:p>
          <a:p>
            <a:pPr>
              <a:defRPr sz="1200">
                <a:solidFill>
                  <a:schemeClr val="accent3"/>
                </a:solidFill>
                <a:latin typeface="+mj-lt"/>
                <a:ea typeface="+mj-ea"/>
                <a:cs typeface="+mj-cs"/>
                <a:sym typeface="Helvetica"/>
              </a:defRPr>
            </a:pPr>
            <a:r>
              <a:t> a mathematical technique for maximizing or minimizing a linear function of several variables, such as output or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4">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21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2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21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21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3" fill="hold">
                                  <p:stCondLst>
                                    <p:cond delay="0"/>
                                  </p:stCondLst>
                                  <p:iterate type="el" backwards="0">
                                    <p:tmAbs val="0"/>
                                  </p:iterate>
                                  <p:childTnLst>
                                    <p:set>
                                      <p:cBhvr>
                                        <p:cTn id="32" fill="hold"/>
                                        <p:tgtEl>
                                          <p:spTgt spid="21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2"/>
      <p:bldP build="whole" bldLvl="1" animBg="1" rev="0" advAuto="0" spid="211" grpId="1"/>
      <p:bldP build="p" bldLvl="5" animBg="1" rev="0" advAuto="0" spid="214"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hy is it impossible to use up all the ingredients with the new recip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Why is it </a:t>
            </a:r>
            <a:r>
              <a:rPr b="1"/>
              <a:t>impossible </a:t>
            </a:r>
            <a:r>
              <a:t>to use up all the ingredients with the new recipes?</a:t>
            </a:r>
          </a:p>
          <a:p>
            <a:pPr marL="187156" indent="-187156">
              <a:buSzPct val="100000"/>
              <a:buAutoNum type="arabicPeriod" startAt="1"/>
              <a:defRPr>
                <a:latin typeface="+mj-lt"/>
                <a:ea typeface="+mj-ea"/>
                <a:cs typeface="+mj-cs"/>
                <a:sym typeface="Helvetica"/>
              </a:defRPr>
            </a:pPr>
            <a:r>
              <a:t>How does using linear algebra make this problem </a:t>
            </a:r>
            <a:r>
              <a:rPr b="1"/>
              <a:t>easier </a:t>
            </a:r>
            <a:r>
              <a:t>to solve than without it?</a:t>
            </a:r>
          </a:p>
        </p:txBody>
      </p:sp>
      <p:grpSp>
        <p:nvGrpSpPr>
          <p:cNvPr id="222" name="Reflection: Thinking about thinking…"/>
          <p:cNvGrpSpPr/>
          <p:nvPr/>
        </p:nvGrpSpPr>
        <p:grpSpPr>
          <a:xfrm>
            <a:off x="1404467" y="357128"/>
            <a:ext cx="7302728" cy="939692"/>
            <a:chOff x="0" y="0"/>
            <a:chExt cx="7302727" cy="939690"/>
          </a:xfrm>
        </p:grpSpPr>
        <p:sp>
          <p:nvSpPr>
            <p:cNvPr id="220"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21"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pic>
        <p:nvPicPr>
          <p:cNvPr id="223" name="Image" descr="Image"/>
          <p:cNvPicPr>
            <a:picLocks noChangeAspect="1"/>
          </p:cNvPicPr>
          <p:nvPr/>
        </p:nvPicPr>
        <p:blipFill>
          <a:blip r:embed="rId3">
            <a:extLst/>
          </a:blip>
          <a:stretch>
            <a:fillRect/>
          </a:stretch>
        </p:blipFill>
        <p:spPr>
          <a:xfrm>
            <a:off x="6239928" y="1624187"/>
            <a:ext cx="1837086" cy="27542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19;p19"/>
          <p:cNvSpPr txBox="1"/>
          <p:nvPr/>
        </p:nvSpPr>
        <p:spPr>
          <a:xfrm>
            <a:off x="2463307" y="1404067"/>
            <a:ext cx="10603773" cy="245297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marL="629707" indent="-629707" defTabSz="2438400">
              <a:lnSpc>
                <a:spcPct val="115000"/>
              </a:lnSpc>
              <a:buSzPct val="100000"/>
              <a:buAutoNum type="arabicPeriod" startAt="1"/>
              <a:defRPr sz="1800">
                <a:solidFill>
                  <a:srgbClr val="171717"/>
                </a:solidFill>
              </a:defRPr>
            </a:pPr>
            <a:r>
              <a:t>Make sure there isn’t any litter near your workstation.</a:t>
            </a:r>
          </a:p>
          <a:p>
            <a:pPr marL="629707" indent="-629707" defTabSz="2438400">
              <a:lnSpc>
                <a:spcPct val="115000"/>
              </a:lnSpc>
              <a:buSzPct val="100000"/>
              <a:buAutoNum type="arabicPeriod" startAt="1"/>
              <a:defRPr sz="1800">
                <a:solidFill>
                  <a:srgbClr val="171717"/>
                </a:solidFill>
              </a:defRPr>
            </a:pPr>
            <a:r>
              <a:t>If you borrowed headphones, sign them back in.</a:t>
            </a:r>
          </a:p>
          <a:p>
            <a:pPr marL="629707" indent="-629707" defTabSz="2438400">
              <a:lnSpc>
                <a:spcPct val="115000"/>
              </a:lnSpc>
              <a:buSzPct val="100000"/>
              <a:buAutoNum type="arabicPeriod" startAt="1"/>
              <a:defRPr b="1" sz="1800">
                <a:solidFill>
                  <a:srgbClr val="171717"/>
                </a:solidFill>
              </a:defRPr>
            </a:pPr>
            <a:r>
              <a:t>Make sure you are logged out of your computer! </a:t>
            </a:r>
          </a:p>
          <a:p>
            <a:pPr marL="629707" indent="-629707" defTabSz="2438400">
              <a:lnSpc>
                <a:spcPct val="115000"/>
              </a:lnSpc>
              <a:buSzPct val="100000"/>
              <a:buAutoNum type="arabicPeriod" startAt="1"/>
              <a:defRPr sz="1800">
                <a:solidFill>
                  <a:srgbClr val="171717"/>
                </a:solidFill>
              </a:defRPr>
            </a:pPr>
            <a:r>
              <a:t>Remain in your seat until the bell rings.</a:t>
            </a:r>
          </a:p>
        </p:txBody>
      </p:sp>
      <p:grpSp>
        <p:nvGrpSpPr>
          <p:cNvPr id="230" name="Google Shape;118;p19"/>
          <p:cNvGrpSpPr/>
          <p:nvPr/>
        </p:nvGrpSpPr>
        <p:grpSpPr>
          <a:xfrm>
            <a:off x="2147093" y="500359"/>
            <a:ext cx="6535198" cy="810607"/>
            <a:chOff x="-1" y="0"/>
            <a:chExt cx="6535197" cy="810605"/>
          </a:xfrm>
        </p:grpSpPr>
        <p:sp>
          <p:nvSpPr>
            <p:cNvPr id="228" name="Rectangle"/>
            <p:cNvSpPr/>
            <p:nvPr/>
          </p:nvSpPr>
          <p:spPr>
            <a:xfrm>
              <a:off x="-2" y="-1"/>
              <a:ext cx="6535198" cy="8106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j-lt"/>
                  <a:ea typeface="+mj-ea"/>
                  <a:cs typeface="+mj-cs"/>
                  <a:sym typeface="Helvetica"/>
                </a:defRPr>
              </a:pPr>
            </a:p>
          </p:txBody>
        </p:sp>
        <p:sp>
          <p:nvSpPr>
            <p:cNvPr id="229" name="wrapping up!…"/>
            <p:cNvSpPr txBox="1"/>
            <p:nvPr/>
          </p:nvSpPr>
          <p:spPr>
            <a:xfrm>
              <a:off x="12698" y="12699"/>
              <a:ext cx="6509798" cy="785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a:defRPr sz="2400"/>
              </a:pPr>
              <a:r>
                <a:t>wrapping up!</a:t>
              </a:r>
            </a:p>
            <a:p>
              <a:pPr>
                <a:defRPr>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1" name="Image" descr="Image"/>
          <p:cNvPicPr>
            <a:picLocks noChangeAspect="1"/>
          </p:cNvPicPr>
          <p:nvPr/>
        </p:nvPicPr>
        <p:blipFill>
          <a:blip r:embed="rId2">
            <a:extLst/>
          </a:blip>
          <a:stretch>
            <a:fillRect/>
          </a:stretch>
        </p:blipFill>
        <p:spPr>
          <a:xfrm>
            <a:off x="281021" y="1497169"/>
            <a:ext cx="2126173" cy="18111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