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Circles of evaluation </a:t>
            </a:r>
          </a:p>
          <a:p>
            <a:pPr/>
            <a:r>
              <a:t>Yret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Answers will vary. Some contracts have more arguments than others, error messages help by telling you exactly what sort of arguments you need. Students may also notice annotations specifying the type of an argument in their error messages.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marL="187157" indent="-187157">
              <a:buSzPct val="100000"/>
              <a:buAutoNum type="arabicPeriod" startAt="1"/>
            </a:pPr>
            <a:r>
              <a:t>f(3) = 6, g(3,4) = 7</a:t>
            </a:r>
          </a:p>
          <a:p>
            <a:pPr marL="187157" indent="-187157">
              <a:buSzPct val="100000"/>
              <a:buAutoNum type="arabicPeriod" startAt="1"/>
            </a:pPr>
            <a:r>
              <a:t>The domain of f is real numbers, the domain of g is pairs of real numbers.  range for each is all real numbers.</a:t>
            </a:r>
          </a:p>
          <a:p>
            <a:pPr/>
            <a:r>
              <a:t>+What are the </a:t>
            </a:r>
            <a:r>
              <a:rPr b="1"/>
              <a:t>arguments </a:t>
            </a:r>
            <a:r>
              <a:t>for these functions?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Remind students about definitions area and interactions area.</a:t>
            </a:r>
          </a:p>
          <a:p>
            <a:pPr/>
          </a:p>
          <a:p>
            <a:pPr/>
            <a:r>
              <a:t>+Why is it useful to pay attention to error messages? because they tell you exactly what’s going wrong.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CONTRACTS: </a:t>
            </a:r>
          </a:p>
          <a:p>
            <a:pPr/>
            <a:r>
              <a:t>f :: Number -&gt; Number</a:t>
            </a:r>
          </a:p>
          <a:p>
            <a:pPr/>
            <a:r>
              <a:t>g :: Number Number -&gt; Number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What does this expression evaluate to? 4</a:t>
            </a:r>
          </a:p>
          <a:p>
            <a:pPr/>
            <a:r>
              <a:t>What’s it’s domain and range?  all real numbers greater than or equal to 0</a:t>
            </a:r>
          </a:p>
          <a:p>
            <a:pPr/>
            <a:r>
              <a:t>What will the contract for this expression look like? num-sqrt :: Number -&gt; Number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What does this expression evaluate to? 4</a:t>
            </a:r>
          </a:p>
          <a:p>
            <a:pPr/>
            <a:r>
              <a:t>What’s it’s domain and range?  all real numbers greater than or equal to 0</a:t>
            </a:r>
          </a:p>
          <a:p>
            <a:pPr/>
            <a:r>
              <a:t>What will the contract for this expression look like? string-length:: String -&gt; Number </a:t>
            </a:r>
          </a:p>
          <a:p>
            <a:pPr/>
          </a:p>
          <a:p>
            <a:pPr/>
            <a:r>
              <a:t>try the following code sequence:</a:t>
            </a:r>
          </a:p>
          <a:p>
            <a:pPr/>
            <a:r>
              <a:t>string-length(“Lehman”)</a:t>
            </a:r>
          </a:p>
          <a:p>
            <a:pPr/>
            <a:r>
              <a:t>string-length(“Lehman Lions”)</a:t>
            </a:r>
          </a:p>
          <a:p>
            <a:pPr/>
            <a:r>
              <a:t>string-length(“42”)</a:t>
            </a:r>
          </a:p>
          <a:p>
            <a:pPr/>
            <a:r>
              <a:t>string-length(42)</a:t>
            </a:r>
          </a:p>
          <a:p>
            <a:pPr/>
          </a:p>
          <a:p>
            <a:pPr/>
            <a:r>
              <a:t>+What’s different about the last expression? It gets an error messagebecause the function only has strings in its domain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What does this expression evaluate to? 4</a:t>
            </a:r>
          </a:p>
          <a:p>
            <a:pPr/>
            <a:r>
              <a:t>What’s it’s domain and range?  all real numbers greater than or equal to 0</a:t>
            </a:r>
          </a:p>
          <a:p>
            <a:pPr/>
            <a:r>
              <a:t>What will the contract for this expression look like? triangle:: Number String String -&gt; Image </a:t>
            </a:r>
          </a:p>
          <a:p>
            <a:pPr/>
          </a:p>
          <a:p>
            <a:pPr/>
            <a:r>
              <a:t>+how is this function different from the previous 2? We have multiple arguments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+what do you get if you type in…</a:t>
            </a:r>
          </a:p>
          <a:p>
            <a:pPr/>
          </a:p>
          <a:p>
            <a:pPr/>
            <a:r>
              <a:t>Star</a:t>
            </a:r>
          </a:p>
          <a:p>
            <a:pPr/>
            <a:r>
              <a:t>Star()</a:t>
            </a:r>
          </a:p>
          <a:p>
            <a:pPr/>
            <a:r>
              <a:t>Star(5,5,5)</a:t>
            </a:r>
          </a:p>
          <a:p>
            <a:pPr/>
            <a:r>
              <a:t>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See bootstrap::algebra teacher resources for full answers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4" name="xx%"/>
          <p:cNvSpPr txBox="1"/>
          <p:nvPr>
            <p:ph type="title" hasCustomPrompt="1"/>
          </p:nvPr>
        </p:nvSpPr>
        <p:spPr>
          <a:prstGeom prst="rect">
            <a:avLst/>
          </a:prstGeom>
        </p:spPr>
        <p:txBody>
          <a:bodyPr/>
          <a:lstStyle/>
          <a:p>
            <a:pPr/>
            <a:r>
              <a:t>xx%</a:t>
            </a:r>
          </a:p>
        </p:txBody>
      </p:sp>
      <p:sp>
        <p:nvSpPr>
          <p:cNvPr id="12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2"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4"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5"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6"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7"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8"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9"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7"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58"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59"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61"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2"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163"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contracts to represent the domain and range of functions?</a:t>
            </a:r>
            <a:endParaRPr b="0"/>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11/30/21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Google Shape;30;p4"/>
          <p:cNvSpPr txBox="1"/>
          <p:nvPr/>
        </p:nvSpPr>
        <p:spPr>
          <a:xfrm>
            <a:off x="295650" y="4718506"/>
            <a:ext cx="8552700"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mathematical language to describe what happens in video games?</a:t>
            </a:r>
          </a:p>
        </p:txBody>
      </p:sp>
      <p:sp>
        <p:nvSpPr>
          <p:cNvPr id="62" name="Dr. O’Brien, 11/19/21"/>
          <p:cNvSpPr txBox="1"/>
          <p:nvPr/>
        </p:nvSpPr>
        <p:spPr>
          <a:xfrm>
            <a:off x="7220421" y="39450"/>
            <a:ext cx="166004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latin typeface="Lato"/>
                <a:ea typeface="Lato"/>
                <a:cs typeface="Lato"/>
                <a:sym typeface="Lato"/>
              </a:defRPr>
            </a:lvl1pPr>
          </a:lstStyle>
          <a:p>
            <a:pPr/>
            <a:r>
              <a:t>Dr. O’Brien, 11/19/21</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1"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0"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1"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2"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1"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2"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1"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2"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3"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4"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5" name="Google Shape;57;p9"/>
          <p:cNvSpPr txBox="1"/>
          <p:nvPr>
            <p:ph type="body" sz="half" idx="21"/>
          </p:nvPr>
        </p:nvSpPr>
        <p:spPr>
          <a:xfrm>
            <a:off x="4939500" y="724199"/>
            <a:ext cx="3837000" cy="3695102"/>
          </a:xfrm>
          <a:prstGeom prst="rect">
            <a:avLst/>
          </a:prstGeom>
        </p:spPr>
        <p:txBody>
          <a:bodyPr anchor="ctr"/>
          <a:lstStyle/>
          <a:p>
            <a:pPr algn="l"/>
          </a:p>
        </p:txBody>
      </p:sp>
      <p:sp>
        <p:nvSpPr>
          <p:cNvPr id="10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4"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5"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6"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tif"/><Relationship Id="rId4"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ode.pyret.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ode.pyret.org"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ode.pyret.org"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11.2</a:t>
            </a:r>
          </a:p>
        </p:txBody>
      </p:sp>
      <p:sp>
        <p:nvSpPr>
          <p:cNvPr id="174"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November 30</a:t>
            </a:r>
            <a:r>
              <a:t>,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9" name="Google Shape;118;p19"/>
          <p:cNvGrpSpPr/>
          <p:nvPr/>
        </p:nvGrpSpPr>
        <p:grpSpPr>
          <a:xfrm>
            <a:off x="2119863" y="42840"/>
            <a:ext cx="5092941" cy="745621"/>
            <a:chOff x="0" y="0"/>
            <a:chExt cx="5092940" cy="745620"/>
          </a:xfrm>
        </p:grpSpPr>
        <p:sp>
          <p:nvSpPr>
            <p:cNvPr id="237" name="Rectangle"/>
            <p:cNvSpPr/>
            <p:nvPr/>
          </p:nvSpPr>
          <p:spPr>
            <a:xfrm>
              <a:off x="-1" y="0"/>
              <a:ext cx="4546961" cy="74562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238" name="Do now…"/>
            <p:cNvSpPr txBox="1"/>
            <p:nvPr/>
          </p:nvSpPr>
          <p:spPr>
            <a:xfrm>
              <a:off x="9458" y="9458"/>
              <a:ext cx="5083482" cy="726705"/>
            </a:xfrm>
            <a:prstGeom prst="rect">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69919">
                <a:defRPr sz="1488">
                  <a:latin typeface="+mn-lt"/>
                  <a:ea typeface="+mn-ea"/>
                  <a:cs typeface="+mn-cs"/>
                  <a:sym typeface="Arial"/>
                </a:defRPr>
              </a:pPr>
              <a:r>
                <a:t>Coding to learn</a:t>
              </a:r>
            </a:p>
            <a:p>
              <a:pPr defTabSz="369919">
                <a:defRPr sz="992">
                  <a:solidFill>
                    <a:schemeClr val="accent5"/>
                  </a:solidFill>
                </a:defRPr>
              </a:pPr>
              <a:r>
                <a:t>be sure to:</a:t>
              </a:r>
              <a:r>
                <a:rPr>
                  <a:solidFill>
                    <a:schemeClr val="accent5">
                      <a:lumOff val="-9843"/>
                    </a:schemeClr>
                  </a:solidFill>
                </a:rPr>
                <a:t> </a:t>
              </a:r>
              <a:r>
                <a:rPr>
                  <a:solidFill>
                    <a:schemeClr val="accent1"/>
                  </a:solidFill>
                </a:rPr>
                <a:t>Work through each function with your partner figure out the appropriate contract..</a:t>
              </a:r>
            </a:p>
          </p:txBody>
        </p:sp>
      </p:grpSp>
      <p:pic>
        <p:nvPicPr>
          <p:cNvPr id="240" name="Image" descr="Image"/>
          <p:cNvPicPr>
            <a:picLocks noChangeAspect="1"/>
          </p:cNvPicPr>
          <p:nvPr/>
        </p:nvPicPr>
        <p:blipFill>
          <a:blip r:embed="rId3">
            <a:extLst/>
          </a:blip>
          <a:stretch>
            <a:fillRect/>
          </a:stretch>
        </p:blipFill>
        <p:spPr>
          <a:xfrm rot="5400000">
            <a:off x="2429557" y="154144"/>
            <a:ext cx="3684455" cy="512248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
          <p:cNvSpPr txBox="1"/>
          <p:nvPr>
            <p:ph type="title"/>
          </p:nvPr>
        </p:nvSpPr>
        <p:spPr>
          <a:prstGeom prst="rect">
            <a:avLst/>
          </a:prstGeom>
        </p:spPr>
        <p:txBody>
          <a:bodyPr/>
          <a:lstStyle>
            <a:lvl1pPr defTabSz="886968">
              <a:defRPr sz="2910"/>
            </a:lvl1pPr>
          </a:lstStyle>
          <a:p>
            <a:pPr/>
            <a:r>
              <a:t>d</a:t>
            </a:r>
          </a:p>
        </p:txBody>
      </p:sp>
      <p:pic>
        <p:nvPicPr>
          <p:cNvPr id="245" name="Image" descr="Image"/>
          <p:cNvPicPr>
            <a:picLocks noChangeAspect="1"/>
          </p:cNvPicPr>
          <p:nvPr/>
        </p:nvPicPr>
        <p:blipFill>
          <a:blip r:embed="rId3">
            <a:extLst/>
          </a:blip>
          <a:stretch>
            <a:fillRect/>
          </a:stretch>
        </p:blipFill>
        <p:spPr>
          <a:xfrm>
            <a:off x="5685284" y="1801019"/>
            <a:ext cx="3053022" cy="2034076"/>
          </a:xfrm>
          <a:prstGeom prst="rect">
            <a:avLst/>
          </a:prstGeom>
          <a:ln w="12700">
            <a:miter lim="400000"/>
          </a:ln>
        </p:spPr>
      </p:pic>
      <p:sp>
        <p:nvSpPr>
          <p:cNvPr id="246"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pic>
        <p:nvPicPr>
          <p:cNvPr id="247" name="IMG_0075.png" descr="IMG_0075.png"/>
          <p:cNvPicPr>
            <a:picLocks noChangeAspect="1"/>
          </p:cNvPicPr>
          <p:nvPr/>
        </p:nvPicPr>
        <p:blipFill>
          <a:blip r:embed="rId4">
            <a:extLst/>
          </a:blip>
          <a:srcRect l="27784" t="37185" r="5126" b="18857"/>
          <a:stretch>
            <a:fillRect/>
          </a:stretch>
        </p:blipFill>
        <p:spPr>
          <a:xfrm>
            <a:off x="698584" y="1801019"/>
            <a:ext cx="4600955" cy="22609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hat will each function evaluate to if   and  ?…"/>
          <p:cNvSpPr txBox="1"/>
          <p:nvPr>
            <p:ph type="body" sz="half" idx="1"/>
          </p:nvPr>
        </p:nvSpPr>
        <p:spPr>
          <a:xfrm>
            <a:off x="213011" y="1570376"/>
            <a:ext cx="3270378" cy="3002402"/>
          </a:xfrm>
          <a:prstGeom prst="rect">
            <a:avLst/>
          </a:prstGeom>
        </p:spPr>
        <p:txBody>
          <a:bodyPr/>
          <a:lstStyle/>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What will each function evaluate to if </a:t>
            </a:r>
            <a14:m>
              <m:oMath>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3</m:t>
                </m:r>
              </m:oMath>
            </a14:m>
            <a:r>
              <a:t> and </a:t>
            </a:r>
            <a14:m>
              <m:oMath>
                <m:r>
                  <a:rPr xmlns:a="http://schemas.openxmlformats.org/drawingml/2006/main" sz="2550" i="1">
                    <a:solidFill>
                      <a:srgbClr val="000000"/>
                    </a:solidFill>
                    <a:latin typeface="Cambria Math" panose="02040503050406030204" pitchFamily="18" charset="0"/>
                  </a:rPr>
                  <m:t>y</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4</m:t>
                </m:r>
              </m:oMath>
            </a14:m>
            <a:r>
              <a: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How could you describe the domain and range for these functions?</a:t>
            </a:r>
          </a:p>
        </p:txBody>
      </p:sp>
      <p:grpSp>
        <p:nvGrpSpPr>
          <p:cNvPr id="181" name="Google Shape;118;p19"/>
          <p:cNvGrpSpPr/>
          <p:nvPr/>
        </p:nvGrpSpPr>
        <p:grpSpPr>
          <a:xfrm>
            <a:off x="1482370" y="410536"/>
            <a:ext cx="6648950" cy="1090311"/>
            <a:chOff x="-1" y="0"/>
            <a:chExt cx="6648949" cy="1090309"/>
          </a:xfrm>
        </p:grpSpPr>
        <p:sp>
          <p:nvSpPr>
            <p:cNvPr id="179" name="Rectangle"/>
            <p:cNvSpPr/>
            <p:nvPr/>
          </p:nvSpPr>
          <p:spPr>
            <a:xfrm>
              <a:off x="-2" y="0"/>
              <a:ext cx="6648951" cy="109031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80" name="Do now…"/>
            <p:cNvSpPr txBox="1"/>
            <p:nvPr/>
          </p:nvSpPr>
          <p:spPr>
            <a:xfrm>
              <a:off x="13831" y="13831"/>
              <a:ext cx="6621287" cy="10626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60846">
                <a:defRPr sz="2256">
                  <a:latin typeface="+mn-lt"/>
                  <a:ea typeface="+mn-ea"/>
                  <a:cs typeface="+mn-cs"/>
                  <a:sym typeface="Arial"/>
                </a:defRPr>
              </a:pPr>
              <a:r>
                <a:t>Do now</a:t>
              </a:r>
            </a:p>
            <a:p>
              <a:pPr defTabSz="560846">
                <a:defRPr sz="1504">
                  <a:solidFill>
                    <a:schemeClr val="accent5"/>
                  </a:solidFill>
                </a:defRPr>
              </a:pPr>
              <a:r>
                <a:t>be sure to:</a:t>
              </a:r>
              <a:r>
                <a:rPr>
                  <a:solidFill>
                    <a:schemeClr val="accent5">
                      <a:lumOff val="-9843"/>
                    </a:schemeClr>
                  </a:solidFill>
                </a:rPr>
                <a:t> </a:t>
              </a:r>
              <a:r>
                <a:rPr>
                  <a:solidFill>
                    <a:schemeClr val="accent1"/>
                  </a:solidFill>
                </a:rPr>
                <a:t>find seat. Get out your </a:t>
              </a:r>
              <a:r>
                <a:rPr b="1">
                  <a:solidFill>
                    <a:schemeClr val="accent1"/>
                  </a:solidFill>
                </a:rPr>
                <a:t>binder </a:t>
              </a:r>
              <a:r>
                <a:rPr>
                  <a:solidFill>
                    <a:schemeClr val="accent1"/>
                  </a:solidFill>
                </a:rPr>
                <a:t>and answer the </a:t>
              </a:r>
              <a:r>
                <a:rPr b="1">
                  <a:solidFill>
                    <a:schemeClr val="accent1"/>
                  </a:solidFill>
                </a:rPr>
                <a:t>do now</a:t>
              </a:r>
              <a:r>
                <a:rPr>
                  <a:solidFill>
                    <a:schemeClr val="accent1"/>
                  </a:solidFill>
                </a:rPr>
                <a:t> questions below. Show all work or answer each question with a complete sentence.</a:t>
              </a:r>
            </a:p>
          </p:txBody>
        </p:sp>
      </p:grpSp>
      <p:sp>
        <p:nvSpPr>
          <p:cNvPr id="182" name="Text"/>
          <p:cNvSpPr txBox="1"/>
          <p:nvPr/>
        </p:nvSpPr>
        <p:spPr>
          <a:xfrm>
            <a:off x="5165068" y="1857094"/>
            <a:ext cx="1373112" cy="3272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solidFill>
                  <a:srgbClr val="000000"/>
                </a:solidFill>
                <a:latin typeface="American Typewriter"/>
                <a:ea typeface="American Typewriter"/>
                <a:cs typeface="American Typewriter"/>
                <a:sym typeface="American Typewriter"/>
              </a:defRPr>
            </a:lvl1pPr>
          </a:lstStyle>
          <a:p>
            <a:pPr/>
            <a14:m>
              <m:oMathPara>
                <m:oMathParaPr>
                  <m:jc m:val="left"/>
                </m:oMathParaPr>
                <m:oMath>
                  <m:r>
                    <a:rPr xmlns:a="http://schemas.openxmlformats.org/drawingml/2006/main" sz="2150" i="1">
                      <a:solidFill>
                        <a:srgbClr val="000000"/>
                      </a:solidFill>
                      <a:latin typeface="Cambria Math" panose="02040503050406030204" pitchFamily="18" charset="0"/>
                    </a:rPr>
                    <m:t>f</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x</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x</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3</m:t>
                  </m:r>
                </m:oMath>
              </m:oMathPara>
            </a14:m>
          </a:p>
        </p:txBody>
      </p:sp>
      <p:sp>
        <p:nvSpPr>
          <p:cNvPr id="183" name="Text"/>
          <p:cNvSpPr txBox="1"/>
          <p:nvPr/>
        </p:nvSpPr>
        <p:spPr>
          <a:xfrm>
            <a:off x="5165068" y="2702788"/>
            <a:ext cx="1638612" cy="3272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solidFill>
                  <a:srgbClr val="000000"/>
                </a:solidFill>
                <a:latin typeface="American Typewriter"/>
                <a:ea typeface="American Typewriter"/>
                <a:cs typeface="American Typewriter"/>
                <a:sym typeface="American Typewriter"/>
              </a:defRPr>
            </a:lvl1pPr>
          </a:lstStyle>
          <a:p>
            <a:pPr/>
            <a14:m>
              <m:oMathPara>
                <m:oMathParaPr>
                  <m:jc m:val="left"/>
                </m:oMathParaPr>
                <m:oMath>
                  <m:r>
                    <a:rPr xmlns:a="http://schemas.openxmlformats.org/drawingml/2006/main" sz="2200" i="1">
                      <a:solidFill>
                        <a:srgbClr val="000000"/>
                      </a:solidFill>
                      <a:latin typeface="Cambria Math" panose="02040503050406030204" pitchFamily="18" charset="0"/>
                    </a:rPr>
                    <m:t>g</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y</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y</m:t>
                  </m:r>
                </m:oMath>
              </m:oMathPara>
            </a14: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raming"/>
          <p:cNvSpPr txBox="1"/>
          <p:nvPr>
            <p:ph type="title"/>
          </p:nvPr>
        </p:nvSpPr>
        <p:spPr>
          <a:prstGeom prst="rect">
            <a:avLst/>
          </a:prstGeom>
        </p:spPr>
        <p:txBody>
          <a:bodyPr/>
          <a:lstStyle>
            <a:lvl1pPr defTabSz="886968">
              <a:defRPr sz="2910"/>
            </a:lvl1pPr>
          </a:lstStyle>
          <a:p>
            <a:pPr/>
            <a:r>
              <a:t>framing</a:t>
            </a:r>
          </a:p>
        </p:txBody>
      </p:sp>
      <p:pic>
        <p:nvPicPr>
          <p:cNvPr id="188"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89" name="what: use contracts to represent the domain and range of functions…"/>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contracts to represent the domain and range of functions</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In this unit we’ll be applying our mathematical knowledge to make a</a:t>
            </a:r>
            <a:r>
              <a:rPr b="0" i="1"/>
              <a:t> video game </a:t>
            </a:r>
            <a:r>
              <a:rPr b="0"/>
              <a:t>using the programming language Pyret</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Next we explore function composition in Pyret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3" name="Google Shape;118;p19"/>
          <p:cNvGrpSpPr/>
          <p:nvPr/>
        </p:nvGrpSpPr>
        <p:grpSpPr>
          <a:xfrm>
            <a:off x="1554180" y="-26167"/>
            <a:ext cx="6035638" cy="883635"/>
            <a:chOff x="-1" y="0"/>
            <a:chExt cx="6035636" cy="883634"/>
          </a:xfrm>
        </p:grpSpPr>
        <p:sp>
          <p:nvSpPr>
            <p:cNvPr id="191" name="Rectangle"/>
            <p:cNvSpPr/>
            <p:nvPr/>
          </p:nvSpPr>
          <p:spPr>
            <a:xfrm>
              <a:off x="-2" y="0"/>
              <a:ext cx="5388597" cy="883635"/>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92" name="Do now…"/>
            <p:cNvSpPr txBox="1"/>
            <p:nvPr/>
          </p:nvSpPr>
          <p:spPr>
            <a:xfrm>
              <a:off x="11209" y="11209"/>
              <a:ext cx="6024427" cy="861216"/>
            </a:xfrm>
            <a:prstGeom prst="rect">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59416">
                <a:defRPr sz="1848">
                  <a:latin typeface="+mn-lt"/>
                  <a:ea typeface="+mn-ea"/>
                  <a:cs typeface="+mn-cs"/>
                  <a:sym typeface="Arial"/>
                </a:defRPr>
              </a:pPr>
              <a:r>
                <a:t>Vocabulary</a:t>
              </a:r>
            </a:p>
            <a:p>
              <a:pPr defTabSz="459416">
                <a:defRPr sz="1232">
                  <a:solidFill>
                    <a:schemeClr val="accent5"/>
                  </a:solidFill>
                </a:defRPr>
              </a:pPr>
              <a:r>
                <a:t>be sure to:</a:t>
              </a:r>
              <a:r>
                <a:rPr>
                  <a:solidFill>
                    <a:schemeClr val="accent5">
                      <a:lumOff val="-9843"/>
                    </a:schemeClr>
                  </a:solidFill>
                </a:rPr>
                <a:t> </a:t>
              </a:r>
              <a:r>
                <a:rPr>
                  <a:solidFill>
                    <a:schemeClr val="accent1"/>
                  </a:solidFill>
                </a:rPr>
                <a:t>Open your computer. Navigate to </a:t>
              </a:r>
              <a:r>
                <a:rPr u="sng">
                  <a:solidFill>
                    <a:srgbClr val="0000FF"/>
                  </a:solidFill>
                  <a:uFill>
                    <a:solidFill>
                      <a:srgbClr val="0000FF"/>
                    </a:solidFill>
                  </a:uFill>
                  <a:hlinkClick r:id="rId3" invalidUrl="" action="" tgtFrame="" tooltip="" history="1" highlightClick="0" endSnd="0"/>
                </a:rPr>
                <a:t>code.pyret.org</a:t>
              </a:r>
              <a:r>
                <a:rPr>
                  <a:solidFill>
                    <a:schemeClr val="accent1"/>
                  </a:solidFill>
                </a:rPr>
                <a:t>. Read instructions below</a:t>
              </a:r>
            </a:p>
          </p:txBody>
        </p:sp>
      </p:grpSp>
      <p:sp>
        <p:nvSpPr>
          <p:cNvPr id="194" name="data types:…"/>
          <p:cNvSpPr txBox="1"/>
          <p:nvPr/>
        </p:nvSpPr>
        <p:spPr>
          <a:xfrm>
            <a:off x="567208" y="1268503"/>
            <a:ext cx="5953929" cy="1974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solidFill>
                  <a:schemeClr val="accent5"/>
                </a:solidFill>
              </a:defRPr>
            </a:pPr>
            <a:r>
              <a:t>data types:</a:t>
            </a:r>
          </a:p>
          <a:p>
            <a:pPr marL="240631" indent="-240631">
              <a:buSzPct val="100000"/>
              <a:buAutoNum type="arabicPeriod" startAt="1"/>
              <a:defRPr sz="1800">
                <a:solidFill>
                  <a:schemeClr val="accent3">
                    <a:lumOff val="-9098"/>
                  </a:schemeClr>
                </a:solidFill>
              </a:defRPr>
            </a:pPr>
            <a:r>
              <a:t>Numbers:  values like </a:t>
            </a:r>
            <a:r>
              <a:rPr>
                <a:solidFill>
                  <a:schemeClr val="accent5"/>
                </a:solidFill>
                <a:latin typeface="American Typewriter"/>
                <a:ea typeface="American Typewriter"/>
                <a:cs typeface="American Typewriter"/>
                <a:sym typeface="American Typewriter"/>
              </a:rPr>
              <a:t>1</a:t>
            </a:r>
            <a:r>
              <a:rPr>
                <a:latin typeface="American Typewriter"/>
                <a:ea typeface="American Typewriter"/>
                <a:cs typeface="American Typewriter"/>
                <a:sym typeface="American Typewriter"/>
              </a:rPr>
              <a:t> , </a:t>
            </a:r>
            <a:r>
              <a:rPr>
                <a:solidFill>
                  <a:schemeClr val="accent5"/>
                </a:solidFill>
                <a:latin typeface="American Typewriter"/>
                <a:ea typeface="American Typewriter"/>
                <a:cs typeface="American Typewriter"/>
                <a:sym typeface="American Typewriter"/>
              </a:rPr>
              <a:t>0.4</a:t>
            </a:r>
            <a:r>
              <a:rPr>
                <a:latin typeface="American Typewriter"/>
                <a:ea typeface="American Typewriter"/>
                <a:cs typeface="American Typewriter"/>
                <a:sym typeface="American Typewriter"/>
              </a:rPr>
              <a:t> , </a:t>
            </a:r>
            <a:r>
              <a:rPr>
                <a:solidFill>
                  <a:schemeClr val="accent5"/>
                </a:solidFill>
                <a:latin typeface="American Typewriter"/>
                <a:ea typeface="American Typewriter"/>
                <a:cs typeface="American Typewriter"/>
                <a:sym typeface="American Typewriter"/>
              </a:rPr>
              <a:t>1/3</a:t>
            </a:r>
            <a:r>
              <a:rPr>
                <a:latin typeface="American Typewriter"/>
                <a:ea typeface="American Typewriter"/>
                <a:cs typeface="American Typewriter"/>
                <a:sym typeface="American Typewriter"/>
              </a:rPr>
              <a:t> , </a:t>
            </a:r>
            <a:r>
              <a:t>and</a:t>
            </a:r>
            <a:r>
              <a:rPr>
                <a:latin typeface="American Typewriter"/>
                <a:ea typeface="American Typewriter"/>
                <a:cs typeface="American Typewriter"/>
                <a:sym typeface="American Typewriter"/>
              </a:rPr>
              <a:t> </a:t>
            </a:r>
            <a:r>
              <a:rPr>
                <a:solidFill>
                  <a:schemeClr val="accent5"/>
                </a:solidFill>
                <a:latin typeface="American Typewriter"/>
                <a:ea typeface="American Typewriter"/>
                <a:cs typeface="American Typewriter"/>
                <a:sym typeface="American Typewriter"/>
              </a:rPr>
              <a:t>-8261.003</a:t>
            </a:r>
            <a:r>
              <a:rPr>
                <a:latin typeface="American Typewriter"/>
                <a:ea typeface="American Typewriter"/>
                <a:cs typeface="American Typewriter"/>
                <a:sym typeface="American Typewriter"/>
              </a:rPr>
              <a:t> . </a:t>
            </a:r>
            <a:endParaRPr>
              <a:latin typeface="American Typewriter"/>
              <a:ea typeface="American Typewriter"/>
              <a:cs typeface="American Typewriter"/>
              <a:sym typeface="American Typewriter"/>
            </a:endParaRPr>
          </a:p>
          <a:p>
            <a:pPr>
              <a:defRPr sz="1800">
                <a:solidFill>
                  <a:schemeClr val="accent3">
                    <a:lumOff val="-9098"/>
                  </a:schemeClr>
                </a:solidFill>
              </a:defRPr>
            </a:pPr>
          </a:p>
          <a:p>
            <a:pPr marL="240631" indent="-240631">
              <a:buSzPct val="100000"/>
              <a:buAutoNum type="arabicPeriod" startAt="2"/>
              <a:defRPr sz="1800">
                <a:solidFill>
                  <a:schemeClr val="accent3">
                    <a:lumOff val="-9098"/>
                  </a:schemeClr>
                </a:solidFill>
              </a:defRPr>
            </a:pPr>
            <a:r>
              <a:t>Strings: values like </a:t>
            </a:r>
            <a:r>
              <a:rPr>
                <a:latin typeface="American Typewriter"/>
                <a:ea typeface="American Typewriter"/>
                <a:cs typeface="American Typewriter"/>
                <a:sym typeface="American Typewriter"/>
              </a:rPr>
              <a:t>"</a:t>
            </a:r>
            <a:r>
              <a:rPr>
                <a:solidFill>
                  <a:schemeClr val="accent5"/>
                </a:solidFill>
                <a:latin typeface="American Typewriter"/>
                <a:ea typeface="American Typewriter"/>
                <a:cs typeface="American Typewriter"/>
                <a:sym typeface="American Typewriter"/>
              </a:rPr>
              <a:t>Evangelina</a:t>
            </a:r>
            <a:r>
              <a:rPr>
                <a:latin typeface="American Typewriter"/>
                <a:ea typeface="American Typewriter"/>
                <a:cs typeface="American Typewriter"/>
                <a:sym typeface="American Typewriter"/>
              </a:rPr>
              <a:t>" , "</a:t>
            </a:r>
            <a:r>
              <a:rPr>
                <a:solidFill>
                  <a:schemeClr val="accent5"/>
                </a:solidFill>
                <a:latin typeface="American Typewriter"/>
                <a:ea typeface="American Typewriter"/>
                <a:cs typeface="American Typewriter"/>
                <a:sym typeface="American Typewriter"/>
              </a:rPr>
              <a:t>Juan</a:t>
            </a:r>
            <a:r>
              <a:rPr>
                <a:latin typeface="American Typewriter"/>
                <a:ea typeface="American Typewriter"/>
                <a:cs typeface="American Typewriter"/>
                <a:sym typeface="American Typewriter"/>
              </a:rPr>
              <a:t>" , “</a:t>
            </a:r>
            <a:r>
              <a:rPr>
                <a:solidFill>
                  <a:schemeClr val="accent5"/>
                </a:solidFill>
                <a:latin typeface="American Typewriter"/>
                <a:ea typeface="American Typewriter"/>
                <a:cs typeface="American Typewriter"/>
                <a:sym typeface="American Typewriter"/>
              </a:rPr>
              <a:t>Lehman Lions</a:t>
            </a:r>
            <a:r>
              <a:rPr>
                <a:latin typeface="American Typewriter"/>
                <a:ea typeface="American Typewriter"/>
                <a:cs typeface="American Typewriter"/>
                <a:sym typeface="American Typewriter"/>
              </a:rPr>
              <a:t>" , </a:t>
            </a:r>
            <a:r>
              <a:t>or even</a:t>
            </a:r>
            <a:r>
              <a:rPr>
                <a:latin typeface="American Typewriter"/>
                <a:ea typeface="American Typewriter"/>
                <a:cs typeface="American Typewriter"/>
                <a:sym typeface="American Typewriter"/>
              </a:rPr>
              <a:t> "</a:t>
            </a:r>
            <a:r>
              <a:rPr>
                <a:solidFill>
                  <a:schemeClr val="accent5"/>
                </a:solidFill>
                <a:latin typeface="American Typewriter"/>
                <a:ea typeface="American Typewriter"/>
                <a:cs typeface="American Typewriter"/>
                <a:sym typeface="American Typewriter"/>
              </a:rPr>
              <a:t>08/28/2005</a:t>
            </a:r>
            <a:r>
              <a:rPr>
                <a:latin typeface="American Typewriter"/>
                <a:ea typeface="American Typewriter"/>
                <a:cs typeface="American Typewriter"/>
                <a:sym typeface="American Typewriter"/>
              </a:rPr>
              <a:t>"</a:t>
            </a:r>
            <a:r>
              <a:t> </a:t>
            </a:r>
            <a:endParaRPr>
              <a:latin typeface="Times Roman"/>
              <a:ea typeface="Times Roman"/>
              <a:cs typeface="Times Roman"/>
              <a:sym typeface="Times Roman"/>
            </a:endParaRPr>
          </a:p>
          <a:p>
            <a:pPr>
              <a:defRPr sz="1800">
                <a:solidFill>
                  <a:schemeClr val="accent3">
                    <a:lumOff val="-9098"/>
                  </a:schemeClr>
                </a:solidFill>
              </a:defRPr>
            </a:pPr>
          </a:p>
          <a:p>
            <a:pPr marL="240631" indent="-240631">
              <a:buSzPct val="100000"/>
              <a:buAutoNum type="arabicPeriod" startAt="3"/>
              <a:defRPr sz="1800">
                <a:solidFill>
                  <a:schemeClr val="accent3">
                    <a:lumOff val="-9098"/>
                  </a:schemeClr>
                </a:solidFill>
              </a:defRPr>
            </a:pPr>
            <a:r>
              <a:t>Booleans: </a:t>
            </a:r>
            <a:r>
              <a:rPr>
                <a:solidFill>
                  <a:schemeClr val="accent5"/>
                </a:solidFill>
                <a:latin typeface="American Typewriter"/>
                <a:ea typeface="American Typewriter"/>
                <a:cs typeface="American Typewriter"/>
                <a:sym typeface="American Typewriter"/>
              </a:rPr>
              <a:t>true</a:t>
            </a:r>
            <a:r>
              <a:t> and </a:t>
            </a:r>
            <a:r>
              <a:rPr>
                <a:solidFill>
                  <a:schemeClr val="accent5"/>
                </a:solidFill>
                <a:latin typeface="American Typewriter"/>
                <a:ea typeface="American Typewriter"/>
                <a:cs typeface="American Typewriter"/>
                <a:sym typeface="American Typewriter"/>
              </a:rPr>
              <a:t>false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ntracts"/>
          <p:cNvSpPr txBox="1"/>
          <p:nvPr>
            <p:ph type="title"/>
          </p:nvPr>
        </p:nvSpPr>
        <p:spPr>
          <a:prstGeom prst="rect">
            <a:avLst/>
          </a:prstGeom>
        </p:spPr>
        <p:txBody>
          <a:bodyPr/>
          <a:lstStyle>
            <a:lvl1pPr defTabSz="886968">
              <a:defRPr sz="2910"/>
            </a:lvl1pPr>
          </a:lstStyle>
          <a:p>
            <a:pPr/>
            <a:r>
              <a:t>Contracts</a:t>
            </a:r>
          </a:p>
        </p:txBody>
      </p:sp>
      <p:sp>
        <p:nvSpPr>
          <p:cNvPr id="199" name="We use Contracts to help keep track of all our functions. Every Contract has three important parts:…"/>
          <p:cNvSpPr txBox="1"/>
          <p:nvPr>
            <p:ph type="body" sz="half" idx="1"/>
          </p:nvPr>
        </p:nvSpPr>
        <p:spPr>
          <a:xfrm>
            <a:off x="589188" y="1573662"/>
            <a:ext cx="3642395" cy="3002402"/>
          </a:xfrm>
          <a:prstGeom prst="rect">
            <a:avLst/>
          </a:prstGeom>
        </p:spPr>
        <p:txBody>
          <a:bodyPr/>
          <a:lstStyle/>
          <a:p>
            <a:pPr marL="0" indent="0" defTabSz="333756">
              <a:lnSpc>
                <a:spcPct val="100000"/>
              </a:lnSpc>
              <a:spcBef>
                <a:spcPts val="1500"/>
              </a:spcBef>
              <a:buClrTx/>
              <a:buSzTx/>
              <a:buFontTx/>
              <a:buNone/>
              <a:defRPr sz="1752">
                <a:solidFill>
                  <a:schemeClr val="accent3"/>
                </a:solidFill>
                <a:latin typeface="+mj-lt"/>
                <a:ea typeface="+mj-ea"/>
                <a:cs typeface="+mj-cs"/>
                <a:sym typeface="Helvetica"/>
              </a:defRPr>
            </a:pPr>
            <a:r>
              <a:t>We use </a:t>
            </a:r>
            <a:r>
              <a:rPr b="1">
                <a:solidFill>
                  <a:schemeClr val="accent5"/>
                </a:solidFill>
              </a:rPr>
              <a:t>Contracts</a:t>
            </a:r>
            <a:r>
              <a:t> to help keep track of all our functions. Every Contract has three important parts: </a:t>
            </a:r>
            <a:endParaRPr sz="876">
              <a:latin typeface="Times Roman"/>
              <a:ea typeface="Times Roman"/>
              <a:cs typeface="Times Roman"/>
              <a:sym typeface="Times Roman"/>
            </a:endParaRPr>
          </a:p>
          <a:p>
            <a:pPr marL="333756" indent="-231775" defTabSz="333756">
              <a:lnSpc>
                <a:spcPct val="100000"/>
              </a:lnSpc>
              <a:buClrTx/>
              <a:buSzPct val="100000"/>
              <a:buAutoNum type="arabicPeriod" startAt="1"/>
              <a:defRPr sz="1752">
                <a:solidFill>
                  <a:schemeClr val="accent3"/>
                </a:solidFill>
                <a:latin typeface="+mj-lt"/>
                <a:ea typeface="+mj-ea"/>
                <a:cs typeface="+mj-cs"/>
                <a:sym typeface="Helvetica"/>
              </a:defRPr>
            </a:pPr>
            <a:r>
              <a:t>The function’s </a:t>
            </a:r>
            <a:r>
              <a:rPr b="1">
                <a:solidFill>
                  <a:schemeClr val="accent5"/>
                </a:solidFill>
              </a:rPr>
              <a:t>name</a:t>
            </a:r>
            <a:r>
              <a:t> </a:t>
            </a:r>
          </a:p>
          <a:p>
            <a:pPr marL="333756" indent="-231775" defTabSz="333756">
              <a:lnSpc>
                <a:spcPct val="100000"/>
              </a:lnSpc>
              <a:buClrTx/>
              <a:buSzPct val="100000"/>
              <a:buAutoNum type="arabicPeriod" startAt="1"/>
              <a:defRPr sz="1752">
                <a:solidFill>
                  <a:schemeClr val="accent3"/>
                </a:solidFill>
                <a:latin typeface="+mj-lt"/>
                <a:ea typeface="+mj-ea"/>
                <a:cs typeface="+mj-cs"/>
                <a:sym typeface="Helvetica"/>
              </a:defRPr>
            </a:pPr>
            <a:r>
              <a:rPr b="1">
                <a:solidFill>
                  <a:schemeClr val="accent5"/>
                </a:solidFill>
              </a:rPr>
              <a:t>Domain</a:t>
            </a:r>
            <a:r>
              <a:t> of the function - the type(s) of data we give it</a:t>
            </a:r>
          </a:p>
          <a:p>
            <a:pPr marL="333756" indent="-231775" defTabSz="333756">
              <a:lnSpc>
                <a:spcPct val="100000"/>
              </a:lnSpc>
              <a:spcBef>
                <a:spcPts val="1500"/>
              </a:spcBef>
              <a:buClrTx/>
              <a:buSzPct val="100000"/>
              <a:buAutoNum type="arabicPeriod" startAt="1"/>
              <a:defRPr sz="1752">
                <a:solidFill>
                  <a:schemeClr val="accent3"/>
                </a:solidFill>
                <a:latin typeface="+mj-lt"/>
                <a:ea typeface="+mj-ea"/>
                <a:cs typeface="+mj-cs"/>
                <a:sym typeface="Helvetica"/>
              </a:defRPr>
            </a:pPr>
            <a:r>
              <a:rPr b="1">
                <a:solidFill>
                  <a:schemeClr val="accent5"/>
                </a:solidFill>
              </a:rPr>
              <a:t>Range</a:t>
            </a:r>
            <a:r>
              <a:t> of the function - the type of data the function produces</a:t>
            </a:r>
          </a:p>
        </p:txBody>
      </p:sp>
      <p:sp>
        <p:nvSpPr>
          <p:cNvPr id="200" name="Text"/>
          <p:cNvSpPr txBox="1"/>
          <p:nvPr/>
        </p:nvSpPr>
        <p:spPr>
          <a:xfrm>
            <a:off x="6082786" y="1691529"/>
            <a:ext cx="1373111" cy="3272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solidFill>
                  <a:srgbClr val="000000"/>
                </a:solidFill>
                <a:latin typeface="American Typewriter"/>
                <a:ea typeface="American Typewriter"/>
                <a:cs typeface="American Typewriter"/>
                <a:sym typeface="American Typewriter"/>
              </a:defRPr>
            </a:lvl1pPr>
          </a:lstStyle>
          <a:p>
            <a:pPr/>
            <a14:m>
              <m:oMathPara>
                <m:oMathParaPr>
                  <m:jc m:val="left"/>
                </m:oMathParaPr>
                <m:oMath>
                  <m:r>
                    <a:rPr xmlns:a="http://schemas.openxmlformats.org/drawingml/2006/main" sz="2150" i="1">
                      <a:solidFill>
                        <a:srgbClr val="000000"/>
                      </a:solidFill>
                      <a:latin typeface="Cambria Math" panose="02040503050406030204" pitchFamily="18" charset="0"/>
                    </a:rPr>
                    <m:t>f</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x</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x</m:t>
                  </m:r>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3</m:t>
                  </m:r>
                </m:oMath>
              </m:oMathPara>
            </a14:m>
          </a:p>
        </p:txBody>
      </p:sp>
      <p:sp>
        <p:nvSpPr>
          <p:cNvPr id="201" name="Text"/>
          <p:cNvSpPr txBox="1"/>
          <p:nvPr/>
        </p:nvSpPr>
        <p:spPr>
          <a:xfrm>
            <a:off x="5950036" y="3166917"/>
            <a:ext cx="1638611" cy="3272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900">
                <a:solidFill>
                  <a:srgbClr val="000000"/>
                </a:solidFill>
                <a:latin typeface="American Typewriter"/>
                <a:ea typeface="American Typewriter"/>
                <a:cs typeface="American Typewriter"/>
                <a:sym typeface="American Typewriter"/>
              </a:defRPr>
            </a:lvl1pPr>
          </a:lstStyle>
          <a:p>
            <a:pPr/>
            <a14:m>
              <m:oMathPara>
                <m:oMathParaPr>
                  <m:jc m:val="left"/>
                </m:oMathParaPr>
                <m:oMath>
                  <m:r>
                    <a:rPr xmlns:a="http://schemas.openxmlformats.org/drawingml/2006/main" sz="2200" i="1">
                      <a:solidFill>
                        <a:srgbClr val="000000"/>
                      </a:solidFill>
                      <a:latin typeface="Cambria Math" panose="02040503050406030204" pitchFamily="18" charset="0"/>
                    </a:rPr>
                    <m:t>g</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y</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y</m:t>
                  </m:r>
                </m:oMath>
              </m:oMathPara>
            </a14: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ouble-click to edit"/>
          <p:cNvSpPr txBox="1"/>
          <p:nvPr>
            <p:ph type="title"/>
          </p:nvPr>
        </p:nvSpPr>
        <p:spPr>
          <a:prstGeom prst="rect">
            <a:avLst/>
          </a:prstGeom>
        </p:spPr>
        <p:txBody>
          <a:bodyPr/>
          <a:lstStyle/>
          <a:p>
            <a:pPr defTabSz="886968">
              <a:defRPr sz="2910"/>
            </a:pPr>
          </a:p>
        </p:txBody>
      </p:sp>
      <p:sp>
        <p:nvSpPr>
          <p:cNvPr id="206" name="In the interactions area, type num-sqrt(16)"/>
          <p:cNvSpPr txBox="1"/>
          <p:nvPr>
            <p:ph type="body" idx="1"/>
          </p:nvPr>
        </p:nvSpPr>
        <p:spPr>
          <a:prstGeom prst="rect">
            <a:avLst/>
          </a:prstGeom>
          <a:solidFill>
            <a:srgbClr val="FFFFFF"/>
          </a:solidFill>
        </p:spPr>
        <p:txBody>
          <a:bodyPr/>
          <a:lstStyle/>
          <a:p>
            <a:pPr marL="0" indent="0">
              <a:buClrTx/>
              <a:buSzTx/>
              <a:buFontTx/>
              <a:buNone/>
              <a:defRPr>
                <a:latin typeface="+mj-lt"/>
                <a:ea typeface="+mj-ea"/>
                <a:cs typeface="+mj-cs"/>
                <a:sym typeface="Helvetica"/>
              </a:defRPr>
            </a:pPr>
            <a:r>
              <a:t>In the interactions area, type </a:t>
            </a:r>
            <a:r>
              <a:rPr>
                <a:solidFill>
                  <a:schemeClr val="accent5">
                    <a:lumOff val="-9843"/>
                  </a:schemeClr>
                </a:solidFill>
                <a:latin typeface="American Typewriter"/>
                <a:ea typeface="American Typewriter"/>
                <a:cs typeface="American Typewriter"/>
                <a:sym typeface="American Typewriter"/>
              </a:rPr>
              <a:t>num-sqrt(16)</a:t>
            </a:r>
          </a:p>
        </p:txBody>
      </p:sp>
      <p:sp>
        <p:nvSpPr>
          <p:cNvPr id="207" name="What does this expression evaluate to?…"/>
          <p:cNvSpPr txBox="1"/>
          <p:nvPr/>
        </p:nvSpPr>
        <p:spPr>
          <a:xfrm>
            <a:off x="2545060" y="2320061"/>
            <a:ext cx="4194634"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pPr>
            <a:r>
              <a:t>What does this expression evaluate to?</a:t>
            </a:r>
          </a:p>
          <a:p>
            <a:pPr marL="140368" indent="-140368">
              <a:buSzPct val="100000"/>
              <a:buChar char="•"/>
            </a:pPr>
            <a:r>
              <a:t>What’s it’s domain and range? </a:t>
            </a:r>
          </a:p>
          <a:p>
            <a:pPr marL="140368" indent="-140368">
              <a:buSzPct val="100000"/>
              <a:buChar char="•"/>
            </a:pPr>
            <a:r>
              <a:t>What will the </a:t>
            </a:r>
            <a:r>
              <a:rPr b="1"/>
              <a:t>contract </a:t>
            </a:r>
            <a:r>
              <a:t>for this expression look like?</a:t>
            </a:r>
          </a:p>
        </p:txBody>
      </p:sp>
      <p:grpSp>
        <p:nvGrpSpPr>
          <p:cNvPr id="210" name="Google Shape;118;p19"/>
          <p:cNvGrpSpPr/>
          <p:nvPr/>
        </p:nvGrpSpPr>
        <p:grpSpPr>
          <a:xfrm>
            <a:off x="1825306" y="451833"/>
            <a:ext cx="6035637" cy="883635"/>
            <a:chOff x="-1" y="0"/>
            <a:chExt cx="6035636" cy="883634"/>
          </a:xfrm>
        </p:grpSpPr>
        <p:sp>
          <p:nvSpPr>
            <p:cNvPr id="208" name="Rectangle"/>
            <p:cNvSpPr/>
            <p:nvPr/>
          </p:nvSpPr>
          <p:spPr>
            <a:xfrm>
              <a:off x="-2" y="0"/>
              <a:ext cx="5388597" cy="883635"/>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209" name="Do now…"/>
            <p:cNvSpPr txBox="1"/>
            <p:nvPr/>
          </p:nvSpPr>
          <p:spPr>
            <a:xfrm>
              <a:off x="11209" y="11209"/>
              <a:ext cx="6024427" cy="861216"/>
            </a:xfrm>
            <a:prstGeom prst="rect">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59416">
                <a:defRPr sz="1848">
                  <a:latin typeface="+mn-lt"/>
                  <a:ea typeface="+mn-ea"/>
                  <a:cs typeface="+mn-cs"/>
                  <a:sym typeface="Arial"/>
                </a:defRPr>
              </a:pPr>
              <a:r>
                <a:t>Coding to learn</a:t>
              </a:r>
            </a:p>
            <a:p>
              <a:pPr defTabSz="459416">
                <a:defRPr sz="1232">
                  <a:solidFill>
                    <a:schemeClr val="accent5"/>
                  </a:solidFill>
                </a:defRPr>
              </a:pPr>
              <a:r>
                <a:t>be sure to:</a:t>
              </a:r>
              <a:r>
                <a:rPr>
                  <a:solidFill>
                    <a:schemeClr val="accent5">
                      <a:lumOff val="-9843"/>
                    </a:schemeClr>
                  </a:solidFill>
                </a:rPr>
                <a:t> </a:t>
              </a:r>
              <a:r>
                <a:rPr>
                  <a:solidFill>
                    <a:schemeClr val="accent1"/>
                  </a:solidFill>
                </a:rPr>
                <a:t>Open your computer. Navigate to </a:t>
              </a:r>
              <a:r>
                <a:rPr u="sng">
                  <a:solidFill>
                    <a:srgbClr val="0000FF"/>
                  </a:solidFill>
                  <a:uFill>
                    <a:solidFill>
                      <a:srgbClr val="0000FF"/>
                    </a:solidFill>
                  </a:uFill>
                  <a:hlinkClick r:id="rId3" invalidUrl="" action="" tgtFrame="" tooltip="" history="1" highlightClick="0" endSnd="0"/>
                </a:rPr>
                <a:t>code.pyret.org</a:t>
              </a:r>
              <a:r>
                <a:rPr>
                  <a:solidFill>
                    <a:schemeClr val="accent1"/>
                  </a:solidFill>
                </a:rPr>
                <a:t>. Read instructions below. Answer the questions in your notebook.</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In the interactions area, type string-length(“Lehman”)"/>
          <p:cNvSpPr txBox="1"/>
          <p:nvPr>
            <p:ph type="body" idx="1"/>
          </p:nvPr>
        </p:nvSpPr>
        <p:spPr>
          <a:prstGeom prst="rect">
            <a:avLst/>
          </a:prstGeom>
          <a:solidFill>
            <a:srgbClr val="FFFFFF"/>
          </a:solidFill>
        </p:spPr>
        <p:txBody>
          <a:bodyPr/>
          <a:lstStyle/>
          <a:p>
            <a:pPr marL="0" indent="0">
              <a:buClrTx/>
              <a:buSzTx/>
              <a:buFontTx/>
              <a:buNone/>
              <a:defRPr>
                <a:latin typeface="+mj-lt"/>
                <a:ea typeface="+mj-ea"/>
                <a:cs typeface="+mj-cs"/>
                <a:sym typeface="Helvetica"/>
              </a:defRPr>
            </a:pPr>
            <a:r>
              <a:t>In the interactions area, type </a:t>
            </a:r>
            <a:r>
              <a:rPr>
                <a:solidFill>
                  <a:schemeClr val="accent5">
                    <a:lumOff val="-9843"/>
                  </a:schemeClr>
                </a:solidFill>
                <a:latin typeface="American Typewriter"/>
                <a:ea typeface="American Typewriter"/>
                <a:cs typeface="American Typewriter"/>
                <a:sym typeface="American Typewriter"/>
              </a:rPr>
              <a:t>string-length(“Lehman”)</a:t>
            </a:r>
          </a:p>
        </p:txBody>
      </p:sp>
      <p:sp>
        <p:nvSpPr>
          <p:cNvPr id="216" name="What does this expression evaluate to?…"/>
          <p:cNvSpPr txBox="1"/>
          <p:nvPr/>
        </p:nvSpPr>
        <p:spPr>
          <a:xfrm>
            <a:off x="2545060" y="2320061"/>
            <a:ext cx="4194634"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pPr>
            <a:r>
              <a:t>What does this expression evaluate to?</a:t>
            </a:r>
          </a:p>
          <a:p>
            <a:pPr marL="140368" indent="-140368">
              <a:buSzPct val="100000"/>
              <a:buChar char="•"/>
            </a:pPr>
            <a:r>
              <a:t>What’s it’s domain and range? </a:t>
            </a:r>
          </a:p>
          <a:p>
            <a:pPr marL="140368" indent="-140368">
              <a:buSzPct val="100000"/>
              <a:buChar char="•"/>
            </a:pPr>
            <a:r>
              <a:t>What will the </a:t>
            </a:r>
            <a:r>
              <a:rPr b="1"/>
              <a:t>contract </a:t>
            </a:r>
            <a:r>
              <a:t>for this expression look like?</a:t>
            </a:r>
          </a:p>
        </p:txBody>
      </p:sp>
      <p:grpSp>
        <p:nvGrpSpPr>
          <p:cNvPr id="219" name="Google Shape;118;p19"/>
          <p:cNvGrpSpPr/>
          <p:nvPr/>
        </p:nvGrpSpPr>
        <p:grpSpPr>
          <a:xfrm>
            <a:off x="1812982" y="303946"/>
            <a:ext cx="6035638" cy="883635"/>
            <a:chOff x="-1" y="0"/>
            <a:chExt cx="6035636" cy="883634"/>
          </a:xfrm>
        </p:grpSpPr>
        <p:sp>
          <p:nvSpPr>
            <p:cNvPr id="217" name="Rectangle"/>
            <p:cNvSpPr/>
            <p:nvPr/>
          </p:nvSpPr>
          <p:spPr>
            <a:xfrm>
              <a:off x="-2" y="0"/>
              <a:ext cx="5388597" cy="883635"/>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218" name="Do now…"/>
            <p:cNvSpPr txBox="1"/>
            <p:nvPr/>
          </p:nvSpPr>
          <p:spPr>
            <a:xfrm>
              <a:off x="11209" y="11209"/>
              <a:ext cx="6024427" cy="861216"/>
            </a:xfrm>
            <a:prstGeom prst="rect">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59416">
                <a:defRPr sz="1848">
                  <a:latin typeface="+mn-lt"/>
                  <a:ea typeface="+mn-ea"/>
                  <a:cs typeface="+mn-cs"/>
                  <a:sym typeface="Arial"/>
                </a:defRPr>
              </a:pPr>
              <a:r>
                <a:t>Coding to learn</a:t>
              </a:r>
            </a:p>
            <a:p>
              <a:pPr defTabSz="459416">
                <a:defRPr sz="1232">
                  <a:solidFill>
                    <a:schemeClr val="accent5"/>
                  </a:solidFill>
                </a:defRPr>
              </a:pPr>
              <a:r>
                <a:t>be sure to:</a:t>
              </a:r>
              <a:r>
                <a:rPr>
                  <a:solidFill>
                    <a:schemeClr val="accent5">
                      <a:lumOff val="-9843"/>
                    </a:schemeClr>
                  </a:solidFill>
                </a:rPr>
                <a:t> </a:t>
              </a:r>
              <a:r>
                <a:rPr>
                  <a:solidFill>
                    <a:schemeClr val="accent1"/>
                  </a:solidFill>
                </a:rPr>
                <a:t>Open your computer. Navigate to </a:t>
              </a:r>
              <a:r>
                <a:rPr u="sng">
                  <a:solidFill>
                    <a:srgbClr val="0000FF"/>
                  </a:solidFill>
                  <a:uFill>
                    <a:solidFill>
                      <a:srgbClr val="0000FF"/>
                    </a:solidFill>
                  </a:uFill>
                  <a:hlinkClick r:id="rId3" invalidUrl="" action="" tgtFrame="" tooltip="" history="1" highlightClick="0" endSnd="0"/>
                </a:rPr>
                <a:t>code.pyret.org</a:t>
              </a:r>
              <a:r>
                <a:rPr>
                  <a:solidFill>
                    <a:schemeClr val="accent1"/>
                  </a:solidFill>
                </a:rPr>
                <a:t>. Read instructions below. Answer the questions in your notebook.</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Double-click to edit"/>
          <p:cNvSpPr txBox="1"/>
          <p:nvPr>
            <p:ph type="title"/>
          </p:nvPr>
        </p:nvSpPr>
        <p:spPr>
          <a:prstGeom prst="rect">
            <a:avLst/>
          </a:prstGeom>
        </p:spPr>
        <p:txBody>
          <a:bodyPr/>
          <a:lstStyle/>
          <a:p>
            <a:pPr defTabSz="886968">
              <a:defRPr sz="2910"/>
            </a:pPr>
          </a:p>
        </p:txBody>
      </p:sp>
      <p:sp>
        <p:nvSpPr>
          <p:cNvPr id="224" name="In the interactions area, type triangle(50, “solid”, “red”)"/>
          <p:cNvSpPr txBox="1"/>
          <p:nvPr>
            <p:ph type="body" idx="1"/>
          </p:nvPr>
        </p:nvSpPr>
        <p:spPr>
          <a:xfrm>
            <a:off x="1411198" y="1584719"/>
            <a:ext cx="6321604" cy="3002402"/>
          </a:xfrm>
          <a:prstGeom prst="rect">
            <a:avLst/>
          </a:prstGeom>
          <a:solidFill>
            <a:srgbClr val="FFFFFF"/>
          </a:solidFill>
        </p:spPr>
        <p:txBody>
          <a:bodyPr/>
          <a:lstStyle/>
          <a:p>
            <a:pPr marL="0" indent="0">
              <a:buClrTx/>
              <a:buSzTx/>
              <a:buFontTx/>
              <a:buNone/>
              <a:defRPr>
                <a:latin typeface="+mj-lt"/>
                <a:ea typeface="+mj-ea"/>
                <a:cs typeface="+mj-cs"/>
                <a:sym typeface="Helvetica"/>
              </a:defRPr>
            </a:pPr>
            <a:r>
              <a:t>In the interactions area, type </a:t>
            </a:r>
            <a:r>
              <a:rPr>
                <a:solidFill>
                  <a:schemeClr val="accent5">
                    <a:lumOff val="-9843"/>
                  </a:schemeClr>
                </a:solidFill>
                <a:latin typeface="American Typewriter"/>
                <a:ea typeface="American Typewriter"/>
                <a:cs typeface="American Typewriter"/>
                <a:sym typeface="American Typewriter"/>
              </a:rPr>
              <a:t>triangle(50, “solid”, “red”)</a:t>
            </a:r>
          </a:p>
        </p:txBody>
      </p:sp>
      <p:sp>
        <p:nvSpPr>
          <p:cNvPr id="225" name="What does this expression evaluate to?…"/>
          <p:cNvSpPr txBox="1"/>
          <p:nvPr/>
        </p:nvSpPr>
        <p:spPr>
          <a:xfrm>
            <a:off x="1826366" y="2247900"/>
            <a:ext cx="4194634" cy="6477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pPr>
            <a:r>
              <a:t>What does this expression evaluate to?</a:t>
            </a:r>
          </a:p>
          <a:p>
            <a:pPr marL="140368" indent="-140368">
              <a:buSzPct val="100000"/>
              <a:buChar char="•"/>
            </a:pPr>
            <a:r>
              <a:t>What’s it’s domain and range? </a:t>
            </a:r>
          </a:p>
          <a:p>
            <a:pPr marL="140368" indent="-140368">
              <a:buSzPct val="100000"/>
              <a:buChar char="•"/>
            </a:pPr>
            <a:r>
              <a:t>What will the </a:t>
            </a:r>
            <a:r>
              <a:rPr b="1"/>
              <a:t>contract </a:t>
            </a:r>
            <a:r>
              <a:t>for this expression look like?</a:t>
            </a:r>
          </a:p>
        </p:txBody>
      </p:sp>
      <p:sp>
        <p:nvSpPr>
          <p:cNvPr id="226" name="The triangle function created an example of a new data type, called an Image."/>
          <p:cNvSpPr txBox="1"/>
          <p:nvPr/>
        </p:nvSpPr>
        <p:spPr>
          <a:xfrm>
            <a:off x="1744011" y="3399859"/>
            <a:ext cx="3175744" cy="738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600">
                <a:solidFill>
                  <a:srgbClr val="000000"/>
                </a:solidFill>
              </a:defRPr>
            </a:pPr>
            <a:r>
              <a:t>The </a:t>
            </a:r>
            <a:r>
              <a:rPr>
                <a:latin typeface="Courier New"/>
                <a:ea typeface="Courier New"/>
                <a:cs typeface="Courier New"/>
                <a:sym typeface="Courier New"/>
              </a:rPr>
              <a:t>triangle</a:t>
            </a:r>
            <a:r>
              <a:t> function created an example of a new </a:t>
            </a:r>
            <a:r>
              <a:rPr b="1" i="1"/>
              <a:t>data type</a:t>
            </a:r>
            <a:r>
              <a:t>, called an </a:t>
            </a:r>
            <a:r>
              <a:rPr i="1"/>
              <a:t>Image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2" name="Google Shape;118;p19"/>
          <p:cNvGrpSpPr/>
          <p:nvPr/>
        </p:nvGrpSpPr>
        <p:grpSpPr>
          <a:xfrm>
            <a:off x="2119863" y="42840"/>
            <a:ext cx="5092941" cy="745621"/>
            <a:chOff x="0" y="0"/>
            <a:chExt cx="5092940" cy="745620"/>
          </a:xfrm>
        </p:grpSpPr>
        <p:sp>
          <p:nvSpPr>
            <p:cNvPr id="230" name="Rectangle"/>
            <p:cNvSpPr/>
            <p:nvPr/>
          </p:nvSpPr>
          <p:spPr>
            <a:xfrm>
              <a:off x="-1" y="0"/>
              <a:ext cx="4546961" cy="74562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231" name="Do now…"/>
            <p:cNvSpPr txBox="1"/>
            <p:nvPr/>
          </p:nvSpPr>
          <p:spPr>
            <a:xfrm>
              <a:off x="9458" y="9458"/>
              <a:ext cx="5083482" cy="726705"/>
            </a:xfrm>
            <a:prstGeom prst="rect">
              <a:avLst/>
            </a:pr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369919">
                <a:defRPr sz="1488">
                  <a:latin typeface="+mn-lt"/>
                  <a:ea typeface="+mn-ea"/>
                  <a:cs typeface="+mn-cs"/>
                  <a:sym typeface="Arial"/>
                </a:defRPr>
              </a:pPr>
              <a:r>
                <a:t>Coding to learn</a:t>
              </a:r>
            </a:p>
            <a:p>
              <a:pPr defTabSz="369919">
                <a:defRPr sz="992">
                  <a:solidFill>
                    <a:schemeClr val="accent5"/>
                  </a:solidFill>
                </a:defRPr>
              </a:pPr>
              <a:r>
                <a:t>be sure to:</a:t>
              </a:r>
              <a:r>
                <a:rPr>
                  <a:solidFill>
                    <a:schemeClr val="accent5">
                      <a:lumOff val="-9843"/>
                    </a:schemeClr>
                  </a:solidFill>
                </a:rPr>
                <a:t> </a:t>
              </a:r>
              <a:r>
                <a:rPr>
                  <a:solidFill>
                    <a:schemeClr val="accent1"/>
                  </a:solidFill>
                </a:rPr>
                <a:t>Work through each function with your partner figure out the appropriate contract..</a:t>
              </a:r>
            </a:p>
          </p:txBody>
        </p:sp>
      </p:grpSp>
      <p:pic>
        <p:nvPicPr>
          <p:cNvPr id="233" name="Image" descr="Image"/>
          <p:cNvPicPr>
            <a:picLocks noChangeAspect="1"/>
          </p:cNvPicPr>
          <p:nvPr/>
        </p:nvPicPr>
        <p:blipFill>
          <a:blip r:embed="rId3">
            <a:extLst/>
          </a:blip>
          <a:stretch>
            <a:fillRect/>
          </a:stretch>
        </p:blipFill>
        <p:spPr>
          <a:xfrm rot="5400000">
            <a:off x="2042200" y="120040"/>
            <a:ext cx="3881745" cy="527885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