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s/comment1.xml" ContentType="application/vnd.openxmlformats-officedocument.presentationml.comments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Author id="0" name="50" initials="5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comments" Target="comments/comment1.xml"/><Relationship Id="rId14" Type="http://schemas.openxmlformats.org/officeDocument/2006/relationships/slide" Target="slides/slide6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2-05-12T07:45:08.474" idx="1">
    <p:pos x="4322" y="495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Shape 2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vector space R squared can be drawn as an xy grid.</a:t>
            </a:r>
          </a:p>
          <a:p>
            <a:pPr/>
          </a:p>
          <a:p>
            <a:pPr/>
            <a:r>
              <a:t>Any two vectors in a vector space can be added, the third vector will be in the same vector space. Any vector ,multiplied by a scalar will be in the same vector space.</a:t>
            </a:r>
          </a:p>
          <a:p>
            <a:pPr/>
          </a:p>
          <a:p>
            <a:pPr/>
            <a:r>
              <a:t>Eg if (2,4) and 3 4 are in required than obviously 5 8 are in r squared as well.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6" name="Shape 2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vector space R squared can be drawn as an xy grid.</a:t>
            </a:r>
          </a:p>
          <a:p>
            <a:pPr/>
          </a:p>
          <a:p>
            <a:pPr/>
            <a:r>
              <a:t>Any two vectors in a vector space can be added, the third vector will be in the same vector space. Any vector ,multiplied by a scalar will be in the same vector space.</a:t>
            </a:r>
          </a:p>
          <a:p>
            <a:pPr/>
          </a:p>
          <a:p>
            <a:pPr/>
            <a:r>
              <a:t>Eg if (2,4) and 3 4 are in required than obviously 5 8 are in r squared as well.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Shape 2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CodeHS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do with your program? answers will vary, direct student to assignment instructions.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linear algebra to find the best linear equation to represent real world data?</a:t>
            </a:r>
            <a:endParaRPr b="0"/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0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6/6/22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Precalculus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5/12/22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Spring 2022 precal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14.5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6 June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 now…"/>
          <p:cNvSpPr txBox="1"/>
          <p:nvPr/>
        </p:nvSpPr>
        <p:spPr>
          <a:xfrm>
            <a:off x="1773900" y="693079"/>
            <a:ext cx="3667456" cy="26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600"/>
            </a:pPr>
            <a:r>
              <a:t>Do now</a:t>
            </a:r>
          </a:p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Be sure to…</a:t>
            </a: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Find seat.  Take out the notebook/binder.  Copy date and goal.</a:t>
            </a:r>
            <a:endParaRPr>
              <a:solidFill>
                <a:schemeClr val="accent1"/>
              </a:solidFill>
            </a:endParaRP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Review the table and graph from last Thursday’s lesson.  Or if you were absent, Create a table and draw a graph to represent this info.</a:t>
            </a:r>
            <a:endParaRPr>
              <a:solidFill>
                <a:schemeClr val="accent1"/>
              </a:solidFill>
            </a:endParaRP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Why do we want to find the line to best fit these data? Answer in a complete sentence. </a:t>
            </a:r>
          </a:p>
        </p:txBody>
      </p:sp>
      <p:sp>
        <p:nvSpPr>
          <p:cNvPr id="204" name="Ashley and Jada H.are doing a physics experiment.  They launch a rocket from the football field they calculate its speed every five seconds. After 5 sec. it’s traveling 5 m/s, at 10 sec 11 m/s and at 15 sec. 17 m/s.  They want to know how fast it will be"/>
          <p:cNvSpPr txBox="1"/>
          <p:nvPr/>
        </p:nvSpPr>
        <p:spPr>
          <a:xfrm>
            <a:off x="5827221" y="1019837"/>
            <a:ext cx="2346193" cy="2026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Ashley and Jada H.are doing a physics experiment.  They launch a rocket from the football field they calculate its speed every five seconds. After 5 sec. it’s traveling 5 m/s, at 10 sec 11 m/s and at 15 sec. 17 m/s.  They want to know how fast it will be traveling in one minute.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ra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91423" tIns="91423" rIns="91423" bIns="91423"/>
          <a:lstStyle>
            <a:lvl1pPr defTabSz="886968">
              <a:defRPr sz="2910"/>
            </a:lvl1pPr>
          </a:lstStyle>
          <a:p>
            <a:pPr/>
            <a:r>
              <a:t>Framing</a:t>
            </a:r>
          </a:p>
        </p:txBody>
      </p:sp>
      <p:sp>
        <p:nvSpPr>
          <p:cNvPr id="207" name="What? use linear algebra to find the best linear equation to represent real world data…"/>
          <p:cNvSpPr txBox="1"/>
          <p:nvPr>
            <p:ph type="body" sz="half" idx="1"/>
          </p:nvPr>
        </p:nvSpPr>
        <p:spPr>
          <a:xfrm>
            <a:off x="737261" y="1469712"/>
            <a:ext cx="4051240" cy="3002402"/>
          </a:xfrm>
          <a:prstGeom prst="rect">
            <a:avLst/>
          </a:prstGeom>
        </p:spPr>
        <p:txBody>
          <a:bodyPr lIns="91423" tIns="91423" rIns="91423" bIns="91423"/>
          <a:lstStyle/>
          <a:p>
            <a:pPr marL="0" indent="0" defTabSz="822959">
              <a:buClrTx/>
              <a:buSzTx/>
              <a:buFontTx/>
              <a:buNone/>
              <a:defRPr sz="1619">
                <a:solidFill>
                  <a:srgbClr val="E22400"/>
                </a:solidFill>
              </a:defRPr>
            </a:pPr>
          </a:p>
          <a:p>
            <a:pPr marL="411479" indent="-308609" defTabSz="822959">
              <a:buSzPts val="1600"/>
              <a:defRPr b="1" sz="1619"/>
            </a:pPr>
            <a:r>
              <a:t>What? </a:t>
            </a:r>
            <a:r>
              <a:rPr b="0"/>
              <a:t>use linear algebra to find the best linear equation to represent real world data</a:t>
            </a:r>
            <a:endParaRPr b="0"/>
          </a:p>
          <a:p>
            <a:pPr marL="411479" indent="-308609" defTabSz="822959">
              <a:buSzPts val="1600"/>
              <a:defRPr b="1" sz="1619"/>
            </a:pPr>
            <a:r>
              <a:t>Why? </a:t>
            </a:r>
            <a:r>
              <a:rPr b="0"/>
              <a:t>This is the moment we’ve all been waiting for! Solving least squares problems with linear algebra.</a:t>
            </a:r>
            <a:endParaRPr b="0"/>
          </a:p>
          <a:p>
            <a:pPr marL="411479" indent="-308609" defTabSz="822959">
              <a:buSzPts val="1600"/>
              <a:defRPr b="1" sz="1619"/>
            </a:pPr>
            <a:r>
              <a:t>Where to? </a:t>
            </a:r>
            <a:r>
              <a:rPr b="0"/>
              <a:t>Practice with the least squares formula, then the final project.2@</a:t>
            </a:r>
          </a:p>
        </p:txBody>
      </p:sp>
      <p:sp>
        <p:nvSpPr>
          <p:cNvPr id="208" name="Column space of a matrix M…"/>
          <p:cNvSpPr txBox="1"/>
          <p:nvPr/>
        </p:nvSpPr>
        <p:spPr>
          <a:xfrm>
            <a:off x="5452883" y="1040341"/>
            <a:ext cx="2802536" cy="109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Column space of a matrix M</a:t>
            </a:r>
          </a:p>
          <a:p>
            <a:pPr>
              <a:defRPr>
                <a:solidFill>
                  <a:srgbClr val="5E30EB"/>
                </a:solidFill>
              </a:defRPr>
            </a:pPr>
            <a:r>
              <a:t>The set of all linear combinations of the column vectors of M. For </a:t>
            </a:r>
            <a14:m>
              <m:oMath>
                <m:r>
                  <a:rPr xmlns:a="http://schemas.openxmlformats.org/drawingml/2006/main" sz="16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6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6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6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t>, B must be in the column space of </a:t>
            </a:r>
            <a14:m>
              <m:oMath>
                <m:r>
                  <a:rPr xmlns:a="http://schemas.openxmlformats.org/drawingml/2006/main" sz="15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5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7" grpId="1"/>
      <p:bldP build="whole" bldLvl="1" animBg="1" rev="0" advAuto="0" spid="208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Mini less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91423" tIns="91423" rIns="91423" bIns="91423"/>
          <a:lstStyle>
            <a:lvl1pPr defTabSz="886968">
              <a:defRPr sz="2910"/>
            </a:lvl1pPr>
          </a:lstStyle>
          <a:p>
            <a:pPr/>
            <a:r>
              <a:t>Mini lesson</a:t>
            </a:r>
          </a:p>
        </p:txBody>
      </p:sp>
      <p:sp>
        <p:nvSpPr>
          <p:cNvPr id="213" name="Be sure to……"/>
          <p:cNvSpPr txBox="1"/>
          <p:nvPr>
            <p:ph type="body" sz="half" idx="1"/>
          </p:nvPr>
        </p:nvSpPr>
        <p:spPr>
          <a:xfrm>
            <a:off x="737261" y="1469712"/>
            <a:ext cx="4051240" cy="3002402"/>
          </a:xfrm>
          <a:prstGeom prst="rect">
            <a:avLst/>
          </a:prstGeom>
        </p:spPr>
        <p:txBody>
          <a:bodyPr lIns="91423" tIns="91423" rIns="91423" bIns="91423"/>
          <a:lstStyle/>
          <a:p>
            <a:pPr marL="0" indent="0">
              <a:buClrTx/>
              <a:buSzTx/>
              <a:buFontTx/>
              <a:buNone/>
              <a:defRPr>
                <a:solidFill>
                  <a:srgbClr val="E22400"/>
                </a:solidFill>
              </a:defRPr>
            </a:pPr>
            <a:r>
              <a:t>Be sure to…</a:t>
            </a:r>
          </a:p>
          <a:p>
            <a:pPr/>
            <a:r>
              <a:t>Copy the vocab item to the right.</a:t>
            </a:r>
          </a:p>
          <a:p>
            <a:pPr/>
            <a:r>
              <a:t>Follow along with work on board.</a:t>
            </a:r>
          </a:p>
        </p:txBody>
      </p:sp>
      <p:sp>
        <p:nvSpPr>
          <p:cNvPr id="214" name="Column space of a matrix M…"/>
          <p:cNvSpPr txBox="1"/>
          <p:nvPr/>
        </p:nvSpPr>
        <p:spPr>
          <a:xfrm>
            <a:off x="5424103" y="1630333"/>
            <a:ext cx="2802536" cy="1096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Column space of a matrix M</a:t>
            </a:r>
          </a:p>
          <a:p>
            <a:pPr>
              <a:defRPr>
                <a:solidFill>
                  <a:srgbClr val="5E30EB"/>
                </a:solidFill>
              </a:defRPr>
            </a:pPr>
            <a:r>
              <a:t>The set of all linear combinations of the column vectors of M. For </a:t>
            </a:r>
            <a14:m>
              <m:oMath>
                <m:r>
                  <a:rPr xmlns:a="http://schemas.openxmlformats.org/drawingml/2006/main" sz="16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6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6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6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t>, B must be in the column space of </a:t>
            </a:r>
            <a14:m>
              <m:oMath>
                <m:r>
                  <a:rPr xmlns:a="http://schemas.openxmlformats.org/drawingml/2006/main" sz="15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5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4" grpId="2"/>
      <p:bldP build="whole" bldLvl="1" animBg="1" rev="0" advAuto="0" spid="21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21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19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0" name="Independent work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Independent work</a:t>
              </a:r>
            </a:p>
          </p:txBody>
        </p:sp>
      </p:grpSp>
      <p:sp>
        <p:nvSpPr>
          <p:cNvPr id="222" name="Use the Least Squares Formula to find the best fit equation for Jada and Ashley’s experiment.…"/>
          <p:cNvSpPr txBox="1"/>
          <p:nvPr/>
        </p:nvSpPr>
        <p:spPr>
          <a:xfrm>
            <a:off x="864178" y="1718685"/>
            <a:ext cx="5181868" cy="183568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Use the Least Squares Formula to find the best fit equation for Jada and Ashley’s experiment.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Using the Desmos graphing calculator, graph your line.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Use your formula to predict the height of the rocket after one minute.  Does your answer make sense? Explain why or why not in a complete sentence.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 Why is it useful to find the line of best fit for a set of data? Answer in a complete paragraph, citing real world examples.</a:t>
            </a:r>
          </a:p>
        </p:txBody>
      </p:sp>
      <p:sp>
        <p:nvSpPr>
          <p:cNvPr id="223" name="Ashley and Jada H.are doing a physics experiment.  They launch a rocket from the football field they calculate its speed every five seconds. After 5 sec. it’s traveling 5 m/s, at 10 sec 11 m/s and at 15 sec. 17 m/s.  They want to know how fast it will be"/>
          <p:cNvSpPr txBox="1"/>
          <p:nvPr/>
        </p:nvSpPr>
        <p:spPr>
          <a:xfrm>
            <a:off x="6330872" y="1753729"/>
            <a:ext cx="2346193" cy="2026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Ashley and Jada H.are doing a physics experiment.  They launch a rocket from the football field they calculate its speed every five seconds. After 5 sec. it’s traveling 5 m/s, at 10 sec 11 m/s and at 15 sec. 17 m/s.  They want to know how fast it will be traveling in one minute.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8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31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9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0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