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key information:</a:t>
            </a:r>
          </a:p>
          <a:p>
            <a:pPr lvl="1" marL="521368" indent="-140368">
              <a:buSzPct val="100000"/>
              <a:buChar char="•"/>
            </a:pPr>
            <a:r>
              <a:t>three kinds of trail mix: bulk standard and fancy</a:t>
            </a:r>
          </a:p>
          <a:p>
            <a:pPr lvl="1" marL="521368" indent="-140368">
              <a:buSzPct val="100000"/>
              <a:buChar char="•"/>
            </a:pPr>
            <a:r>
              <a:t>three ingredients: raisings, peanuts, chocolate chips</a:t>
            </a:r>
          </a:p>
          <a:p>
            <a:pPr lvl="1" marL="521368" indent="-140368">
              <a:buSzPct val="100000"/>
              <a:buChar char="•"/>
            </a:pPr>
            <a:r>
              <a:t>amount ingredients used to make a batch of each variety of trail mix listed in table </a:t>
            </a:r>
          </a:p>
          <a:p>
            <a:pPr lvl="1" marL="521368" indent="-140368">
              <a:buSzPct val="100000"/>
              <a:buChar char="•"/>
            </a:pPr>
            <a:r>
              <a:t>the factory can hold 380 kg. of raisins, 500 kg. of peanuts and 620 kg. of chocolate chips</a:t>
            </a:r>
          </a:p>
          <a:p>
            <a:pPr marL="187157" indent="-187157">
              <a:buSzPct val="100000"/>
              <a:buAutoNum type="arabicPeriod" startAt="1"/>
            </a:pPr>
            <a:r>
              <a:t>Because chocolate chips are more expensive than raisins!</a:t>
            </a:r>
          </a:p>
          <a:p>
            <a:pPr marL="187157" indent="-187157">
              <a:buSzPct val="100000"/>
              <a:buAutoNum type="arabicPeriod" startAt="1"/>
            </a:pPr>
            <a:r>
              <a:t>Each batch is a total of 15 kg. so:</a:t>
            </a:r>
          </a:p>
          <a:p>
            <a:pPr/>
          </a:p>
          <a:p>
            <a:pPr/>
            <a:r>
              <a:t>(7)b + (6)s + (2)f = 380.  //amount of raisins used</a:t>
            </a:r>
          </a:p>
          <a:p>
            <a:pPr/>
            <a:r>
              <a:t>(6)b + (4)s + (5)f = 500.  //amount of peanuts used</a:t>
            </a:r>
          </a:p>
          <a:p>
            <a:pPr/>
            <a:r>
              <a:t>(2)b + (5)s + (8)f = 620. //amount of chocolate chips used.</a:t>
            </a:r>
          </a:p>
          <a:p>
            <a:pPr/>
          </a:p>
          <a:p>
            <a:pPr/>
            <a:r>
              <a:t>+How can we use linear algebra to help Jada^2? We can find the inverse of this matrix and then multiply by the solutions matrix to find the value for the variable matrix [b s f]</a:t>
            </a:r>
          </a:p>
          <a:p>
            <a:pPr/>
          </a:p>
          <a:p>
            <a:pPr/>
            <a:r>
              <a:t>+why do you need the  denom. for the coefficeints? One batch is 15 kg. (add up the rows and colums), this means that a batch uses 7ths. 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</a:t>
            </a:r>
          </a:p>
          <a:p>
            <a:pPr/>
            <a:r>
              <a:t>+what do i and j represent in the definitions? i represents row and j column.  </a:t>
            </a:r>
          </a:p>
          <a:p>
            <a:pPr/>
            <a:r>
              <a:t>+ How do we find the minor for an element of a matrix?. delete the row and column containing the matrix. find the minor for the two by two matrix that’s left over.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system of linear equations can be represented as the matrix eq. AX = B, meaning X = A^-1 * B.  Because we know that the inverse A^-1 = adj(A)/det(A), if we find the adjugate and determinant then we can find the matrix X, meaning we can solve the system.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NOTES.  </a:t>
            </a:r>
          </a:p>
          <a:p>
            <a:pPr/>
          </a:p>
          <a:p>
            <a:pPr/>
            <a:r>
              <a:t>+Do you think we’ll get a different formula if use start with a diff. row? Try to find out! (see handwritten notes for demonstration).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determinant for a 3x3 matrix? use the formulas on the board!!!</a:t>
            </a:r>
          </a:p>
          <a:p>
            <a:pPr/>
            <a:r>
              <a:t>+How do you find the det. for a 4x4 matrix? use the same method as for 3x3. IF you delete the row and column containing the element, you’re left with a 3x3 matrix. You know how to find a 3x3 matrix.  The method is *recursive*, meaning you apply it to subparts.</a:t>
            </a:r>
          </a:p>
          <a:p>
            <a:pPr/>
            <a:r>
              <a:t>+Why can’t I just use the determinant calculator? Because I want you to understand how the calculator works before you use it. there’s no magic in math.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To find a 4x4 matrix’s det., you delete a row and column, meaning you then have to find the det. for a 3x3 matrix.</a:t>
            </a:r>
          </a:p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determinant of any square matrix?</a:t>
            </a:r>
            <a:endParaRPr b="0"/>
          </a:p>
        </p:txBody>
      </p:sp>
      <p:sp>
        <p:nvSpPr>
          <p:cNvPr id="45" name="Dr. O’Brien  3/31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3/31/22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e sure to: do the work below in your saved copy of thenAlice’s restaurant Pyret file:…"/>
          <p:cNvSpPr txBox="1"/>
          <p:nvPr/>
        </p:nvSpPr>
        <p:spPr>
          <a:xfrm>
            <a:off x="1525861" y="155300"/>
            <a:ext cx="3718920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89" name="Be sure to…"/>
          <p:cNvSpPr txBox="1"/>
          <p:nvPr>
            <p:ph type="body" idx="1"/>
          </p:nvPr>
        </p:nvSpPr>
        <p:spPr>
          <a:xfrm>
            <a:off x="1207005" y="788713"/>
            <a:ext cx="7068192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3"/>
                </a:solidFill>
              </a:rPr>
              <a:t>Be sure to…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0" name="Jada M. and Jada H.  started a company (  inc.) that makes trail mix. Their factory makes three kinds of trail mix: bulk, standard, and fancy. The trail mix uses three ingredients: raisins, peanuts, and chocolate chips. The table below provides informati"/>
          <p:cNvSpPr txBox="1"/>
          <p:nvPr/>
        </p:nvSpPr>
        <p:spPr>
          <a:xfrm>
            <a:off x="5535292" y="582300"/>
            <a:ext cx="3164861" cy="4127113"/>
          </a:xfrm>
          <a:prstGeom prst="rect">
            <a:avLst/>
          </a:prstGeom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000000"/>
                </a:solidFill>
              </a:defRPr>
            </a:pPr>
            <a:r>
              <a:t>Jada M. and Jada H.  started a company (</a:t>
            </a:r>
            <a14:m>
              <m:oMath>
                <m:sSup>
                  <m:e>
                    <m:r>
                      <m:rPr>
                        <m:nor/>
                      </m:rP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Jada</m:t>
                    </m:r>
                  </m:e>
                  <m:sup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inc.) that makes trail mix. Their factory makes three kinds of trail mix: bulk, standard, and fancy. The trail mix uses three ingredients: raisins, peanuts, and chocolate chips. The table below provides information about how much of each ingredient is used for each variety:</a:t>
            </a:r>
          </a:p>
          <a:p>
            <a:pPr defTabSz="457200">
              <a:defRPr>
                <a:solidFill>
                  <a:srgbClr val="000000"/>
                </a:solidFill>
              </a:defRPr>
            </a:pPr>
          </a:p>
          <a:p>
            <a:pPr defTabSz="457200">
              <a:defRPr>
                <a:solidFill>
                  <a:srgbClr val="000000"/>
                </a:solidFill>
              </a:defRPr>
            </a:pPr>
            <a:r>
              <a:t>The factory has room to store ingredients in the following amounts: 380 kilograms of raisins, 500 kilograms of peanuts and 620 kilograms of chocolate chips. Jada M. and H. ask you to help determine</a:t>
            </a:r>
            <a:r>
              <a:rPr b="1"/>
              <a:t> how much they should make of each mix so that no ingredients are left over at the end of the day.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218" y="3458580"/>
            <a:ext cx="2722255" cy="120049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Carefully read the text to your right, making a bulleted list of key information.…"/>
          <p:cNvSpPr txBox="1"/>
          <p:nvPr/>
        </p:nvSpPr>
        <p:spPr>
          <a:xfrm>
            <a:off x="1161499" y="1238337"/>
            <a:ext cx="3911693" cy="2186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buSzPct val="100000"/>
              <a:buAutoNum type="arabicPeriod" startAt="1"/>
            </a:pPr>
            <a:r>
              <a:t>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Carefully read the text to your right, making a bulleted list of key information. 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Why do you think the bulk mix contains more raisins and the fancy mix more chocolate chips?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Write a system of equations that goes along with this problem. Use three variables: </a:t>
            </a:r>
            <a:br>
              <a:rPr>
                <a:solidFill>
                  <a:schemeClr val="accent1">
                    <a:lumOff val="-6117"/>
                  </a:schemeClr>
                </a:solidFill>
              </a:rPr>
            </a:br>
            <a14:m>
              <m:oMath>
                <m:r>
                  <a:rPr xmlns:a="http://schemas.openxmlformats.org/drawingml/2006/main" sz="19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: the # of bulk batches,</a:t>
            </a:r>
            <a:br>
              <a:rPr>
                <a:solidFill>
                  <a:schemeClr val="accent1">
                    <a:lumOff val="-6117"/>
                  </a:schemeClr>
                </a:solidFill>
              </a:rPr>
            </a:br>
            <a14:m>
              <m:oMath>
                <m:r>
                  <a:rPr xmlns:a="http://schemas.openxmlformats.org/drawingml/2006/main" sz="19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: the # of standard batches,</a:t>
            </a:r>
            <a:br>
              <a:rPr>
                <a:solidFill>
                  <a:schemeClr val="accent1">
                    <a:lumOff val="-6117"/>
                  </a:schemeClr>
                </a:solidFill>
              </a:rPr>
            </a:br>
            <a14:m>
              <m:oMath>
                <m:r>
                  <a:rPr xmlns:a="http://schemas.openxmlformats.org/drawingml/2006/main" sz="8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: the # of fancy batches</a:t>
            </a:r>
            <a:endParaRPr>
              <a:solidFill>
                <a:srgbClr val="FB8C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p" bldLvl="5" animBg="1" rev="0" advAuto="0" spid="18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9808">
              <a:lnSpc>
                <a:spcPct val="115000"/>
              </a:lnSpc>
              <a:defRPr b="1"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determinant of any square matrix</a:t>
            </a:r>
            <a:endParaRPr b="0"/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Knowing the adjugate and determinant makes it really easy to find the inverse of a matrix. This makes it easy to solve systems of equations quickly, including in lots of real world applications.</a:t>
            </a:r>
            <a:endParaRPr b="0"/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Finding the adjugate of any square matrix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arm up:"/>
          <p:cNvSpPr txBox="1"/>
          <p:nvPr>
            <p:ph type="title"/>
          </p:nvPr>
        </p:nvSpPr>
        <p:spPr>
          <a:xfrm>
            <a:off x="2578723" y="398150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</a:t>
            </a:r>
          </a:p>
        </p:txBody>
      </p:sp>
      <p:sp>
        <p:nvSpPr>
          <p:cNvPr id="201" name="Be sure to… Answer answer the question below, showing all work. Be prepared to share out!…"/>
          <p:cNvSpPr txBox="1"/>
          <p:nvPr>
            <p:ph type="body" sz="half" idx="1"/>
          </p:nvPr>
        </p:nvSpPr>
        <p:spPr>
          <a:xfrm>
            <a:off x="4003702" y="991712"/>
            <a:ext cx="4896623" cy="30024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answer the question below, showing all work. Be prepared to share out!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pPr>
            <a:r>
              <a:t>Find all of the minors for the first row in the matrix below, then find all of the cofactors for the first row.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1324" y="3486113"/>
            <a:ext cx="16764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roup"/>
          <p:cNvSpPr txBox="1"/>
          <p:nvPr/>
        </p:nvSpPr>
        <p:spPr>
          <a:xfrm>
            <a:off x="201465" y="1762086"/>
            <a:ext cx="7461995" cy="995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</a:t>
            </a:r>
          </a:p>
          <a:p>
            <a:pPr/>
            <a:r>
              <a:t>determinant of the matrix gotten by </a:t>
            </a:r>
          </a:p>
          <a:p>
            <a:pPr/>
            <a:r>
              <a:t>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22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1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04" name="Group"/>
          <p:cNvSpPr txBox="1"/>
          <p:nvPr/>
        </p:nvSpPr>
        <p:spPr>
          <a:xfrm>
            <a:off x="268814" y="2908046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3"/>
      <p:bldP build="p" bldLvl="5" animBg="1" rev="0" advAuto="0" spid="201" grpId="1"/>
      <p:bldP build="whole" bldLvl="1" animBg="1" rev="0" advAuto="0" spid="20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stop ’n’ jot</a:t>
            </a:r>
          </a:p>
        </p:txBody>
      </p:sp>
      <p:sp>
        <p:nvSpPr>
          <p:cNvPr id="209" name="Equation"/>
          <p:cNvSpPr txBox="1"/>
          <p:nvPr/>
        </p:nvSpPr>
        <p:spPr>
          <a:xfrm>
            <a:off x="4424415" y="3038620"/>
            <a:ext cx="1307729" cy="53760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10" name="Equation"/>
          <p:cNvSpPr txBox="1"/>
          <p:nvPr/>
        </p:nvSpPr>
        <p:spPr>
          <a:xfrm>
            <a:off x="4579424" y="3864824"/>
            <a:ext cx="1247426" cy="5376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11" name="Be sure to… Answer the question below in at least two complete sentences, in your notes. Use the four formulas below in your answerBe prepared to share out!…"/>
          <p:cNvSpPr txBox="1"/>
          <p:nvPr/>
        </p:nvSpPr>
        <p:spPr>
          <a:xfrm>
            <a:off x="1411198" y="1400027"/>
            <a:ext cx="6321604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Use the four formulas below in your answerBe prepared to share out!</a:t>
            </a:r>
          </a:p>
          <a:p>
            <a:pPr defTabSz="749808">
              <a:lnSpc>
                <a:spcPct val="115000"/>
              </a:lnSpc>
              <a:defRPr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Explain why it’s useful to find the determinant of a matrix. Use the four formulas below in your answer: 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1.</a:t>
            </a:r>
            <a:r>
              <a:t>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  </a:t>
            </a:r>
            <a:r>
              <a:rPr>
                <a:solidFill>
                  <a:schemeClr val="accent5"/>
                </a:solidFill>
              </a:rPr>
              <a:t> 3.</a:t>
            </a:r>
          </a:p>
          <a:p>
            <a:pPr defTabSz="749808">
              <a:lnSpc>
                <a:spcPct val="115000"/>
              </a:lnSpc>
              <a:defRPr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defTabSz="749808">
              <a:lnSpc>
                <a:spcPct val="115000"/>
              </a:lnSpc>
              <a:defRPr sz="1476">
                <a:solidFill>
                  <a:schemeClr val="accent3">
                    <a:lumOff val="-9098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solidFill>
                  <a:schemeClr val="accent5"/>
                </a:solidFill>
              </a:rPr>
              <a:t>2.</a:t>
            </a:r>
            <a:r>
              <a:t>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8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                      </a:t>
            </a:r>
            <a:r>
              <a:rPr>
                <a:solidFill>
                  <a:schemeClr val="accent5"/>
                </a:solidFill>
              </a:rPr>
              <a:t>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How to find the determinant for a square  matrix   :…"/>
          <p:cNvSpPr txBox="1"/>
          <p:nvPr/>
        </p:nvSpPr>
        <p:spPr>
          <a:xfrm>
            <a:off x="144084" y="1418056"/>
            <a:ext cx="5294114" cy="254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How to find the determinant for a square </a:t>
            </a:r>
            <a:br/>
            <a:r>
              <a:t>matrix  </a:t>
            </a:r>
            <a14:m>
              <m:oMath>
                <m:r>
                  <a:rPr xmlns:a="http://schemas.openxmlformats.org/drawingml/2006/main" sz="20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:</a:t>
            </a:r>
          </a:p>
          <a:p>
            <a:pPr marL="187157" indent="-187157">
              <a:buSzPct val="100000"/>
              <a:buAutoNum type="arabicPeriod" startAt="1"/>
              <a:defRPr sz="2000">
                <a:solidFill>
                  <a:schemeClr val="accent3">
                    <a:lumOff val="-9098"/>
                  </a:schemeClr>
                </a:solidFill>
              </a:defRPr>
            </a:pPr>
            <a:r>
              <a:t>Pick a row</a:t>
            </a:r>
            <a:r>
              <a:rPr>
                <a:solidFill>
                  <a:srgbClr val="FF2600"/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4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endParaRPr>
              <a:solidFill>
                <a:srgbClr val="FF2600"/>
              </a:solidFill>
            </a:endParaRPr>
          </a:p>
          <a:p>
            <a:pPr marL="187157" indent="-187157">
              <a:buSzPct val="100000"/>
              <a:buAutoNum type="arabicPeriod" startAt="1"/>
              <a:defRPr sz="2000">
                <a:solidFill>
                  <a:schemeClr val="accent3">
                    <a:lumOff val="-9098"/>
                  </a:schemeClr>
                </a:solidFill>
              </a:defRPr>
            </a:pPr>
            <a:r>
              <a:t>Find the cofactors for each member of the row  </a:t>
            </a: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4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5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5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5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  <a:p>
            <a:pPr marL="187157" indent="-187157">
              <a:buSzPct val="100000"/>
              <a:buAutoNum type="arabicPeriod" startAt="1"/>
              <a:defRPr sz="2000">
                <a:solidFill>
                  <a:schemeClr val="accent3">
                    <a:lumOff val="-9098"/>
                  </a:schemeClr>
                </a:solidFill>
              </a:defRPr>
            </a:pPr>
            <a:r>
              <a:t>Find the determinant w/ the formula below:</a:t>
            </a:r>
            <a14:m>
              <m:oMath>
                <m:r>
                  <m:rPr>
                    <m:nor/>
                  </m:rP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det</m:t>
                </m:r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23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</p:txBody>
      </p:sp>
      <p:sp>
        <p:nvSpPr>
          <p:cNvPr id="216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</a:t>
            </a:r>
            <a:r>
              <a:rPr>
                <a:solidFill>
                  <a:schemeClr val="accent3"/>
                </a:solidFill>
              </a:rPr>
              <a:t> in your notebook &amp; ask questions!</a:t>
            </a:r>
          </a:p>
        </p:txBody>
      </p:sp>
      <p:sp>
        <p:nvSpPr>
          <p:cNvPr id="217" name="Find the determinant for A below:"/>
          <p:cNvSpPr txBox="1"/>
          <p:nvPr/>
        </p:nvSpPr>
        <p:spPr>
          <a:xfrm>
            <a:off x="6357886" y="1398431"/>
            <a:ext cx="261224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Find the determinant for A below: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0382" y="1851292"/>
            <a:ext cx="1676401" cy="93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2"/>
      <p:bldP build="whole" bldLvl="1" animBg="1" rev="0" advAuto="0" spid="2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e sure to: do the work below in your saved copy of thenAlice’s restaurant Pyret file:…"/>
          <p:cNvSpPr txBox="1"/>
          <p:nvPr/>
        </p:nvSpPr>
        <p:spPr>
          <a:xfrm>
            <a:off x="330754" y="1676399"/>
            <a:ext cx="3821466" cy="23097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If you came in late, copy </a:t>
            </a:r>
            <a:r>
              <a:rPr>
                <a:solidFill>
                  <a:srgbClr val="FF2600"/>
                </a:solidFill>
              </a:rPr>
              <a:t>notes</a:t>
            </a:r>
            <a:r>
              <a:rPr>
                <a:solidFill>
                  <a:schemeClr val="accent3"/>
                </a:solidFill>
              </a:rPr>
              <a:t>  (</a:t>
            </a:r>
            <a14:m>
              <m:oMath>
                <m:r>
                  <a:rPr xmlns:a="http://schemas.openxmlformats.org/drawingml/2006/main" sz="24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rPr>
                <a:solidFill>
                  <a:schemeClr val="accent3"/>
                </a:solidFill>
              </a:rPr>
              <a:t>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Take a worksheet (pset #6) and calculator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all work in your notebook.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sp>
        <p:nvSpPr>
          <p:cNvPr id="223" name="NOTES  How to find the determinant for a square  matrix   :"/>
          <p:cNvSpPr txBox="1"/>
          <p:nvPr/>
        </p:nvSpPr>
        <p:spPr>
          <a:xfrm>
            <a:off x="4498444" y="1207817"/>
            <a:ext cx="5294114" cy="77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rgbClr val="FF2600"/>
                </a:solidFill>
              </a:rPr>
              <a:t>NOTES</a:t>
            </a:r>
            <a:r>
              <a:t> </a:t>
            </a:r>
            <a:br/>
            <a:r>
              <a:t>How to find the determinant for a square </a:t>
            </a:r>
            <a:br/>
            <a:r>
              <a:t>matrix  </a:t>
            </a:r>
            <a14:m>
              <m:oMath>
                <m:r>
                  <a:rPr xmlns:a="http://schemas.openxmlformats.org/drawingml/2006/main" sz="20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:</a:t>
            </a:r>
            <a:endParaRPr>
              <a:solidFill>
                <a:srgbClr val="FF2600"/>
              </a:solidFill>
            </a:endParaRPr>
          </a:p>
        </p:txBody>
      </p:sp>
      <p:sp>
        <p:nvSpPr>
          <p:cNvPr id="224" name="Group"/>
          <p:cNvSpPr txBox="1"/>
          <p:nvPr/>
        </p:nvSpPr>
        <p:spPr>
          <a:xfrm>
            <a:off x="4503586" y="2212971"/>
            <a:ext cx="6244203" cy="151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Pick a row</a:t>
            </a:r>
            <a:r>
              <a:rPr>
                <a:solidFill>
                  <a:srgbClr val="FF2600"/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endParaRPr>
              <a:solidFill>
                <a:srgbClr val="FF2600"/>
              </a:solidFill>
            </a:endParaRP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Find the cofactors for each member </a:t>
            </a:r>
            <a:br/>
            <a:r>
              <a:t>of the row. 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22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Now the determinant will be</a:t>
            </a:r>
            <a:br/>
            <a14:m>
              <m:oMath>
                <m:r>
                  <m:rPr>
                    <m:nor/>
                  </m:rP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det</m:t>
                </m:r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1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endParaRPr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w is finding the determinant for a 4x4 matrix related to a 3x3 matrix?…"/>
          <p:cNvSpPr txBox="1"/>
          <p:nvPr/>
        </p:nvSpPr>
        <p:spPr>
          <a:xfrm>
            <a:off x="778973" y="16002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finding the determinant for a 4x4 matrix related to a 3x3 matrix?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