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get an error message, because strings are </a:t>
            </a:r>
            <a:r>
              <a:rPr b="1"/>
              <a:t>immutable </a:t>
            </a:r>
          </a:p>
          <a:p>
            <a:pPr marL="187157" indent="-187157">
              <a:buSzPct val="100000"/>
              <a:buAutoNum type="arabicPeriod" startAt="1"/>
            </a:pPr>
            <a:r>
              <a:t>your OSIS, your birthday. things that are mutable include your age, since it changes, along with your grade.</a:t>
            </a:r>
          </a:p>
          <a:p>
            <a:pPr marL="187157" indent="-187157">
              <a:buSzPct val="100000"/>
              <a:buAutoNum type="arabicPeriod" startAt="1"/>
            </a:pPr>
            <a:r>
              <a:t>Strings are </a:t>
            </a:r>
            <a:r>
              <a:rPr b="1"/>
              <a:t>immutable</a:t>
            </a:r>
            <a:r>
              <a:t>. It cannot be changed (that’s why you get an error in (1)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 return statement in 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3/31/22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31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16803" y="914129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to:</a:t>
            </a:r>
            <a:r>
              <a:rPr>
                <a:solidFill>
                  <a:schemeClr val="accent1"/>
                </a:solidFill>
              </a:rPr>
              <a:t>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What does the function below do? Explain in a complete sentence…"/>
          <p:cNvSpPr txBox="1"/>
          <p:nvPr/>
        </p:nvSpPr>
        <p:spPr>
          <a:xfrm>
            <a:off x="1300412" y="1863458"/>
            <a:ext cx="3484043" cy="251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does the function below do? Explain in a complete sentence</a:t>
            </a:r>
          </a:p>
          <a:p>
            <a:pPr>
              <a:defRPr>
                <a:solidFill>
                  <a:schemeClr val="accent2">
                    <a:lumOff val="-9333"/>
                  </a:schemeClr>
                </a:solidFill>
              </a:defRPr>
            </a:pPr>
          </a:p>
          <a:p>
            <a:pPr>
              <a:defRPr>
                <a:solidFill>
                  <a:schemeClr val="accent2">
                    <a:lumOff val="-9333"/>
                  </a:schemeClr>
                </a:solidFill>
              </a:defRPr>
            </a:pPr>
          </a:p>
          <a:p>
            <a:pPr marL="187157" indent="-187157">
              <a:buSzPct val="100000"/>
              <a:buAutoNum type="arabicPeriod" startAt="2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do you think a return statement does?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412" y="1863458"/>
            <a:ext cx="297180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 return statement in 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Return statements are crucial to writing sophisticated functions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and tuples to solve computational problems.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1" name="List…"/>
          <p:cNvSpPr txBox="1"/>
          <p:nvPr/>
        </p:nvSpPr>
        <p:spPr>
          <a:xfrm>
            <a:off x="5655201" y="2955863"/>
            <a:ext cx="2772440" cy="1010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List</a:t>
            </a:r>
          </a:p>
          <a:p>
            <a:pPr/>
            <a:r>
              <a:t>A data structure that holds a collection of objects in a particular order. Lists are </a:t>
            </a:r>
            <a:r>
              <a:rPr b="1"/>
              <a:t>mutable</a:t>
            </a:r>
            <a:r>
              <a:t>.</a:t>
            </a:r>
          </a:p>
        </p:txBody>
      </p:sp>
      <p:sp>
        <p:nvSpPr>
          <p:cNvPr id="222" name="tuple…"/>
          <p:cNvSpPr txBox="1"/>
          <p:nvPr/>
        </p:nvSpPr>
        <p:spPr>
          <a:xfrm>
            <a:off x="5634366" y="1779603"/>
            <a:ext cx="2290013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tuple</a:t>
            </a:r>
          </a:p>
          <a:p>
            <a:pPr/>
            <a:r>
              <a:t>A data structure that holds a collection of objects in a particular order. Unlike lists, tuples are </a:t>
            </a:r>
            <a:r>
              <a:rPr b="1"/>
              <a:t>immutable</a:t>
            </a:r>
            <a:r>
              <a:t>.</a:t>
            </a:r>
          </a:p>
        </p:txBody>
      </p:sp>
      <p:sp>
        <p:nvSpPr>
          <p:cNvPr id="223" name="mutable…"/>
          <p:cNvSpPr txBox="1"/>
          <p:nvPr/>
        </p:nvSpPr>
        <p:spPr>
          <a:xfrm>
            <a:off x="5589894" y="4002285"/>
            <a:ext cx="3484044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mutable</a:t>
            </a:r>
          </a:p>
          <a:p>
            <a:pPr/>
            <a:r>
              <a:t>Able to be changed.  Something which is </a:t>
            </a:r>
            <a:r>
              <a:rPr b="1"/>
              <a:t>immutable </a:t>
            </a:r>
            <a:r>
              <a:t>cannot be changed.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