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add matrices and multiply matrices by scalars?</a:t>
            </a:r>
          </a:p>
        </p:txBody>
      </p:sp>
      <p:sp>
        <p:nvSpPr>
          <p:cNvPr id="45" name="Dr. O’Brien  3/2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3/2/22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oday’s activity: Precal quiz review"/>
          <p:cNvSpPr txBox="1"/>
          <p:nvPr/>
        </p:nvSpPr>
        <p:spPr>
          <a:xfrm>
            <a:off x="2416655" y="60050"/>
            <a:ext cx="3696845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Today’s activity: Precal quiz review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843360" y="492601"/>
            <a:ext cx="6269918" cy="7366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Read </a:t>
            </a:r>
            <a:r>
              <a:rPr>
                <a:solidFill>
                  <a:srgbClr val="FF2600"/>
                </a:solidFill>
              </a:rPr>
              <a:t>announcements</a:t>
            </a:r>
            <a:r>
              <a:rPr>
                <a:solidFill>
                  <a:schemeClr val="accent3"/>
                </a:solidFill>
              </a:rPr>
              <a:t> on board.  Read through the </a:t>
            </a:r>
            <a:r>
              <a:rPr>
                <a:solidFill>
                  <a:schemeClr val="accent5"/>
                </a:solidFill>
              </a:rPr>
              <a:t>Be Sure Tos</a:t>
            </a:r>
            <a:r>
              <a:rPr>
                <a:solidFill>
                  <a:schemeClr val="accent3"/>
                </a:solidFill>
              </a:rPr>
              <a:t> for today’s activity.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Today we’ll be working on a precal quiz review. This will look very similar to the retake on Thursday.…"/>
          <p:cNvSpPr txBox="1"/>
          <p:nvPr/>
        </p:nvSpPr>
        <p:spPr>
          <a:xfrm>
            <a:off x="1294588" y="1230412"/>
            <a:ext cx="701186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Today we’ll be working on a precal quiz review. This will look very similar to the retake on Thursday.</a:t>
            </a:r>
          </a:p>
          <a:p>
            <a:pPr defTabSz="457200">
              <a:spcBef>
                <a:spcPts val="1200"/>
              </a:spcBef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Work on each problem. Feel free to use your notes and/or consult your neighbors.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Take a calculator.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When you finish: Compare your work to the </a:t>
            </a:r>
            <a:r>
              <a:rPr>
                <a:solidFill>
                  <a:schemeClr val="accent5"/>
                </a:solidFill>
              </a:rPr>
              <a:t>Answer Key</a:t>
            </a:r>
            <a:r>
              <a:t> on Google Classroom. Get out a sheet of loose leaf.  For each mistake you make, describe the mistake and what you understand better now!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4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5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add matrices and multiply matrices by scalars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Matrix algebra lets us systematically perform mathematical operations on large arrays of numbers.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Quiz retake (tomorrow)/Multiplying two matrices (Friday)</a:t>
              </a:r>
            </a:p>
          </p:txBody>
        </p:sp>
      </p:grp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0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sp>
        <p:nvSpPr>
          <p:cNvPr id="203" name="Matrices can be denoted by uppercases letters like A or B."/>
          <p:cNvSpPr txBox="1"/>
          <p:nvPr/>
        </p:nvSpPr>
        <p:spPr>
          <a:xfrm>
            <a:off x="2507687" y="1346491"/>
            <a:ext cx="464791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Matrices can be denoted by uppercases letters like </a:t>
            </a:r>
            <a:r>
              <a:rPr i="1">
                <a:solidFill>
                  <a:srgbClr val="011D57"/>
                </a:solidFill>
              </a:rPr>
              <a:t>A</a:t>
            </a:r>
            <a:r>
              <a:rPr i="1"/>
              <a:t> </a:t>
            </a:r>
            <a:r>
              <a:t>or </a:t>
            </a:r>
            <a:r>
              <a:rPr i="1">
                <a:solidFill>
                  <a:srgbClr val="011D57"/>
                </a:solidFill>
              </a:rPr>
              <a:t>B</a:t>
            </a:r>
            <a:r>
              <a:rPr i="1"/>
              <a:t>.</a:t>
            </a:r>
            <a:r>
              <a:t> </a:t>
            </a:r>
          </a:p>
        </p:txBody>
      </p:sp>
      <p:sp>
        <p:nvSpPr>
          <p:cNvPr id="204" name="We can say that   if A and B have the same dimensions   and the corresponding entries are all the same."/>
          <p:cNvSpPr txBox="1"/>
          <p:nvPr/>
        </p:nvSpPr>
        <p:spPr>
          <a:xfrm>
            <a:off x="2596502" y="1751131"/>
            <a:ext cx="4921841" cy="44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We can say that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if </a:t>
            </a:r>
            <a:r>
              <a:rPr i="1">
                <a:solidFill>
                  <a:srgbClr val="011D57"/>
                </a:solidFill>
              </a:rPr>
              <a:t>A</a:t>
            </a:r>
            <a:r>
              <a:rPr i="1"/>
              <a:t> </a:t>
            </a:r>
            <a:r>
              <a:t>and </a:t>
            </a:r>
            <a:r>
              <a:rPr i="1">
                <a:solidFill>
                  <a:srgbClr val="011D57"/>
                </a:solidFill>
              </a:rPr>
              <a:t>B</a:t>
            </a:r>
            <a:r>
              <a:rPr i="1"/>
              <a:t> </a:t>
            </a:r>
            <a:r>
              <a:t>have the same dimensions </a:t>
            </a:r>
            <a14:m>
              <m:oMath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the corresponding entries are all the same.</a:t>
            </a:r>
            <a:endParaRPr>
              <a:solidFill>
                <a:srgbClr val="011D57"/>
              </a:solidFill>
            </a:endParaRPr>
          </a:p>
        </p:txBody>
      </p:sp>
      <p:pic>
        <p:nvPicPr>
          <p:cNvPr id="205" name="IMG_0102.png" descr="IMG_0102.png"/>
          <p:cNvPicPr>
            <a:picLocks noChangeAspect="1"/>
          </p:cNvPicPr>
          <p:nvPr/>
        </p:nvPicPr>
        <p:blipFill>
          <a:blip r:embed="rId2">
            <a:extLst/>
          </a:blip>
          <a:srcRect l="0" t="46310" r="50104" b="47867"/>
          <a:stretch>
            <a:fillRect/>
          </a:stretch>
        </p:blipFill>
        <p:spPr>
          <a:xfrm>
            <a:off x="2044876" y="2474182"/>
            <a:ext cx="4475361" cy="69632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re the two matrices below equal? Explain why or why not."/>
          <p:cNvSpPr txBox="1"/>
          <p:nvPr/>
        </p:nvSpPr>
        <p:spPr>
          <a:xfrm>
            <a:off x="2507817" y="3357824"/>
            <a:ext cx="46476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Are the two matrices below equal? Explain why or why not.</a:t>
            </a:r>
          </a:p>
        </p:txBody>
      </p:sp>
      <p:pic>
        <p:nvPicPr>
          <p:cNvPr id="207" name="IMG_0102.png" descr="IMG_0102.png"/>
          <p:cNvPicPr>
            <a:picLocks noChangeAspect="1"/>
          </p:cNvPicPr>
          <p:nvPr/>
        </p:nvPicPr>
        <p:blipFill>
          <a:blip r:embed="rId2">
            <a:extLst/>
          </a:blip>
          <a:srcRect l="30141" t="67265" r="46950" b="24910"/>
          <a:stretch>
            <a:fillRect/>
          </a:stretch>
        </p:blipFill>
        <p:spPr>
          <a:xfrm>
            <a:off x="3678435" y="3747533"/>
            <a:ext cx="1671197" cy="761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6" grpId="3"/>
      <p:bldP build="whole" bldLvl="1" animBg="1" rev="0" advAuto="0" spid="203" grpId="1"/>
      <p:bldP build="whole" bldLvl="1" animBg="1" rev="0" advAuto="0" spid="207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atrix add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Matrix addition </a:t>
            </a:r>
          </a:p>
        </p:txBody>
      </p:sp>
      <p:sp>
        <p:nvSpPr>
          <p:cNvPr id="210" name="We can also add matrices together, but they must have the same dimensions!"/>
          <p:cNvSpPr txBox="1"/>
          <p:nvPr/>
        </p:nvSpPr>
        <p:spPr>
          <a:xfrm>
            <a:off x="2472761" y="1170705"/>
            <a:ext cx="617657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We can also add matrices together, but they must have the same dimensions! </a:t>
            </a:r>
          </a:p>
        </p:txBody>
      </p:sp>
      <p:pic>
        <p:nvPicPr>
          <p:cNvPr id="211" name="IMG_0103.png" descr="IMG_0103.png"/>
          <p:cNvPicPr>
            <a:picLocks noChangeAspect="1"/>
          </p:cNvPicPr>
          <p:nvPr/>
        </p:nvPicPr>
        <p:blipFill>
          <a:blip r:embed="rId2">
            <a:extLst/>
          </a:blip>
          <a:srcRect l="11247" t="48549" r="37783" b="47291"/>
          <a:stretch>
            <a:fillRect/>
          </a:stretch>
        </p:blipFill>
        <p:spPr>
          <a:xfrm>
            <a:off x="2670827" y="1664747"/>
            <a:ext cx="3529902" cy="384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G_0103.png" descr="IMG_0103.png"/>
          <p:cNvPicPr>
            <a:picLocks noChangeAspect="1"/>
          </p:cNvPicPr>
          <p:nvPr/>
        </p:nvPicPr>
        <p:blipFill>
          <a:blip r:embed="rId2">
            <a:extLst/>
          </a:blip>
          <a:srcRect l="11247" t="52889" r="38842" b="42095"/>
          <a:stretch>
            <a:fillRect/>
          </a:stretch>
        </p:blipFill>
        <p:spPr>
          <a:xfrm>
            <a:off x="2706744" y="2327065"/>
            <a:ext cx="3458043" cy="463292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Copy these two examples!"/>
          <p:cNvSpPr txBox="1"/>
          <p:nvPr/>
        </p:nvSpPr>
        <p:spPr>
          <a:xfrm>
            <a:off x="6344297" y="1748885"/>
            <a:ext cx="155607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E22400"/>
                </a:solidFill>
              </a:defRPr>
            </a:lvl1pPr>
          </a:lstStyle>
          <a:p>
            <a:pPr/>
            <a:r>
              <a:t>Copy these two examples!</a:t>
            </a:r>
          </a:p>
        </p:txBody>
      </p:sp>
      <p:sp>
        <p:nvSpPr>
          <p:cNvPr id="214" name="Practice problem #1:…"/>
          <p:cNvSpPr txBox="1"/>
          <p:nvPr/>
        </p:nvSpPr>
        <p:spPr>
          <a:xfrm>
            <a:off x="1284168" y="3068360"/>
            <a:ext cx="1866570" cy="44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61FE"/>
                </a:solidFill>
              </a:defRPr>
            </a:pPr>
            <a:r>
              <a:t>Practice problem #1:</a:t>
            </a:r>
          </a:p>
          <a:p>
            <a:pPr/>
            <a:r>
              <a:t>Find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endParaRPr>
              <a:solidFill>
                <a:srgbClr val="011D57"/>
              </a:solidFill>
            </a:endParaRPr>
          </a:p>
        </p:txBody>
      </p:sp>
      <p:pic>
        <p:nvPicPr>
          <p:cNvPr id="215" name="IMG_0104.png" descr="IMG_0104.png"/>
          <p:cNvPicPr>
            <a:picLocks noChangeAspect="1"/>
          </p:cNvPicPr>
          <p:nvPr/>
        </p:nvPicPr>
        <p:blipFill>
          <a:blip r:embed="rId3">
            <a:extLst/>
          </a:blip>
          <a:srcRect l="14448" t="81733" r="56811" b="14119"/>
          <a:stretch>
            <a:fillRect/>
          </a:stretch>
        </p:blipFill>
        <p:spPr>
          <a:xfrm>
            <a:off x="1316042" y="3645505"/>
            <a:ext cx="2002578" cy="385299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Practice problem #2:…"/>
          <p:cNvSpPr txBox="1"/>
          <p:nvPr/>
        </p:nvSpPr>
        <p:spPr>
          <a:xfrm>
            <a:off x="3638715" y="3068360"/>
            <a:ext cx="3922217" cy="44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61FE"/>
                </a:solidFill>
              </a:defRPr>
            </a:pPr>
            <a:r>
              <a:t>Practice problem #2:</a:t>
            </a:r>
          </a:p>
          <a:p>
            <a:pPr/>
            <a:r>
              <a:t>Can 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rgbClr val="011D57"/>
                </a:solidFill>
              </a:rPr>
              <a:t> </a:t>
            </a:r>
            <a:r>
              <a:rPr>
                <a:solidFill>
                  <a:srgbClr val="DA5100"/>
                </a:solidFill>
              </a:rPr>
              <a:t>be found? Explain why or why not.</a:t>
            </a:r>
            <a:endParaRPr>
              <a:solidFill>
                <a:srgbClr val="011D57"/>
              </a:solidFill>
            </a:endParaRPr>
          </a:p>
        </p:txBody>
      </p:sp>
      <p:pic>
        <p:nvPicPr>
          <p:cNvPr id="217" name="IMG_0103.png" descr="IMG_0103.png"/>
          <p:cNvPicPr>
            <a:picLocks noChangeAspect="1"/>
          </p:cNvPicPr>
          <p:nvPr/>
        </p:nvPicPr>
        <p:blipFill>
          <a:blip r:embed="rId2">
            <a:extLst/>
          </a:blip>
          <a:srcRect l="10493" t="60522" r="46479" b="36244"/>
          <a:stretch>
            <a:fillRect/>
          </a:stretch>
        </p:blipFill>
        <p:spPr>
          <a:xfrm>
            <a:off x="3710171" y="3905932"/>
            <a:ext cx="2802819" cy="280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6"/>
      <p:bldP build="whole" bldLvl="1" animBg="1" rev="0" advAuto="0" spid="213" grpId="3"/>
      <p:bldP build="whole" bldLvl="1" animBg="1" rev="0" advAuto="0" spid="217" grpId="7"/>
      <p:bldP build="whole" bldLvl="1" animBg="1" rev="0" advAuto="0" spid="212" grpId="2"/>
      <p:bldP build="whole" bldLvl="1" animBg="1" rev="0" advAuto="0" spid="215" grpId="5"/>
      <p:bldP build="whole" bldLvl="1" animBg="1" rev="0" advAuto="0" spid="211" grpId="1"/>
      <p:bldP build="whole" bldLvl="1" animBg="1" rev="0" advAuto="0" spid="214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calar multiplication"/>
          <p:cNvSpPr txBox="1"/>
          <p:nvPr>
            <p:ph type="title"/>
          </p:nvPr>
        </p:nvSpPr>
        <p:spPr>
          <a:xfrm>
            <a:off x="1784399" y="411575"/>
            <a:ext cx="7039502" cy="708056"/>
          </a:xfrm>
          <a:prstGeom prst="rect">
            <a:avLst/>
          </a:prstGeom>
        </p:spPr>
        <p:txBody>
          <a:bodyPr/>
          <a:lstStyle/>
          <a:p>
            <a:pPr/>
            <a:r>
              <a:t>Scalar multiplication</a:t>
            </a:r>
          </a:p>
        </p:txBody>
      </p:sp>
      <p:sp>
        <p:nvSpPr>
          <p:cNvPr id="220" name="We can also multiply a matrix by a scalar (I.e. a constant real number).  This just means multiplying each entry by that number."/>
          <p:cNvSpPr txBox="1"/>
          <p:nvPr/>
        </p:nvSpPr>
        <p:spPr>
          <a:xfrm>
            <a:off x="1781403" y="1444058"/>
            <a:ext cx="46992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We can also multiply a matrix by a scalar (I.e. a constant real number).  This just means multiplying each entry by that number.</a:t>
            </a:r>
          </a:p>
        </p:txBody>
      </p:sp>
      <p:sp>
        <p:nvSpPr>
          <p:cNvPr id="221" name="Let’s find  :"/>
          <p:cNvSpPr txBox="1"/>
          <p:nvPr/>
        </p:nvSpPr>
        <p:spPr>
          <a:xfrm>
            <a:off x="1846604" y="2416187"/>
            <a:ext cx="1311144" cy="22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Let’s find </a:t>
            </a:r>
            <a14:m>
              <m:oMath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2" name="IMG_0105.png" descr="IMG_0105.png"/>
          <p:cNvPicPr>
            <a:picLocks noChangeAspect="1"/>
          </p:cNvPicPr>
          <p:nvPr/>
        </p:nvPicPr>
        <p:blipFill>
          <a:blip r:embed="rId2">
            <a:extLst/>
          </a:blip>
          <a:srcRect l="22086" t="37855" r="16946" b="46061"/>
          <a:stretch>
            <a:fillRect/>
          </a:stretch>
        </p:blipFill>
        <p:spPr>
          <a:xfrm>
            <a:off x="1865922" y="2965587"/>
            <a:ext cx="1828717" cy="64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2"/>
      <p:bldP build="whole" bldLvl="1" animBg="1" rev="0" advAuto="0" spid="220" grpId="1"/>
      <p:bldP build="whole" bldLvl="1" animBg="1" rev="0" advAuto="0" spid="222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ndependent work"/>
          <p:cNvSpPr txBox="1"/>
          <p:nvPr>
            <p:ph type="title"/>
          </p:nvPr>
        </p:nvSpPr>
        <p:spPr>
          <a:xfrm>
            <a:off x="1741297" y="411575"/>
            <a:ext cx="7082604" cy="684076"/>
          </a:xfrm>
          <a:prstGeom prst="rect">
            <a:avLst/>
          </a:prstGeom>
        </p:spPr>
        <p:txBody>
          <a:bodyPr/>
          <a:lstStyle/>
          <a:p>
            <a:pPr/>
            <a:r>
              <a:t>Independent work</a:t>
            </a:r>
          </a:p>
        </p:txBody>
      </p:sp>
      <p:sp>
        <p:nvSpPr>
          <p:cNvPr id="225" name="Work on Quiz Review (if unfinished). Check he answer key when you’re finished!…"/>
          <p:cNvSpPr txBox="1"/>
          <p:nvPr/>
        </p:nvSpPr>
        <p:spPr>
          <a:xfrm>
            <a:off x="1731970" y="1351944"/>
            <a:ext cx="5472514" cy="881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Work on </a:t>
            </a:r>
            <a:r>
              <a:rPr>
                <a:solidFill>
                  <a:srgbClr val="011D57"/>
                </a:solidFill>
              </a:rPr>
              <a:t>Quiz Review</a:t>
            </a:r>
            <a:r>
              <a:t> (if unfinished). Check he answer key when you’re finished!</a:t>
            </a:r>
          </a:p>
          <a:p>
            <a:pPr marL="187157" indent="-187157">
              <a:buSzPct val="100000"/>
              <a:buAutoNum type="arabicPeriod" startAt="1"/>
            </a:pPr>
            <a:r>
              <a:t>Work on problems below. For each pair of matrices find (a) </a:t>
            </a:r>
            <a14:m>
              <m:oMath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(b) </a:t>
            </a:r>
            <a14:m>
              <m:oMath>
                <m:r>
                  <a:rPr xmlns:a="http://schemas.openxmlformats.org/drawingml/2006/main" sz="18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and (c) </a:t>
            </a:r>
            <a14:m>
              <m:oMath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7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:</a:t>
            </a:r>
            <a:endParaRPr>
              <a:solidFill>
                <a:srgbClr val="011D57"/>
              </a:solidFill>
            </a:endParaRPr>
          </a:p>
        </p:txBody>
      </p:sp>
      <p:sp>
        <p:nvSpPr>
          <p:cNvPr id="226" name="Be sure to…"/>
          <p:cNvSpPr txBox="1"/>
          <p:nvPr/>
        </p:nvSpPr>
        <p:spPr>
          <a:xfrm>
            <a:off x="1748981" y="996151"/>
            <a:ext cx="10503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 </a:t>
            </a:r>
            <a:r>
              <a:rPr>
                <a:solidFill>
                  <a:srgbClr val="D38301"/>
                </a:solidFill>
              </a:rPr>
              <a:t>Be sure to…</a:t>
            </a:r>
          </a:p>
        </p:txBody>
      </p:sp>
      <p:pic>
        <p:nvPicPr>
          <p:cNvPr id="227" name="IMG_0106.png" descr="IMG_0106.png"/>
          <p:cNvPicPr>
            <a:picLocks noChangeAspect="1"/>
          </p:cNvPicPr>
          <p:nvPr/>
        </p:nvPicPr>
        <p:blipFill>
          <a:blip r:embed="rId2">
            <a:extLst/>
          </a:blip>
          <a:srcRect l="14685" t="70010" r="60642" b="25804"/>
          <a:stretch>
            <a:fillRect/>
          </a:stretch>
        </p:blipFill>
        <p:spPr>
          <a:xfrm>
            <a:off x="2675560" y="2470255"/>
            <a:ext cx="1802949" cy="407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G_0106.png" descr="IMG_0106.png"/>
          <p:cNvPicPr>
            <a:picLocks noChangeAspect="1"/>
          </p:cNvPicPr>
          <p:nvPr/>
        </p:nvPicPr>
        <p:blipFill>
          <a:blip r:embed="rId2">
            <a:extLst/>
          </a:blip>
          <a:srcRect l="57687" t="37813" r="15625" b="56112"/>
          <a:stretch>
            <a:fillRect/>
          </a:stretch>
        </p:blipFill>
        <p:spPr>
          <a:xfrm>
            <a:off x="2669408" y="3114414"/>
            <a:ext cx="1815502" cy="550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G_0106.png" descr="IMG_0106.png"/>
          <p:cNvPicPr>
            <a:picLocks noChangeAspect="1"/>
          </p:cNvPicPr>
          <p:nvPr/>
        </p:nvPicPr>
        <p:blipFill>
          <a:blip r:embed="rId2">
            <a:extLst/>
          </a:blip>
          <a:srcRect l="57209" t="43676" r="0" b="52572"/>
          <a:stretch>
            <a:fillRect/>
          </a:stretch>
        </p:blipFill>
        <p:spPr>
          <a:xfrm>
            <a:off x="2659985" y="3901844"/>
            <a:ext cx="2987017" cy="34918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i."/>
          <p:cNvSpPr txBox="1"/>
          <p:nvPr/>
        </p:nvSpPr>
        <p:spPr>
          <a:xfrm>
            <a:off x="2210646" y="2489982"/>
            <a:ext cx="127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i.</a:t>
            </a:r>
          </a:p>
        </p:txBody>
      </p:sp>
      <p:sp>
        <p:nvSpPr>
          <p:cNvPr id="231" name="ii."/>
          <p:cNvSpPr txBox="1"/>
          <p:nvPr/>
        </p:nvSpPr>
        <p:spPr>
          <a:xfrm>
            <a:off x="2191455" y="3179412"/>
            <a:ext cx="165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ii.</a:t>
            </a:r>
          </a:p>
        </p:txBody>
      </p:sp>
      <p:sp>
        <p:nvSpPr>
          <p:cNvPr id="232" name="iii."/>
          <p:cNvSpPr txBox="1"/>
          <p:nvPr/>
        </p:nvSpPr>
        <p:spPr>
          <a:xfrm>
            <a:off x="2183844" y="3868842"/>
            <a:ext cx="1806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iii.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