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STANDARDS REFERENCED:</a:t>
            </a:r>
          </a:p>
          <a:p>
            <a:pPr/>
          </a:p>
          <a:p>
            <a:pPr/>
            <a:r>
              <a:t>CSTA 11-12th grade standards: 3B-AP-12: Compare and contrast fundamental data structures and their uses.</a:t>
            </a:r>
          </a:p>
          <a:p>
            <a:pPr/>
          </a:p>
          <a:p>
            <a:pPr/>
            <a:r>
              <a:t>NY State: 9-12.CT.7</a:t>
            </a:r>
          </a:p>
          <a:p>
            <a:pPr/>
            <a:r>
              <a:t>Design or remix a program that</a:t>
            </a:r>
          </a:p>
          <a:p>
            <a:pPr/>
            <a:r>
              <a:t>utilizes a data structure to maintain</a:t>
            </a:r>
          </a:p>
          <a:p>
            <a:pPr/>
            <a:r>
              <a:t>changes to related pieces of data.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This code will return an array index out of bounds error.</a:t>
            </a:r>
          </a:p>
          <a:p>
            <a:pPr marL="187157" indent="-187157">
              <a:buSzPct val="100000"/>
              <a:buAutoNum type="arabicPeriod" startAt="1"/>
            </a:pPr>
            <a:r>
              <a:t>You could change the test to k &lt; arr.length</a:t>
            </a:r>
          </a:p>
          <a:p>
            <a:pPr/>
          </a:p>
          <a:p>
            <a:pPr/>
            <a:r>
              <a:t>taken from AP classroom.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prints:</a:t>
            </a:r>
          </a:p>
          <a:p>
            <a:pPr/>
          </a:p>
          <a:p>
            <a:pPr/>
            <a:r>
              <a:t>80</a:t>
            </a:r>
          </a:p>
          <a:p>
            <a:pPr/>
            <a:r>
              <a:t>92</a:t>
            </a:r>
          </a:p>
          <a:p>
            <a:pPr/>
            <a:r>
              <a:t>91</a:t>
            </a:r>
          </a:p>
          <a:p>
            <a:pPr/>
            <a:r>
              <a:t>68</a:t>
            </a:r>
          </a:p>
          <a:p>
            <a:pPr/>
            <a:r>
              <a:t>88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Instead of .length we use size(). Instead of [i] notation, we use get(i).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Instead of .length we use size(). Instead of [i] notation, we use get(i).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Instead of .length we use size(). Instead of [i] notation, we use get(i).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4.3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51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043" b="0"/>
          <a:stretch>
            <a:fillRect/>
          </a:stretch>
        </p:blipFill>
        <p:spPr>
          <a:xfrm>
            <a:off x="1256720" y="1656889"/>
            <a:ext cx="5072066" cy="1852943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mouse and fox…"/>
          <p:cNvSpPr txBox="1"/>
          <p:nvPr/>
        </p:nvSpPr>
        <p:spPr>
          <a:xfrm>
            <a:off x="5720463" y="1656889"/>
            <a:ext cx="264594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mouse and fox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fox and groundhog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groundhog and deer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fox and deer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squirrel and groundhog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ArrayList traversal to solve computational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traversing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9" name="Traversal (review)…"/>
          <p:cNvSpPr txBox="1"/>
          <p:nvPr/>
        </p:nvSpPr>
        <p:spPr>
          <a:xfrm>
            <a:off x="3470867" y="2666999"/>
            <a:ext cx="302336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looping through a string or array </a:t>
            </a:r>
            <a:r>
              <a:rPr>
                <a:solidFill>
                  <a:schemeClr val="accent4"/>
                </a:solidFill>
              </a:rPr>
              <a:t>or ArrayList</a:t>
            </a:r>
            <a:r>
              <a:t> and accessing each element sequentially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0" name="Coefficient matrix…"/>
          <p:cNvSpPr txBox="1"/>
          <p:nvPr/>
        </p:nvSpPr>
        <p:spPr>
          <a:xfrm>
            <a:off x="3354763" y="1476702"/>
            <a:ext cx="347054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ArrayList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adjustable array.  We can add new items to ArrayLists, remove, and replace items.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2"/>
      <p:bldP build="whole" bldLvl="1" animBg="1" rev="0" advAuto="0" spid="1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0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</a:t>
                </a:r>
              </a:p>
            </p:txBody>
          </p:sp>
        </p:grpSp>
      </p:grp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9926" y="1554087"/>
            <a:ext cx="5300974" cy="2687713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Make a prediction: What will this program do?"/>
          <p:cNvSpPr txBox="1"/>
          <p:nvPr/>
        </p:nvSpPr>
        <p:spPr>
          <a:xfrm>
            <a:off x="770408" y="1765300"/>
            <a:ext cx="212550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Make a prediction: What will this program 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1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Mini-lesson</a:t>
                </a:r>
              </a:p>
            </p:txBody>
          </p:sp>
        </p:grpSp>
      </p:grpSp>
      <p:sp>
        <p:nvSpPr>
          <p:cNvPr id="217" name="Assume scores is an ArrayList containing integers.…"/>
          <p:cNvSpPr txBox="1"/>
          <p:nvPr/>
        </p:nvSpPr>
        <p:spPr>
          <a:xfrm>
            <a:off x="770408" y="1765300"/>
            <a:ext cx="212550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Assume scores is an ArrayList containing integers.</a:t>
            </a:r>
          </a:p>
          <a:p>
            <a:pPr/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How is this program different from the corresponding traversal of arrays?</a:t>
            </a:r>
          </a:p>
        </p:txBody>
      </p:sp>
      <p:sp>
        <p:nvSpPr>
          <p:cNvPr id="218" name="for(int i = 0; i &lt; scores.size(); i++)…"/>
          <p:cNvSpPr txBox="1"/>
          <p:nvPr/>
        </p:nvSpPr>
        <p:spPr>
          <a:xfrm>
            <a:off x="3420349" y="1819471"/>
            <a:ext cx="4181150" cy="2497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 b="1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for(int i = 0; i &lt; scores.size(); i++)</a:t>
            </a:r>
          </a:p>
          <a:p>
            <a:pPr defTabSz="457200">
              <a:spcBef>
                <a:spcPts val="2100"/>
              </a:spcBef>
              <a:defRPr b="1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defTabSz="457200">
              <a:spcBef>
                <a:spcPts val="2100"/>
              </a:spcBef>
              <a:defRPr b="1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// This prints out the ith element!</a:t>
            </a:r>
          </a:p>
          <a:p>
            <a:pPr defTabSz="457200">
              <a:spcBef>
                <a:spcPts val="2100"/>
              </a:spcBef>
              <a:defRPr b="1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System.out.println(scores.get(i));</a:t>
            </a:r>
          </a:p>
          <a:p>
            <a:pPr defTabSz="457200">
              <a:spcBef>
                <a:spcPts val="2100"/>
              </a:spcBef>
              <a:defRPr b="1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2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Mini-lesson</a:t>
                </a:r>
              </a:p>
            </p:txBody>
          </p:sp>
        </p:grpSp>
      </p:grpSp>
      <p:sp>
        <p:nvSpPr>
          <p:cNvPr id="227" name="Assume scores is an ArrayList containing integers.…"/>
          <p:cNvSpPr txBox="1"/>
          <p:nvPr/>
        </p:nvSpPr>
        <p:spPr>
          <a:xfrm>
            <a:off x="770408" y="1765300"/>
            <a:ext cx="212550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Assume scores is an ArrayList containing integers.</a:t>
            </a:r>
          </a:p>
          <a:p>
            <a:pPr/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How is this program different from the corresponding traversal of arrays?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550" y="1619288"/>
            <a:ext cx="5796067" cy="2019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3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Mini-lesson</a:t>
                </a:r>
              </a:p>
            </p:txBody>
          </p:sp>
        </p:grpSp>
      </p:grpSp>
      <p:sp>
        <p:nvSpPr>
          <p:cNvPr id="237" name="Assume scores is an ArrayList containing integers.…"/>
          <p:cNvSpPr txBox="1"/>
          <p:nvPr/>
        </p:nvSpPr>
        <p:spPr>
          <a:xfrm>
            <a:off x="770408" y="1765300"/>
            <a:ext cx="212550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Assume scores is an ArrayList containing integers.</a:t>
            </a:r>
          </a:p>
          <a:p>
            <a:pPr/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How is this program different from the corresponding traversal of arrays?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900" y="1688385"/>
            <a:ext cx="6244203" cy="2966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3005" y="2111785"/>
            <a:ext cx="3457549" cy="18769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7" name="Google Shape;118;p19"/>
          <p:cNvGrpSpPr/>
          <p:nvPr/>
        </p:nvGrpSpPr>
        <p:grpSpPr>
          <a:xfrm>
            <a:off x="2073757" y="556749"/>
            <a:ext cx="6244203" cy="914171"/>
            <a:chOff x="-1" y="0"/>
            <a:chExt cx="6244202" cy="914170"/>
          </a:xfrm>
        </p:grpSpPr>
        <p:sp>
          <p:nvSpPr>
            <p:cNvPr id="243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6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5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91933">
                  <a:defRPr sz="194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Independent work</a:t>
                </a:r>
              </a:p>
              <a:p>
                <a:pPr defTabSz="491933">
                  <a:defRPr sz="1261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Complete exercises in lessons 7.1, 7.2, and 7.3 (ArrayLists)  on CodeHS!</a:t>
                </a:r>
              </a:p>
            </p:txBody>
          </p:sp>
        </p:grpSp>
      </p:grpSp>
      <p:pic>
        <p:nvPicPr>
          <p:cNvPr id="24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2323164"/>
            <a:ext cx="4174193" cy="1454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