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+If a user entered their full name and I wanted to print back their initials, do we currently have a way to accomplish this? What do you think we would need to be able to do in order to make this possible? </a:t>
            </a:r>
          </a:p>
          <a:p>
            <a:pPr/>
            <a:r>
              <a:t>We don’t currently have a way to break strings up. In order to do this, we would need to be able to remove/save a certain portion of a string.</a:t>
            </a:r>
          </a:p>
          <a:p>
            <a:pPr/>
          </a:p>
          <a:p>
            <a:pPr/>
            <a:r>
              <a:t>+If a user entered their full name (first and last) and we just wanted to print their last name, how could we do this using indexing? Give an example using your own name. </a:t>
            </a:r>
          </a:p>
          <a:p>
            <a:pPr/>
            <a:r>
              <a:t>We would need to index each character in their last name and concatenate these values together. Ex: name= Jay Bird; name[4] + name[5] + name[6] + name[7] OR name[-4] + name[-3] + name[-2] + name[-1])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marL="755650" indent="-596900" defTabSz="457200">
              <a:lnSpc>
                <a:spcPct val="117999"/>
              </a:lnSpc>
              <a:buClr>
                <a:srgbClr val="000000"/>
              </a:buClr>
              <a:buSzPts val="2200"/>
              <a:buFont typeface="Arial"/>
              <a:buChar char="●"/>
              <a:defRPr sz="2200">
                <a:latin typeface="Helvetica Neue"/>
                <a:ea typeface="Helvetica Neue"/>
                <a:cs typeface="Helvetica Neue"/>
                <a:sym typeface="Helvetica Neue"/>
              </a:defRPr>
            </a:pPr>
            <a:r>
              <a:t>Make sure students are working quietly. See CodeHS problem guides for specific Python activities.</a:t>
            </a:r>
          </a:p>
          <a:p>
            <a:pPr defTabSz="457200">
              <a:lnSpc>
                <a:spcPct val="117999"/>
              </a:lnSpc>
              <a:defRPr sz="2200">
                <a:latin typeface="Helvetica Neue"/>
                <a:ea typeface="Helvetica Neue"/>
                <a:cs typeface="Helvetica Neue"/>
                <a:sym typeface="Helvetica Neue"/>
              </a:defRPr>
            </a:pPr>
            <a:r>
              <a:t>Frequently asked questions:</a:t>
            </a:r>
          </a:p>
          <a:p>
            <a:pPr defTabSz="457200">
              <a:lnSpc>
                <a:spcPct val="117999"/>
              </a:lnSpc>
              <a:defRPr sz="2200">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sz="2200">
                <a:latin typeface="Helvetica Neue"/>
                <a:ea typeface="Helvetica Neue"/>
                <a:cs typeface="Helvetica Neue"/>
                <a:sym typeface="Helvetica Neue"/>
              </a:defRPr>
            </a:pPr>
            <a:r>
              <a:t>+What are you trying to do with your program? answers will vary, direct student to assignment instructions.</a:t>
            </a:r>
          </a:p>
          <a:p>
            <a:pPr defTabSz="457200">
              <a:lnSpc>
                <a:spcPct val="117999"/>
              </a:lnSpc>
              <a:defRPr sz="2200">
                <a:latin typeface="Helvetica Neue"/>
                <a:ea typeface="Helvetica Neue"/>
                <a:cs typeface="Helvetica Neue"/>
                <a:sym typeface="Helvetica Neue"/>
              </a:defRPr>
            </a:pPr>
            <a:r>
              <a:t>+how can I figure out why my code doesn’t work? Try getting out a piece of paper, and following your commands yourself. What do you draw. Where do things go wrong?</a:t>
            </a:r>
          </a:p>
          <a:p>
            <a:pPr defTabSz="457200">
              <a:lnSpc>
                <a:spcPct val="117999"/>
              </a:lnSpc>
              <a:defRPr sz="2200">
                <a:latin typeface="Helvetica Neue"/>
                <a:ea typeface="Helvetica Neue"/>
                <a:cs typeface="Helvetica Neue"/>
                <a:sym typeface="Helvetica Neue"/>
              </a:defRPr>
            </a:pPr>
            <a:r>
              <a:t>+What do I do if I forget a command?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Python</a:t>
            </a:r>
            <a:r>
              <a:rPr b="0"/>
              <a:t> </a:t>
            </a:r>
            <a:r>
              <a:t>g</a:t>
            </a:r>
            <a:r>
              <a:t>oal: </a:t>
            </a:r>
            <a:r>
              <a:rPr b="0"/>
              <a:t>HDW use Python to manipulate strings?</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3/2/22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11/3333d/21</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Python </a:t>
            </a:r>
          </a:p>
          <a:p>
            <a:pPr>
              <a:defRPr sz="4300">
                <a:solidFill>
                  <a:srgbClr val="0000FF"/>
                </a:solidFill>
              </a:defRPr>
            </a:pPr>
            <a:r>
              <a:t>Lesson 4.3</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2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uble-click to edit"/>
          <p:cNvSpPr txBox="1"/>
          <p:nvPr>
            <p:ph type="title"/>
          </p:nvPr>
        </p:nvSpPr>
        <p:spPr>
          <a:prstGeom prst="rect">
            <a:avLst/>
          </a:prstGeom>
        </p:spPr>
        <p:txBody>
          <a:bodyPr/>
          <a:lstStyle/>
          <a:p>
            <a:pPr defTabSz="886968">
              <a:defRPr sz="2910"/>
            </a:pPr>
          </a:p>
        </p:txBody>
      </p:sp>
      <p:sp>
        <p:nvSpPr>
          <p:cNvPr id="204"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use Python to manipulate strings.</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Python is really, really good at string manipulation, compared to other languages. Understanding how to manipulate strings lets us do a lot of cool stuff.</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lists to solve computational problems.</a:t>
            </a:r>
          </a:p>
        </p:txBody>
      </p:sp>
      <p:pic>
        <p:nvPicPr>
          <p:cNvPr id="205"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4"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Do now"/>
          <p:cNvSpPr txBox="1"/>
          <p:nvPr>
            <p:ph type="title"/>
          </p:nvPr>
        </p:nvSpPr>
        <p:spPr>
          <a:prstGeom prst="rect">
            <a:avLst/>
          </a:prstGeom>
        </p:spPr>
        <p:txBody>
          <a:bodyPr/>
          <a:lstStyle>
            <a:lvl1pPr defTabSz="886968">
              <a:defRPr sz="2910"/>
            </a:lvl1pPr>
          </a:lstStyle>
          <a:p>
            <a:pPr/>
            <a:r>
              <a:t>Do now</a:t>
            </a:r>
          </a:p>
        </p:txBody>
      </p:sp>
      <p:sp>
        <p:nvSpPr>
          <p:cNvPr id="208" name="If a user entered their full name and I wanted to print back their initials, how could we accomplish this?…"/>
          <p:cNvSpPr txBox="1"/>
          <p:nvPr>
            <p:ph type="body" idx="1"/>
          </p:nvPr>
        </p:nvSpPr>
        <p:spPr>
          <a:prstGeom prst="rect">
            <a:avLst/>
          </a:prstGeom>
        </p:spPr>
        <p:txBody>
          <a:bodyPr/>
          <a:lstStyle/>
          <a:p>
            <a:pPr/>
            <a:r>
              <a:t> If a user entered their full name and I wanted to print back their initials, how could we accomplish this?</a:t>
            </a:r>
          </a:p>
          <a:p>
            <a:pPr/>
            <a:r>
              <a:t> If a user entered their full name (first and last) and we just wanted to print their last name, how could we do this using indexing? Give an example using your own name.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Double-click to edit"/>
          <p:cNvSpPr txBox="1"/>
          <p:nvPr>
            <p:ph type="title"/>
          </p:nvPr>
        </p:nvSpPr>
        <p:spPr>
          <a:prstGeom prst="rect">
            <a:avLst/>
          </a:prstGeom>
        </p:spPr>
        <p:txBody>
          <a:bodyPr/>
          <a:lstStyle/>
          <a:p>
            <a:pPr defTabSz="886968">
              <a:defRPr sz="2910"/>
            </a:pPr>
          </a:p>
        </p:txBody>
      </p:sp>
      <p:grpSp>
        <p:nvGrpSpPr>
          <p:cNvPr id="215" name="Google Shape;118;p19"/>
          <p:cNvGrpSpPr/>
          <p:nvPr/>
        </p:nvGrpSpPr>
        <p:grpSpPr>
          <a:xfrm>
            <a:off x="2462914" y="468728"/>
            <a:ext cx="6244204" cy="774511"/>
            <a:chOff x="0" y="0"/>
            <a:chExt cx="6244202" cy="774510"/>
          </a:xfrm>
        </p:grpSpPr>
        <p:sp>
          <p:nvSpPr>
            <p:cNvPr id="213"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4" name="Work day"/>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Work day</a:t>
              </a:r>
            </a:p>
          </p:txBody>
        </p:sp>
      </p:grpSp>
      <p:sp>
        <p:nvSpPr>
          <p:cNvPr id="216"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17" name="Weekly Goal:…"/>
          <p:cNvSpPr txBox="1"/>
          <p:nvPr/>
        </p:nvSpPr>
        <p:spPr>
          <a:xfrm>
            <a:off x="4848179" y="1531166"/>
            <a:ext cx="3481017" cy="616484"/>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olidFill>
              </a:defRPr>
            </a:pPr>
            <a:r>
              <a:rPr b="1"/>
              <a:t>Weekly Goal:</a:t>
            </a:r>
            <a:r>
              <a:t> </a:t>
            </a:r>
          </a:p>
          <a:p>
            <a:pPr marL="233947" indent="-233947">
              <a:buSzPct val="100000"/>
              <a:buAutoNum type="alphaUcPeriod" startAt="1"/>
              <a:defRPr>
                <a:solidFill>
                  <a:schemeClr val="accent4"/>
                </a:solidFill>
              </a:defRPr>
            </a:pPr>
            <a:r>
              <a:t>Complete up through </a:t>
            </a:r>
            <a:r>
              <a:rPr b="1"/>
              <a:t>unit 7</a:t>
            </a:r>
            <a:endParaRPr b="1"/>
          </a:p>
          <a:p>
            <a:pPr marL="233947" indent="-233947">
              <a:buSzPct val="100000"/>
              <a:buAutoNum type="alphaUcPeriod" startAt="1"/>
              <a:defRPr>
                <a:solidFill>
                  <a:schemeClr val="accent4"/>
                </a:solidFill>
              </a:defRPr>
            </a:pPr>
            <a:r>
              <a:t>Complete unit 8 by Friday</a:t>
            </a:r>
          </a:p>
        </p:txBody>
      </p:sp>
      <p:sp>
        <p:nvSpPr>
          <p:cNvPr id="218" name="Google Shape;82;p14"/>
          <p:cNvSpPr txBox="1"/>
          <p:nvPr/>
        </p:nvSpPr>
        <p:spPr>
          <a:xfrm>
            <a:off x="532198" y="1609174"/>
            <a:ext cx="2990678" cy="149005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221982" indent="-221982" defTabSz="674827">
              <a:lnSpc>
                <a:spcPct val="115000"/>
              </a:lnSpc>
              <a:buSzPct val="100000"/>
              <a:buAutoNum type="alphaUcPeriod" startAt="1"/>
              <a:defRPr b="1" sz="1260">
                <a:solidFill>
                  <a:srgbClr val="000000"/>
                </a:solidFill>
                <a:latin typeface="Lato"/>
                <a:ea typeface="Lato"/>
                <a:cs typeface="Lato"/>
                <a:sym typeface="Lato"/>
              </a:defRPr>
            </a:pPr>
            <a:r>
              <a:t>Find your seat  </a:t>
            </a:r>
          </a:p>
          <a:p>
            <a:pPr marL="221982" indent="-221982" defTabSz="674827">
              <a:lnSpc>
                <a:spcPct val="115000"/>
              </a:lnSpc>
              <a:buSzPct val="100000"/>
              <a:buAutoNum type="alphaUcPeriod" startAt="1"/>
              <a:defRPr b="1" sz="1260">
                <a:solidFill>
                  <a:srgbClr val="000000"/>
                </a:solidFill>
                <a:latin typeface="Lato"/>
                <a:ea typeface="Lato"/>
                <a:cs typeface="Lato"/>
                <a:sym typeface="Lato"/>
              </a:defRPr>
            </a:pPr>
            <a:r>
              <a:t>Read through the Weekly goals to the right and the framing below.</a:t>
            </a:r>
          </a:p>
          <a:p>
            <a:pPr marL="221982" indent="-221982" defTabSz="674827">
              <a:lnSpc>
                <a:spcPct val="115000"/>
              </a:lnSpc>
              <a:buSzPct val="100000"/>
              <a:buAutoNum type="alphaUcPeriod" startAt="1"/>
              <a:defRPr b="1" sz="1260">
                <a:solidFill>
                  <a:srgbClr val="000000"/>
                </a:solidFill>
                <a:latin typeface="Lato"/>
                <a:ea typeface="Lato"/>
                <a:cs typeface="Lato"/>
                <a:sym typeface="Lato"/>
              </a:defRPr>
            </a:pPr>
            <a:r>
              <a:t>Begin work! Raise your hand quietly if you have any questions</a:t>
            </a:r>
          </a:p>
        </p:txBody>
      </p:sp>
      <p:sp>
        <p:nvSpPr>
          <p:cNvPr id="219"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20" name="framing…"/>
          <p:cNvSpPr txBox="1"/>
          <p:nvPr/>
        </p:nvSpPr>
        <p:spPr>
          <a:xfrm>
            <a:off x="575119" y="3143262"/>
            <a:ext cx="7721223" cy="1344291"/>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358">
                <a:solidFill>
                  <a:schemeClr val="accent5"/>
                </a:solidFill>
                <a:latin typeface="Lato"/>
                <a:ea typeface="Lato"/>
                <a:cs typeface="Lato"/>
                <a:sym typeface="Lato"/>
              </a:defRPr>
            </a:pPr>
            <a:r>
              <a:t>framing</a:t>
            </a:r>
          </a:p>
          <a:p>
            <a:pPr marL="443484" indent="-332613" defTabSz="886968">
              <a:lnSpc>
                <a:spcPct val="115000"/>
              </a:lnSpc>
              <a:buClr>
                <a:srgbClr val="000000"/>
              </a:buClr>
              <a:buSzPts val="1300"/>
              <a:buFont typeface="Helvetica"/>
              <a:buChar char="●"/>
              <a:defRPr b="1" sz="1358">
                <a:solidFill>
                  <a:srgbClr val="000000"/>
                </a:solidFill>
                <a:latin typeface="Lato"/>
                <a:ea typeface="Lato"/>
                <a:cs typeface="Lato"/>
                <a:sym typeface="Lato"/>
              </a:defRPr>
            </a:pPr>
            <a:r>
              <a:t>what: </a:t>
            </a:r>
            <a:r>
              <a:rPr b="0"/>
              <a:t>Effectively use control structures to automate computational processes.</a:t>
            </a:r>
            <a:endParaRPr b="0"/>
          </a:p>
          <a:p>
            <a:pPr marL="443484" indent="-332613" defTabSz="886968">
              <a:lnSpc>
                <a:spcPct val="115000"/>
              </a:lnSpc>
              <a:buClr>
                <a:srgbClr val="000000"/>
              </a:buClr>
              <a:buSzPts val="1300"/>
              <a:buFont typeface="Helvetica"/>
              <a:buChar char="●"/>
              <a:defRPr b="1" sz="1358">
                <a:solidFill>
                  <a:srgbClr val="000000"/>
                </a:solidFill>
                <a:latin typeface="Lato"/>
                <a:ea typeface="Lato"/>
                <a:cs typeface="Lato"/>
                <a:sym typeface="Lato"/>
              </a:defRPr>
            </a:pPr>
            <a:r>
              <a:t>why: </a:t>
            </a:r>
            <a:r>
              <a:rPr b="0"/>
              <a:t> We learned about control structures in the tracy unit. Now we’re applying them in a wider variety of contexts. </a:t>
            </a:r>
            <a:endParaRPr b="0"/>
          </a:p>
          <a:p>
            <a:pPr marL="443484" indent="-332613" defTabSz="886968">
              <a:lnSpc>
                <a:spcPct val="115000"/>
              </a:lnSpc>
              <a:buClr>
                <a:srgbClr val="000000"/>
              </a:buClr>
              <a:buSzPts val="1300"/>
              <a:buFont typeface="Helvetica"/>
              <a:buChar char="●"/>
              <a:defRPr b="1" sz="1358">
                <a:solidFill>
                  <a:srgbClr val="000000"/>
                </a:solidFill>
                <a:latin typeface="Lato"/>
                <a:ea typeface="Lato"/>
                <a:cs typeface="Lato"/>
                <a:sym typeface="Lato"/>
              </a:defRPr>
            </a:pPr>
            <a:r>
              <a:t>where to: </a:t>
            </a:r>
            <a:r>
              <a:rPr b="0"/>
              <a:t> Using lists to solve computational problems.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18">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2" fill="hold">
                                  <p:stCondLst>
                                    <p:cond delay="0"/>
                                  </p:stCondLst>
                                  <p:iterate type="el" backwards="0">
                                    <p:tmAbs val="0"/>
                                  </p:iterate>
                                  <p:childTnLst>
                                    <p:set>
                                      <p:cBhvr>
                                        <p:cTn id="19" fill="hold"/>
                                        <p:tgtEl>
                                          <p:spTgt spid="220">
                                            <p:bg/>
                                          </p:spTgt>
                                        </p:tgtEl>
                                        <p:attrNameLst>
                                          <p:attrName>style.visibility</p:attrName>
                                        </p:attrNameLst>
                                      </p:cBhvr>
                                      <p:to>
                                        <p:strVal val="visible"/>
                                      </p:to>
                                    </p:set>
                                  </p:childTnLst>
                                </p:cTn>
                              </p:par>
                              <p:par>
                                <p:cTn id="20" presetClass="entr" nodeType="withEffect" presetSubtype="0" presetID="1" grpId="2" fill="hold">
                                  <p:stCondLst>
                                    <p:cond delay="0"/>
                                  </p:stCondLst>
                                  <p:iterate type="el" backwards="0">
                                    <p:tmAbs val="0"/>
                                  </p:iterate>
                                  <p:childTnLst>
                                    <p:set>
                                      <p:cBhvr>
                                        <p:cTn id="21" fill="hold"/>
                                        <p:tgtEl>
                                          <p:spTgt spid="220">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2" fill="hold">
                                  <p:stCondLst>
                                    <p:cond delay="0"/>
                                  </p:stCondLst>
                                  <p:iterate type="el" backwards="0">
                                    <p:tmAbs val="0"/>
                                  </p:iterate>
                                  <p:childTnLst>
                                    <p:set>
                                      <p:cBhvr>
                                        <p:cTn id="25" fill="hold"/>
                                        <p:tgtEl>
                                          <p:spTgt spid="220">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2" fill="hold">
                                  <p:stCondLst>
                                    <p:cond delay="0"/>
                                  </p:stCondLst>
                                  <p:iterate type="el" backwards="0">
                                    <p:tmAbs val="0"/>
                                  </p:iterate>
                                  <p:childTnLst>
                                    <p:set>
                                      <p:cBhvr>
                                        <p:cTn id="29" fill="hold"/>
                                        <p:tgtEl>
                                          <p:spTgt spid="220">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2" fill="hold">
                                  <p:stCondLst>
                                    <p:cond delay="0"/>
                                  </p:stCondLst>
                                  <p:iterate type="el" backwards="0">
                                    <p:tmAbs val="0"/>
                                  </p:iterate>
                                  <p:childTnLst>
                                    <p:set>
                                      <p:cBhvr>
                                        <p:cTn id="33" fill="hold"/>
                                        <p:tgtEl>
                                          <p:spTgt spid="22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8" grpId="1"/>
      <p:bldP build="p" bldLvl="5" animBg="1" rev="0" advAuto="0" spid="220"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Double-click to edit"/>
          <p:cNvSpPr txBox="1"/>
          <p:nvPr>
            <p:ph type="title"/>
          </p:nvPr>
        </p:nvSpPr>
        <p:spPr>
          <a:prstGeom prst="rect">
            <a:avLst/>
          </a:prstGeom>
        </p:spPr>
        <p:txBody>
          <a:bodyPr/>
          <a:lstStyle/>
          <a:p>
            <a:pPr defTabSz="886968">
              <a:defRPr sz="2910"/>
            </a:pPr>
          </a:p>
        </p:txBody>
      </p:sp>
      <p:sp>
        <p:nvSpPr>
          <p:cNvPr id="225"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28" name="Google Shape;118;p19"/>
          <p:cNvGrpSpPr/>
          <p:nvPr/>
        </p:nvGrpSpPr>
        <p:grpSpPr>
          <a:xfrm>
            <a:off x="2147095" y="500360"/>
            <a:ext cx="6535195" cy="810605"/>
            <a:chOff x="0" y="0"/>
            <a:chExt cx="6535193" cy="810604"/>
          </a:xfrm>
        </p:grpSpPr>
        <p:sp>
          <p:nvSpPr>
            <p:cNvPr id="226"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7"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29"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Double-click to edit"/>
          <p:cNvSpPr txBox="1"/>
          <p:nvPr>
            <p:ph type="title"/>
          </p:nvPr>
        </p:nvSpPr>
        <p:spPr>
          <a:prstGeom prst="rect">
            <a:avLst/>
          </a:prstGeom>
        </p:spPr>
        <p:txBody>
          <a:bodyPr/>
          <a:lstStyle/>
          <a:p>
            <a:pPr defTabSz="886968">
              <a:defRPr sz="2910"/>
            </a:pPr>
          </a:p>
        </p:txBody>
      </p:sp>
      <p:sp>
        <p:nvSpPr>
          <p:cNvPr id="232" name="a. Students will receive their phones at the end of 9th period and 10th period.…"/>
          <p:cNvSpPr txBox="1"/>
          <p:nvPr/>
        </p:nvSpPr>
        <p:spPr>
          <a:xfrm>
            <a:off x="2043641" y="1683954"/>
            <a:ext cx="5514963" cy="2786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900">
                <a:solidFill>
                  <a:srgbClr val="222222"/>
                </a:solidFill>
              </a:defRPr>
            </a:pPr>
            <a:r>
              <a:t>a. Students will receive their phones at the end of 9th period and 10th period. </a:t>
            </a:r>
          </a:p>
          <a:p>
            <a:pPr defTabSz="457200">
              <a:defRPr sz="1900">
                <a:solidFill>
                  <a:srgbClr val="222222"/>
                </a:solidFill>
              </a:defRPr>
            </a:pPr>
            <a:r>
              <a:t>b. Students without a phone may leave class immediately. All other students should remain seated. Once a student collects their phone, they should exit the classroom.  </a:t>
            </a:r>
          </a:p>
          <a:p>
            <a:pPr defTabSz="457200">
              <a:defRPr sz="1900">
                <a:solidFill>
                  <a:srgbClr val="222222"/>
                </a:solidFill>
              </a:defRPr>
            </a:pPr>
            <a:r>
              <a:t>c. Students must show their ID, program, or a notebook with their name on it to receive their phone. </a:t>
            </a:r>
          </a:p>
        </p:txBody>
      </p:sp>
      <p:grpSp>
        <p:nvGrpSpPr>
          <p:cNvPr id="235" name="Google Shape;118;p19"/>
          <p:cNvGrpSpPr/>
          <p:nvPr/>
        </p:nvGrpSpPr>
        <p:grpSpPr>
          <a:xfrm>
            <a:off x="2147095" y="500360"/>
            <a:ext cx="6535195" cy="810605"/>
            <a:chOff x="0" y="0"/>
            <a:chExt cx="6535193" cy="810604"/>
          </a:xfrm>
        </p:grpSpPr>
        <p:sp>
          <p:nvSpPr>
            <p:cNvPr id="233"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4" name="Cell phone distro…"/>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Cell phone distro</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Carefully read the directions below</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