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7" name="Shape 167"/>
          <p:cNvSpPr/>
          <p:nvPr>
            <p:ph type="sldImg"/>
          </p:nvPr>
        </p:nvSpPr>
        <p:spPr>
          <a:xfrm>
            <a:off x="1143000" y="685800"/>
            <a:ext cx="4572000" cy="3429000"/>
          </a:xfrm>
          <a:prstGeom prst="rect">
            <a:avLst/>
          </a:prstGeom>
        </p:spPr>
        <p:txBody>
          <a:bodyPr/>
          <a:lstStyle/>
          <a:p>
            <a:pPr/>
          </a:p>
        </p:txBody>
      </p:sp>
      <p:sp>
        <p:nvSpPr>
          <p:cNvPr id="168" name="Shape 16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hape 176"/>
          <p:cNvSpPr/>
          <p:nvPr>
            <p:ph type="sldImg"/>
          </p:nvPr>
        </p:nvSpPr>
        <p:spPr>
          <a:prstGeom prst="rect">
            <a:avLst/>
          </a:prstGeom>
        </p:spPr>
        <p:txBody>
          <a:bodyPr/>
          <a:lstStyle/>
          <a:p>
            <a:pPr/>
          </a:p>
        </p:txBody>
      </p:sp>
      <p:sp>
        <p:nvSpPr>
          <p:cNvPr id="177" name="Shape 177"/>
          <p:cNvSpPr/>
          <p:nvPr>
            <p:ph type="body" sz="quarter" idx="1"/>
          </p:nvPr>
        </p:nvSpPr>
        <p:spPr>
          <a:prstGeom prst="rect">
            <a:avLst/>
          </a:prstGeom>
        </p:spPr>
        <p:txBody>
          <a:bodyPr/>
          <a:lstStyle/>
          <a:p>
            <a:pPr/>
            <a:r>
              <a:t>The program will print “So sorry, but you did not pass”.  We know this because it prints something else if assigment is bigger than or equal to 70, so we go to the else statement.</a:t>
            </a:r>
          </a:p>
          <a:p>
            <a:pPr/>
            <a:r>
              <a:t>if(assignment &gt;= 90)</a:t>
            </a:r>
          </a:p>
          <a:p>
            <a:pPr/>
            <a:r>
              <a:t>{</a:t>
            </a:r>
          </a:p>
          <a:p>
            <a:pPr/>
            <a:r>
              <a:t>   System.out.println(“You got an A!”);</a:t>
            </a:r>
          </a:p>
          <a:p>
            <a:pPr/>
            <a:r>
              <a:t>} else If (assignment &gt;= 70){</a:t>
            </a:r>
          </a:p>
          <a:p>
            <a:pPr/>
            <a:r>
              <a:t>you passed</a:t>
            </a:r>
          </a:p>
          <a:p>
            <a:pPr/>
            <a:r>
              <a:t>}else</a:t>
            </a:r>
          </a:p>
          <a:p>
            <a:pPr/>
            <a:r>
              <a:t>{</a:t>
            </a:r>
          </a:p>
          <a:p>
            <a:pPr/>
            <a:r>
              <a:t>    System.out.println(“So sorry, but you did not pass.”);</a:t>
            </a:r>
          </a:p>
          <a:p>
            <a:pPr/>
            <a:r>
              <a:t>}</a:t>
            </a:r>
          </a:p>
          <a:p>
            <a:pPr/>
            <a:r>
              <a:t>+Why does it matter which order the two conditions (assignment &gt;= 70) and assignment &gt;= 90) matter? because other wise you’ll just print “you passed”.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marL="233947" indent="-233947">
              <a:buSzPct val="100000"/>
              <a:buAutoNum type="alphaUcPeriod" startAt="1"/>
            </a:pPr>
            <a:r>
              <a:t>we already went through this the end of class yesterday, but stack frame diagrams provide a better sense of what’s happening when. code tracing tables are useful for simpler problems.</a:t>
            </a:r>
          </a:p>
          <a:p>
            <a:pPr marL="233947" indent="-233947">
              <a:buSzPct val="100000"/>
              <a:buAutoNum type="alphaUcPeriod" startAt="1"/>
            </a:pPr>
            <a:r>
              <a:t>debugging, preparing to make your own program, understanding someone else’s program so you can change it or use 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If you wonder why we call them Booleans, they’re named after a guy named George Boole.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Shape 206"/>
          <p:cNvSpPr/>
          <p:nvPr>
            <p:ph type="sldImg"/>
          </p:nvPr>
        </p:nvSpPr>
        <p:spPr>
          <a:prstGeom prst="rect">
            <a:avLst/>
          </a:prstGeom>
        </p:spPr>
        <p:txBody>
          <a:bodyPr/>
          <a:lstStyle/>
          <a:p>
            <a:pPr/>
          </a:p>
        </p:txBody>
      </p:sp>
      <p:sp>
        <p:nvSpPr>
          <p:cNvPr id="207" name="Shape 207"/>
          <p:cNvSpPr/>
          <p:nvPr>
            <p:ph type="body" sz="quarter" idx="1"/>
          </p:nvPr>
        </p:nvSpPr>
        <p:spPr>
          <a:prstGeom prst="rect">
            <a:avLst/>
          </a:prstGeom>
        </p:spPr>
        <p:txBody>
          <a:bodyPr/>
          <a:lstStyle/>
          <a:p>
            <a:pPr/>
            <a:r>
              <a:t>+HDW order our if-else if statements: It depends on how you do it, but one way is with one if-else if-else if… control structure that determines what is printed to the console. As the exercise description states, the months should be ordered from 1-12, so that the correct if statement is called. For example, the statement if(months &lt; 6) is accurate for the month 2. If this is the first conditional statement, then the result will print spawning season, but month 2 is not spawning season.</a:t>
            </a:r>
          </a:p>
          <a:p>
            <a:pPr/>
          </a:p>
          <a:p>
            <a:pPr/>
            <a:r>
              <a:t>If you use compound booleans, you can make it even simpler.  </a:t>
            </a:r>
          </a:p>
          <a:p>
            <a:pPr/>
          </a:p>
          <a:p>
            <a:pPr/>
            <a:r>
              <a:t>+If student finishes by using compound booleans: +how can you redo it without &amp;&amp; statements?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+have student go through their answer with and without compound statements.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Shape 217"/>
          <p:cNvSpPr/>
          <p:nvPr>
            <p:ph type="sldImg"/>
          </p:nvPr>
        </p:nvSpPr>
        <p:spPr>
          <a:prstGeom prst="rect">
            <a:avLst/>
          </a:prstGeom>
        </p:spPr>
        <p:txBody>
          <a:bodyPr/>
          <a:lstStyle/>
          <a:p>
            <a:pPr/>
          </a:p>
        </p:txBody>
      </p:sp>
      <p:sp>
        <p:nvSpPr>
          <p:cNvPr id="218" name="Shape 218"/>
          <p:cNvSpPr/>
          <p:nvPr>
            <p:ph type="body" sz="quarter" idx="1"/>
          </p:nvPr>
        </p:nvSpPr>
        <p:spPr>
          <a:prstGeom prst="rect">
            <a:avLst/>
          </a:prstGeom>
        </p:spPr>
        <p:txBody>
          <a:bodyPr/>
          <a:lstStyle/>
          <a:p>
            <a:pPr/>
            <a:r>
              <a:t>+Why are else if statements necessary? </a:t>
            </a:r>
          </a:p>
          <a:p>
            <a:pPr/>
            <a:r>
              <a:t>Else if statements allow for multiple conditions to be checked instead of a true or false case.</a:t>
            </a:r>
          </a:p>
          <a:p>
            <a:pPr/>
          </a:p>
          <a:p>
            <a:pPr/>
            <a:r>
              <a:t>+What is the error in the code that will cause a bug in the program? </a:t>
            </a:r>
          </a:p>
          <a:p>
            <a:pPr/>
            <a:r>
              <a:t>The terms of the comparison operators are in the wrong order.</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10/21/21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else-if statements to create more complex control structures?</a:t>
            </a:r>
          </a:p>
        </p:txBody>
      </p:sp>
      <p:sp>
        <p:nvSpPr>
          <p:cNvPr id="46"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10/25/21</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Java</a:t>
            </a:r>
          </a:p>
          <a:p>
            <a:pPr>
              <a:defRPr sz="4300">
                <a:solidFill>
                  <a:srgbClr val="0000FF"/>
                </a:solidFill>
              </a:defRPr>
            </a:pPr>
            <a:r>
              <a:t>Lesson 6.1</a:t>
            </a:r>
          </a:p>
        </p:txBody>
      </p:sp>
      <p:sp>
        <p:nvSpPr>
          <p:cNvPr id="171"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Lehman High School</a:t>
            </a:r>
          </a:p>
          <a:p>
            <a:pPr marL="0" indent="0">
              <a:lnSpc>
                <a:spcPct val="80000"/>
              </a:lnSpc>
              <a:defRPr sz="1600"/>
            </a:pPr>
            <a:r>
              <a:t>October 25, 2021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Double-click to edit"/>
          <p:cNvSpPr txBox="1"/>
          <p:nvPr>
            <p:ph type="title"/>
          </p:nvPr>
        </p:nvSpPr>
        <p:spPr>
          <a:prstGeom prst="rect">
            <a:avLst/>
          </a:prstGeom>
        </p:spPr>
        <p:txBody>
          <a:bodyPr/>
          <a:lstStyle/>
          <a:p>
            <a:pPr defTabSz="886968">
              <a:defRPr sz="2910"/>
            </a:pPr>
          </a:p>
        </p:txBody>
      </p:sp>
      <p:sp>
        <p:nvSpPr>
          <p:cNvPr id="215" name="if(ticketPrice &gt; 5)…"/>
          <p:cNvSpPr txBox="1"/>
          <p:nvPr>
            <p:ph type="body" sz="half" idx="1"/>
          </p:nvPr>
        </p:nvSpPr>
        <p:spPr>
          <a:xfrm>
            <a:off x="4650023" y="1595776"/>
            <a:ext cx="4703991" cy="3002402"/>
          </a:xfrm>
          <a:prstGeom prst="rect">
            <a:avLst/>
          </a:prstGeom>
        </p:spPr>
        <p:txBody>
          <a:bodyPr/>
          <a:lstStyle/>
          <a:p>
            <a:pPr marL="0" indent="0" defTabSz="379475">
              <a:lnSpc>
                <a:spcPct val="100000"/>
              </a:lnSpc>
              <a:buClrTx/>
              <a:buSzTx/>
              <a:buFontTx/>
              <a:buNone/>
              <a:defRPr sz="996">
                <a:solidFill>
                  <a:srgbClr val="333333"/>
                </a:solidFill>
                <a:latin typeface="Monaco"/>
                <a:ea typeface="Monaco"/>
                <a:cs typeface="Monaco"/>
                <a:sym typeface="Monaco"/>
              </a:defRPr>
            </a:pPr>
            <a:r>
              <a:t>if(ticketPrice &gt; 5)</a:t>
            </a:r>
          </a:p>
          <a:p>
            <a:pPr marL="0" indent="0" defTabSz="379475">
              <a:lnSpc>
                <a:spcPct val="100000"/>
              </a:lnSpc>
              <a:buClrTx/>
              <a:buSzTx/>
              <a:buFontTx/>
              <a:buNone/>
              <a:defRPr sz="996">
                <a:solidFill>
                  <a:srgbClr val="333333"/>
                </a:solidFill>
                <a:latin typeface="Monaco"/>
                <a:ea typeface="Monaco"/>
                <a:cs typeface="Monaco"/>
                <a:sym typeface="Monaco"/>
              </a:defRPr>
            </a:pPr>
            <a:r>
              <a:t>{</a:t>
            </a:r>
          </a:p>
          <a:p>
            <a:pPr marL="0" indent="0" defTabSz="379475">
              <a:lnSpc>
                <a:spcPct val="100000"/>
              </a:lnSpc>
              <a:buClrTx/>
              <a:buSzTx/>
              <a:buFontTx/>
              <a:buNone/>
              <a:defRPr sz="996">
                <a:solidFill>
                  <a:srgbClr val="333333"/>
                </a:solidFill>
                <a:latin typeface="Monaco"/>
                <a:ea typeface="Monaco"/>
                <a:cs typeface="Monaco"/>
                <a:sym typeface="Monaco"/>
              </a:defRPr>
            </a:pPr>
            <a:r>
              <a:t>   System.out.println("Great deal!");</a:t>
            </a:r>
          </a:p>
          <a:p>
            <a:pPr marL="0" indent="0" defTabSz="379475">
              <a:lnSpc>
                <a:spcPct val="100000"/>
              </a:lnSpc>
              <a:buClrTx/>
              <a:buSzTx/>
              <a:buFontTx/>
              <a:buNone/>
              <a:defRPr sz="996">
                <a:solidFill>
                  <a:srgbClr val="333333"/>
                </a:solidFill>
                <a:latin typeface="Monaco"/>
                <a:ea typeface="Monaco"/>
                <a:cs typeface="Monaco"/>
                <a:sym typeface="Monaco"/>
              </a:defRPr>
            </a:pPr>
            <a:r>
              <a:t>}</a:t>
            </a:r>
          </a:p>
          <a:p>
            <a:pPr marL="0" indent="0" defTabSz="379475">
              <a:lnSpc>
                <a:spcPct val="100000"/>
              </a:lnSpc>
              <a:buClrTx/>
              <a:buSzTx/>
              <a:buFontTx/>
              <a:buNone/>
              <a:defRPr sz="996">
                <a:solidFill>
                  <a:srgbClr val="333333"/>
                </a:solidFill>
                <a:latin typeface="Monaco"/>
                <a:ea typeface="Monaco"/>
                <a:cs typeface="Monaco"/>
                <a:sym typeface="Monaco"/>
              </a:defRPr>
            </a:pPr>
            <a:r>
              <a:t>else if(ticketPrice &gt; 10)</a:t>
            </a:r>
          </a:p>
          <a:p>
            <a:pPr marL="0" indent="0" defTabSz="379475">
              <a:lnSpc>
                <a:spcPct val="100000"/>
              </a:lnSpc>
              <a:buClrTx/>
              <a:buSzTx/>
              <a:buFontTx/>
              <a:buNone/>
              <a:defRPr sz="996">
                <a:solidFill>
                  <a:srgbClr val="333333"/>
                </a:solidFill>
                <a:latin typeface="Monaco"/>
                <a:ea typeface="Monaco"/>
                <a:cs typeface="Monaco"/>
                <a:sym typeface="Monaco"/>
              </a:defRPr>
            </a:pPr>
            <a:r>
              <a:t>{</a:t>
            </a:r>
          </a:p>
          <a:p>
            <a:pPr marL="0" indent="0" defTabSz="379475">
              <a:lnSpc>
                <a:spcPct val="100000"/>
              </a:lnSpc>
              <a:buClrTx/>
              <a:buSzTx/>
              <a:buFontTx/>
              <a:buNone/>
              <a:defRPr sz="996">
                <a:solidFill>
                  <a:srgbClr val="333333"/>
                </a:solidFill>
                <a:latin typeface="Monaco"/>
                <a:ea typeface="Monaco"/>
                <a:cs typeface="Monaco"/>
                <a:sym typeface="Monaco"/>
              </a:defRPr>
            </a:pPr>
            <a:r>
              <a:t>   System.out.println("Typical");</a:t>
            </a:r>
          </a:p>
          <a:p>
            <a:pPr marL="0" indent="0" defTabSz="379475">
              <a:lnSpc>
                <a:spcPct val="100000"/>
              </a:lnSpc>
              <a:buClrTx/>
              <a:buSzTx/>
              <a:buFontTx/>
              <a:buNone/>
              <a:defRPr sz="996">
                <a:solidFill>
                  <a:srgbClr val="333333"/>
                </a:solidFill>
                <a:latin typeface="Monaco"/>
                <a:ea typeface="Monaco"/>
                <a:cs typeface="Monaco"/>
                <a:sym typeface="Monaco"/>
              </a:defRPr>
            </a:pPr>
            <a:r>
              <a:t>}</a:t>
            </a:r>
          </a:p>
          <a:p>
            <a:pPr marL="0" indent="0" defTabSz="379475">
              <a:lnSpc>
                <a:spcPct val="100000"/>
              </a:lnSpc>
              <a:buClrTx/>
              <a:buSzTx/>
              <a:buFontTx/>
              <a:buNone/>
              <a:defRPr sz="996">
                <a:solidFill>
                  <a:srgbClr val="333333"/>
                </a:solidFill>
                <a:latin typeface="Monaco"/>
                <a:ea typeface="Monaco"/>
                <a:cs typeface="Monaco"/>
                <a:sym typeface="Monaco"/>
              </a:defRPr>
            </a:pPr>
            <a:r>
              <a:t>else if(ticketPrice &gt; 15)</a:t>
            </a:r>
          </a:p>
          <a:p>
            <a:pPr marL="0" indent="0" defTabSz="379475">
              <a:lnSpc>
                <a:spcPct val="100000"/>
              </a:lnSpc>
              <a:buClrTx/>
              <a:buSzTx/>
              <a:buFontTx/>
              <a:buNone/>
              <a:defRPr sz="996">
                <a:solidFill>
                  <a:srgbClr val="333333"/>
                </a:solidFill>
                <a:latin typeface="Monaco"/>
                <a:ea typeface="Monaco"/>
                <a:cs typeface="Monaco"/>
                <a:sym typeface="Monaco"/>
              </a:defRPr>
            </a:pPr>
            <a:r>
              <a:t>{</a:t>
            </a:r>
          </a:p>
          <a:p>
            <a:pPr marL="0" indent="0" defTabSz="379475">
              <a:lnSpc>
                <a:spcPct val="100000"/>
              </a:lnSpc>
              <a:buClrTx/>
              <a:buSzTx/>
              <a:buFontTx/>
              <a:buNone/>
              <a:defRPr sz="996">
                <a:solidFill>
                  <a:srgbClr val="333333"/>
                </a:solidFill>
                <a:latin typeface="Monaco"/>
                <a:ea typeface="Monaco"/>
                <a:cs typeface="Monaco"/>
                <a:sym typeface="Monaco"/>
              </a:defRPr>
            </a:pPr>
            <a:r>
              <a:t>   System.out.println("Too expensive!");</a:t>
            </a:r>
          </a:p>
          <a:p>
            <a:pPr marL="0" indent="0" defTabSz="379475">
              <a:lnSpc>
                <a:spcPct val="100000"/>
              </a:lnSpc>
              <a:buClrTx/>
              <a:buSzTx/>
              <a:buFontTx/>
              <a:buNone/>
              <a:defRPr sz="996">
                <a:solidFill>
                  <a:srgbClr val="333333"/>
                </a:solidFill>
                <a:latin typeface="Monaco"/>
                <a:ea typeface="Monaco"/>
                <a:cs typeface="Monaco"/>
                <a:sym typeface="Monaco"/>
              </a:defRPr>
            </a:pPr>
            <a:r>
              <a:t>}</a:t>
            </a:r>
          </a:p>
          <a:p>
            <a:pPr marL="0" indent="0" defTabSz="379475">
              <a:lnSpc>
                <a:spcPct val="100000"/>
              </a:lnSpc>
              <a:buClrTx/>
              <a:buSzTx/>
              <a:buFontTx/>
              <a:buNone/>
              <a:defRPr sz="996">
                <a:solidFill>
                  <a:srgbClr val="333333"/>
                </a:solidFill>
                <a:latin typeface="Monaco"/>
                <a:ea typeface="Monaco"/>
                <a:cs typeface="Monaco"/>
                <a:sym typeface="Monaco"/>
              </a:defRPr>
            </a:pPr>
            <a:r>
              <a:t>else </a:t>
            </a:r>
          </a:p>
          <a:p>
            <a:pPr marL="0" indent="0" defTabSz="379475">
              <a:lnSpc>
                <a:spcPct val="100000"/>
              </a:lnSpc>
              <a:buClrTx/>
              <a:buSzTx/>
              <a:buFontTx/>
              <a:buNone/>
              <a:defRPr sz="996">
                <a:solidFill>
                  <a:srgbClr val="333333"/>
                </a:solidFill>
                <a:latin typeface="Monaco"/>
                <a:ea typeface="Monaco"/>
                <a:cs typeface="Monaco"/>
                <a:sym typeface="Monaco"/>
              </a:defRPr>
            </a:pPr>
            <a:r>
              <a:t>{</a:t>
            </a:r>
          </a:p>
          <a:p>
            <a:pPr marL="0" indent="0" defTabSz="379475">
              <a:lnSpc>
                <a:spcPct val="100000"/>
              </a:lnSpc>
              <a:buClrTx/>
              <a:buSzTx/>
              <a:buFontTx/>
              <a:buNone/>
              <a:defRPr sz="996">
                <a:solidFill>
                  <a:srgbClr val="333333"/>
                </a:solidFill>
                <a:latin typeface="Monaco"/>
                <a:ea typeface="Monaco"/>
                <a:cs typeface="Monaco"/>
                <a:sym typeface="Monaco"/>
              </a:defRPr>
            </a:pPr>
            <a:r>
              <a:t>    System.out.println("Must be a scam");</a:t>
            </a:r>
          </a:p>
          <a:p>
            <a:pPr marL="0" indent="0" defTabSz="379475">
              <a:lnSpc>
                <a:spcPct val="100000"/>
              </a:lnSpc>
              <a:buClrTx/>
              <a:buSzTx/>
              <a:buFontTx/>
              <a:buNone/>
              <a:defRPr sz="996">
                <a:solidFill>
                  <a:srgbClr val="333333"/>
                </a:solidFill>
                <a:latin typeface="Monaco"/>
                <a:ea typeface="Monaco"/>
                <a:cs typeface="Monaco"/>
                <a:sym typeface="Monaco"/>
              </a:defRPr>
            </a:pPr>
            <a:r>
              <a:t>}</a:t>
            </a:r>
          </a:p>
        </p:txBody>
      </p:sp>
      <p:sp>
        <p:nvSpPr>
          <p:cNvPr id="216" name="exit ticket…"/>
          <p:cNvSpPr txBox="1"/>
          <p:nvPr/>
        </p:nvSpPr>
        <p:spPr>
          <a:xfrm>
            <a:off x="650601" y="1625429"/>
            <a:ext cx="3348532" cy="260279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lnSpc>
                <a:spcPct val="115000"/>
              </a:lnSpc>
              <a:defRPr b="1" sz="1800">
                <a:solidFill>
                  <a:schemeClr val="accent5"/>
                </a:solidFill>
                <a:latin typeface="Lato"/>
                <a:ea typeface="Lato"/>
                <a:cs typeface="Lato"/>
                <a:sym typeface="Lato"/>
              </a:defRPr>
            </a:pPr>
            <a:r>
              <a:t>exit ticket</a:t>
            </a:r>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Why are else-if statements necessary?</a:t>
            </a:r>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What’s the bug that will lead to an error in this code?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6">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6"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Google Shape;118;p19"/>
          <p:cNvSpPr txBox="1"/>
          <p:nvPr>
            <p:ph type="title"/>
          </p:nvPr>
        </p:nvSpPr>
        <p:spPr>
          <a:xfrm>
            <a:off x="1424036" y="575950"/>
            <a:ext cx="7302727" cy="1059081"/>
          </a:xfrm>
          <a:prstGeom prst="rect">
            <a:avLst/>
          </a:prstGeom>
          <a:solidFill>
            <a:srgbClr val="FFFFFF"/>
          </a:solidFill>
          <a:ln w="25400">
            <a:solidFill>
              <a:schemeClr val="accent1"/>
            </a:solidFill>
            <a:round/>
          </a:ln>
        </p:spPr>
        <p:txBody>
          <a:bodyPr/>
          <a:lstStyle/>
          <a:p>
            <a:pPr>
              <a:defRPr b="0" sz="2400">
                <a:solidFill>
                  <a:srgbClr val="F46524"/>
                </a:solidFill>
                <a:latin typeface="+mn-lt"/>
                <a:ea typeface="+mn-ea"/>
                <a:cs typeface="+mn-cs"/>
                <a:sym typeface="Arial"/>
              </a:defRPr>
            </a:pPr>
            <a:r>
              <a:t>do now</a:t>
            </a:r>
          </a:p>
          <a:p>
            <a:pPr>
              <a:defRPr b="0" sz="1400">
                <a:solidFill>
                  <a:schemeClr val="accent3">
                    <a:lumOff val="-9098"/>
                  </a:schemeClr>
                </a:solidFill>
                <a:latin typeface="+mj-lt"/>
                <a:ea typeface="+mj-ea"/>
                <a:cs typeface="+mj-cs"/>
                <a:sym typeface="Helvetica"/>
              </a:defRPr>
            </a:pPr>
            <a:r>
              <a:rPr>
                <a:solidFill>
                  <a:schemeClr val="accent5"/>
                </a:solidFill>
              </a:rPr>
              <a:t>be sure to:</a:t>
            </a:r>
            <a:r>
              <a:rPr>
                <a:solidFill>
                  <a:schemeClr val="accent5">
                    <a:lumOff val="-9843"/>
                  </a:schemeClr>
                </a:solidFill>
              </a:rPr>
              <a:t> </a:t>
            </a:r>
            <a:r>
              <a:t>Grab handout. Go to desk. Take out binder. Copy </a:t>
            </a:r>
            <a:r>
              <a:rPr b="1"/>
              <a:t>goal </a:t>
            </a:r>
            <a:r>
              <a:t>and answer </a:t>
            </a:r>
            <a:r>
              <a:rPr b="1"/>
              <a:t>do now </a:t>
            </a:r>
            <a:r>
              <a:t>questions below. Write a complete sentence for each question.</a:t>
            </a:r>
          </a:p>
        </p:txBody>
      </p:sp>
      <p:sp>
        <p:nvSpPr>
          <p:cNvPr id="174" name="What will print out if the student scores a 60, and how do you know?…"/>
          <p:cNvSpPr txBox="1"/>
          <p:nvPr/>
        </p:nvSpPr>
        <p:spPr>
          <a:xfrm>
            <a:off x="1417188" y="1687902"/>
            <a:ext cx="3000714" cy="3002402"/>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marL="300789" indent="-300789">
              <a:lnSpc>
                <a:spcPct val="115000"/>
              </a:lnSpc>
              <a:buSzPct val="100000"/>
              <a:buAutoNum type="alphaUcPeriod" startAt="1"/>
              <a:defRPr sz="1800">
                <a:solidFill>
                  <a:srgbClr val="000000"/>
                </a:solidFill>
                <a:latin typeface="Lato"/>
                <a:ea typeface="Lato"/>
                <a:cs typeface="Lato"/>
                <a:sym typeface="Lato"/>
              </a:defRPr>
            </a:pPr>
            <a:r>
              <a:t>What will print out if the student scores a 60, and how do you know?</a:t>
            </a:r>
          </a:p>
          <a:p>
            <a:pPr marL="300789" indent="-300789">
              <a:lnSpc>
                <a:spcPct val="115000"/>
              </a:lnSpc>
              <a:buSzPct val="100000"/>
              <a:buAutoNum type="alphaUcPeriod" startAt="1"/>
              <a:defRPr sz="1800">
                <a:solidFill>
                  <a:srgbClr val="000000"/>
                </a:solidFill>
                <a:latin typeface="Lato"/>
                <a:ea typeface="Lato"/>
                <a:cs typeface="Lato"/>
                <a:sym typeface="Lato"/>
              </a:defRPr>
            </a:pPr>
            <a:r>
              <a:t>How could we change this code to add a print statement that says </a:t>
            </a:r>
            <a:r>
              <a:rPr>
                <a:latin typeface="Courier New"/>
                <a:ea typeface="Courier New"/>
                <a:cs typeface="Courier New"/>
                <a:sym typeface="Courier New"/>
              </a:rPr>
              <a:t>“You have an A!”</a:t>
            </a:r>
            <a:r>
              <a:t> for scores 90 or above</a:t>
            </a:r>
          </a:p>
        </p:txBody>
      </p:sp>
      <p:sp>
        <p:nvSpPr>
          <p:cNvPr id="175" name="if(assignment &gt;= 70)…"/>
          <p:cNvSpPr txBox="1"/>
          <p:nvPr/>
        </p:nvSpPr>
        <p:spPr>
          <a:xfrm>
            <a:off x="4416250" y="1687902"/>
            <a:ext cx="4324101" cy="3002402"/>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457200">
              <a:defRPr sz="1200">
                <a:solidFill>
                  <a:srgbClr val="333333"/>
                </a:solidFill>
                <a:latin typeface="Monaco"/>
                <a:ea typeface="Monaco"/>
                <a:cs typeface="Monaco"/>
                <a:sym typeface="Monaco"/>
              </a:defRPr>
            </a:pPr>
            <a:r>
              <a:t>if(assignment &gt;= 70)</a:t>
            </a:r>
          </a:p>
          <a:p>
            <a:pPr defTabSz="457200">
              <a:defRPr sz="1200">
                <a:solidFill>
                  <a:srgbClr val="333333"/>
                </a:solidFill>
                <a:latin typeface="Monaco"/>
                <a:ea typeface="Monaco"/>
                <a:cs typeface="Monaco"/>
                <a:sym typeface="Monaco"/>
              </a:defRPr>
            </a:pPr>
            <a:r>
              <a:t>{</a:t>
            </a:r>
          </a:p>
          <a:p>
            <a:pPr defTabSz="457200">
              <a:defRPr sz="1200">
                <a:solidFill>
                  <a:srgbClr val="333333"/>
                </a:solidFill>
                <a:latin typeface="Monaco"/>
                <a:ea typeface="Monaco"/>
                <a:cs typeface="Monaco"/>
                <a:sym typeface="Monaco"/>
              </a:defRPr>
            </a:pPr>
            <a:r>
              <a:t>   System.out.println(“You have passed!”);</a:t>
            </a:r>
          </a:p>
          <a:p>
            <a:pPr defTabSz="457200">
              <a:defRPr sz="1200">
                <a:solidFill>
                  <a:srgbClr val="333333"/>
                </a:solidFill>
                <a:latin typeface="Monaco"/>
                <a:ea typeface="Monaco"/>
                <a:cs typeface="Monaco"/>
                <a:sym typeface="Monaco"/>
              </a:defRPr>
            </a:pPr>
            <a:r>
              <a:t>}</a:t>
            </a:r>
          </a:p>
          <a:p>
            <a:pPr defTabSz="457200">
              <a:defRPr sz="1200">
                <a:solidFill>
                  <a:srgbClr val="333333"/>
                </a:solidFill>
                <a:latin typeface="Monaco"/>
                <a:ea typeface="Monaco"/>
                <a:cs typeface="Monaco"/>
                <a:sym typeface="Monaco"/>
              </a:defRPr>
            </a:pPr>
            <a:r>
              <a:t>else</a:t>
            </a:r>
          </a:p>
          <a:p>
            <a:pPr defTabSz="457200">
              <a:defRPr sz="1200">
                <a:solidFill>
                  <a:srgbClr val="333333"/>
                </a:solidFill>
                <a:latin typeface="Monaco"/>
                <a:ea typeface="Monaco"/>
                <a:cs typeface="Monaco"/>
                <a:sym typeface="Monaco"/>
              </a:defRPr>
            </a:pPr>
            <a:r>
              <a:t>{</a:t>
            </a:r>
          </a:p>
          <a:p>
            <a:pPr defTabSz="457200">
              <a:defRPr sz="1200">
                <a:solidFill>
                  <a:srgbClr val="333333"/>
                </a:solidFill>
                <a:latin typeface="Monaco"/>
                <a:ea typeface="Monaco"/>
                <a:cs typeface="Monaco"/>
                <a:sym typeface="Monaco"/>
              </a:defRPr>
            </a:pPr>
            <a:r>
              <a:t>    System.out.println(“So sorry, but you did not pass.”);</a:t>
            </a:r>
          </a:p>
          <a:p>
            <a:pPr defTabSz="457200">
              <a:defRPr sz="1200">
                <a:solidFill>
                  <a:srgbClr val="333333"/>
                </a:solidFill>
                <a:latin typeface="Monaco"/>
                <a:ea typeface="Monaco"/>
                <a:cs typeface="Monaco"/>
                <a:sym typeface="Monaco"/>
              </a:defRPr>
            </a:pP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7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75">
                                            <p:bg/>
                                          </p:spTgt>
                                        </p:tgtEl>
                                        <p:attrNameLst>
                                          <p:attrName>style.visibility</p:attrName>
                                        </p:attrNameLst>
                                      </p:cBhvr>
                                      <p:to>
                                        <p:strVal val="visible"/>
                                      </p:to>
                                    </p:set>
                                  </p:childTnLst>
                                </p:cTn>
                              </p:par>
                              <p:par>
                                <p:cTn id="17" presetClass="entr" nodeType="withEffect" presetSubtype="0" presetID="1" grpId="2" fill="hold">
                                  <p:stCondLst>
                                    <p:cond delay="0"/>
                                  </p:stCondLst>
                                  <p:iterate type="el" backwards="0">
                                    <p:tmAbs val="0"/>
                                  </p:iterate>
                                  <p:childTnLst>
                                    <p:set>
                                      <p:cBhvr>
                                        <p:cTn id="18" fill="hold"/>
                                        <p:tgtEl>
                                          <p:spTgt spid="17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2" fill="hold">
                                  <p:stCondLst>
                                    <p:cond delay="0"/>
                                  </p:stCondLst>
                                  <p:iterate type="el" backwards="0">
                                    <p:tmAbs val="0"/>
                                  </p:iterate>
                                  <p:childTnLst>
                                    <p:set>
                                      <p:cBhvr>
                                        <p:cTn id="22" fill="hold"/>
                                        <p:tgtEl>
                                          <p:spTgt spid="17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0" presetID="1" grpId="2" fill="hold">
                                  <p:stCondLst>
                                    <p:cond delay="0"/>
                                  </p:stCondLst>
                                  <p:iterate type="el" backwards="0">
                                    <p:tmAbs val="0"/>
                                  </p:iterate>
                                  <p:childTnLst>
                                    <p:set>
                                      <p:cBhvr>
                                        <p:cTn id="26" fill="hold"/>
                                        <p:tgtEl>
                                          <p:spTgt spid="17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0" presetID="1" grpId="2" fill="hold">
                                  <p:stCondLst>
                                    <p:cond delay="0"/>
                                  </p:stCondLst>
                                  <p:iterate type="el" backwards="0">
                                    <p:tmAbs val="0"/>
                                  </p:iterate>
                                  <p:childTnLst>
                                    <p:set>
                                      <p:cBhvr>
                                        <p:cTn id="30" fill="hold"/>
                                        <p:tgtEl>
                                          <p:spTgt spid="17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2" fill="hold">
                                  <p:stCondLst>
                                    <p:cond delay="0"/>
                                  </p:stCondLst>
                                  <p:iterate type="el" backwards="0">
                                    <p:tmAbs val="0"/>
                                  </p:iterate>
                                  <p:childTnLst>
                                    <p:set>
                                      <p:cBhvr>
                                        <p:cTn id="34" fill="hold"/>
                                        <p:tgtEl>
                                          <p:spTgt spid="175">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2" fill="hold">
                                  <p:stCondLst>
                                    <p:cond delay="0"/>
                                  </p:stCondLst>
                                  <p:iterate type="el" backwards="0">
                                    <p:tmAbs val="0"/>
                                  </p:iterate>
                                  <p:childTnLst>
                                    <p:set>
                                      <p:cBhvr>
                                        <p:cTn id="38" fill="hold"/>
                                        <p:tgtEl>
                                          <p:spTgt spid="175">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2" fill="hold">
                                  <p:stCondLst>
                                    <p:cond delay="0"/>
                                  </p:stCondLst>
                                  <p:iterate type="el" backwards="0">
                                    <p:tmAbs val="0"/>
                                  </p:iterate>
                                  <p:childTnLst>
                                    <p:set>
                                      <p:cBhvr>
                                        <p:cTn id="42" fill="hold"/>
                                        <p:tgtEl>
                                          <p:spTgt spid="175">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2" fill="hold">
                                  <p:stCondLst>
                                    <p:cond delay="0"/>
                                  </p:stCondLst>
                                  <p:iterate type="el" backwards="0">
                                    <p:tmAbs val="0"/>
                                  </p:iterate>
                                  <p:childTnLst>
                                    <p:set>
                                      <p:cBhvr>
                                        <p:cTn id="46" fill="hold"/>
                                        <p:tgtEl>
                                          <p:spTgt spid="175">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4" grpId="1"/>
      <p:bldP build="p" bldLvl="5" animBg="1" rev="0" advAuto="0" spid="175" grpId="2"/>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The framing…"/>
          <p:cNvSpPr txBox="1"/>
          <p:nvPr/>
        </p:nvSpPr>
        <p:spPr>
          <a:xfrm>
            <a:off x="2161901" y="743970"/>
            <a:ext cx="5257650" cy="3655560"/>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lnSpc>
                <a:spcPct val="115000"/>
              </a:lnSpc>
              <a:defRPr b="1" sz="1800">
                <a:solidFill>
                  <a:schemeClr val="accent5"/>
                </a:solidFill>
                <a:latin typeface="Lato"/>
                <a:ea typeface="Lato"/>
                <a:cs typeface="Lato"/>
                <a:sym typeface="Lato"/>
              </a:defRPr>
            </a:pPr>
            <a:r>
              <a:t>The framing</a:t>
            </a:r>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what: </a:t>
            </a:r>
            <a:r>
              <a:rPr b="0"/>
              <a:t>use else-if statements to create more complex control structures</a:t>
            </a:r>
            <a:endParaRPr b="0"/>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why: </a:t>
            </a:r>
            <a:r>
              <a:rPr b="0"/>
              <a:t>Booleans and if-statements, along with other control structures are crucial to building more sophisticated programs. Code tracing is a convenient way to understand how programs work.</a:t>
            </a:r>
            <a:endParaRPr b="0"/>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where to: </a:t>
            </a:r>
            <a:r>
              <a:rPr b="0"/>
              <a:t>Compound and equivalent boolean expressions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7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7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79">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9"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Announcements"/>
          <p:cNvSpPr txBox="1"/>
          <p:nvPr>
            <p:ph type="title"/>
          </p:nvPr>
        </p:nvSpPr>
        <p:spPr>
          <a:prstGeom prst="rect">
            <a:avLst/>
          </a:prstGeom>
        </p:spPr>
        <p:txBody>
          <a:bodyPr/>
          <a:lstStyle>
            <a:lvl1pPr defTabSz="886968">
              <a:defRPr sz="2910"/>
            </a:lvl1pPr>
          </a:lstStyle>
          <a:p>
            <a:pPr/>
            <a:r>
              <a:t>Announcements</a:t>
            </a:r>
          </a:p>
        </p:txBody>
      </p:sp>
      <p:sp>
        <p:nvSpPr>
          <p:cNvPr id="184" name="retake after class this week.…"/>
          <p:cNvSpPr txBox="1"/>
          <p:nvPr>
            <p:ph type="body" idx="1"/>
          </p:nvPr>
        </p:nvSpPr>
        <p:spPr>
          <a:prstGeom prst="rect">
            <a:avLst/>
          </a:prstGeom>
        </p:spPr>
        <p:txBody>
          <a:bodyPr/>
          <a:lstStyle/>
          <a:p>
            <a:pPr/>
            <a:r>
              <a:t>retake after class </a:t>
            </a:r>
            <a:r>
              <a:rPr b="1"/>
              <a:t>this week</a:t>
            </a:r>
            <a:r>
              <a:t>.</a:t>
            </a:r>
          </a:p>
          <a:p>
            <a:pPr/>
            <a:r>
              <a:t>Please complete the post-test self assessment by Monday.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Boolean expressions: review"/>
          <p:cNvSpPr txBox="1"/>
          <p:nvPr>
            <p:ph type="title"/>
          </p:nvPr>
        </p:nvSpPr>
        <p:spPr>
          <a:prstGeom prst="rect">
            <a:avLst/>
          </a:prstGeom>
        </p:spPr>
        <p:txBody>
          <a:bodyPr/>
          <a:lstStyle>
            <a:lvl1pPr defTabSz="886968">
              <a:defRPr sz="2910"/>
            </a:lvl1pPr>
          </a:lstStyle>
          <a:p>
            <a:pPr/>
            <a:r>
              <a:t>Boolean expressions: review</a:t>
            </a:r>
          </a:p>
        </p:txBody>
      </p:sp>
      <p:sp>
        <p:nvSpPr>
          <p:cNvPr id="187" name="Booleans are expressions with a true or false value.…"/>
          <p:cNvSpPr txBox="1"/>
          <p:nvPr>
            <p:ph type="body" idx="1"/>
          </p:nvPr>
        </p:nvSpPr>
        <p:spPr>
          <a:xfrm>
            <a:off x="2252963" y="1281481"/>
            <a:ext cx="6321603" cy="3002402"/>
          </a:xfrm>
          <a:prstGeom prst="rect">
            <a:avLst/>
          </a:prstGeom>
        </p:spPr>
        <p:txBody>
          <a:bodyPr/>
          <a:lstStyle/>
          <a:p>
            <a:pPr>
              <a:defRPr b="1"/>
            </a:pPr>
            <a:r>
              <a:t>Booleans </a:t>
            </a:r>
            <a:r>
              <a:rPr b="0"/>
              <a:t>are expressions with a </a:t>
            </a:r>
            <a:r>
              <a:rPr b="0">
                <a:latin typeface="Courier New"/>
                <a:ea typeface="Courier New"/>
                <a:cs typeface="Courier New"/>
                <a:sym typeface="Courier New"/>
              </a:rPr>
              <a:t>true</a:t>
            </a:r>
            <a:r>
              <a:rPr b="0"/>
              <a:t> or </a:t>
            </a:r>
            <a:r>
              <a:rPr b="0">
                <a:latin typeface="Courier New"/>
                <a:ea typeface="Courier New"/>
                <a:cs typeface="Courier New"/>
                <a:sym typeface="Courier New"/>
              </a:rPr>
              <a:t>false</a:t>
            </a:r>
            <a:r>
              <a:rPr b="0"/>
              <a:t> value.</a:t>
            </a:r>
            <a:endParaRPr b="0"/>
          </a:p>
          <a:p>
            <a:pPr>
              <a:defRPr b="1"/>
            </a:pPr>
            <a:r>
              <a:rPr b="0"/>
              <a:t>Booleans can use </a:t>
            </a:r>
            <a:r>
              <a:t>relational operators </a:t>
            </a:r>
            <a:r>
              <a:rPr b="0"/>
              <a:t>to store </a:t>
            </a:r>
            <a:r>
              <a:rPr b="0">
                <a:latin typeface="Courier New"/>
                <a:ea typeface="Courier New"/>
                <a:cs typeface="Courier New"/>
                <a:sym typeface="Courier New"/>
              </a:rPr>
              <a:t>true/false</a:t>
            </a:r>
            <a:r>
              <a:rPr b="0"/>
              <a:t> information:</a:t>
            </a:r>
          </a:p>
        </p:txBody>
      </p:sp>
      <p:pic>
        <p:nvPicPr>
          <p:cNvPr id="188" name="Image" descr="Image"/>
          <p:cNvPicPr>
            <a:picLocks noChangeAspect="1"/>
          </p:cNvPicPr>
          <p:nvPr/>
        </p:nvPicPr>
        <p:blipFill>
          <a:blip r:embed="rId3">
            <a:extLst/>
          </a:blip>
          <a:stretch>
            <a:fillRect/>
          </a:stretch>
        </p:blipFill>
        <p:spPr>
          <a:xfrm>
            <a:off x="2745415" y="2460450"/>
            <a:ext cx="3998054" cy="2097664"/>
          </a:xfrm>
          <a:prstGeom prst="rect">
            <a:avLst/>
          </a:prstGeom>
          <a:ln w="12700">
            <a:miter lim="400000"/>
          </a:ln>
        </p:spPr>
      </p:pic>
      <p:pic>
        <p:nvPicPr>
          <p:cNvPr id="189" name="George Boole (1815-1864). Author of the “Laws of Through”, a famous book on logic." descr="George Boole (1815-1864). Author of the “Laws of Through”, a famous book on logic."/>
          <p:cNvPicPr>
            <a:picLocks noChangeAspect="1"/>
          </p:cNvPicPr>
          <p:nvPr/>
        </p:nvPicPr>
        <p:blipFill>
          <a:blip r:embed="rId4">
            <a:extLst/>
          </a:blip>
          <a:srcRect l="0" t="0" r="0" b="0"/>
          <a:stretch>
            <a:fillRect/>
          </a:stretch>
        </p:blipFill>
        <p:spPr>
          <a:xfrm>
            <a:off x="208203" y="1582431"/>
            <a:ext cx="1433221" cy="1912047"/>
          </a:xfrm>
          <a:prstGeom prst="rect">
            <a:avLst/>
          </a:prstGeom>
          <a:ln w="12700">
            <a:miter lim="400000"/>
          </a:ln>
        </p:spPr>
      </p:pic>
      <p:sp>
        <p:nvSpPr>
          <p:cNvPr id="190" name="George Boole (1815-1864). Author of the “Laws of Thought”, a famous book on logic."/>
          <p:cNvSpPr/>
          <p:nvPr/>
        </p:nvSpPr>
        <p:spPr>
          <a:xfrm>
            <a:off x="86613" y="3596175"/>
            <a:ext cx="1676401" cy="762001"/>
          </a:xfrm>
          <a:prstGeom prst="roundRect">
            <a:avLst>
              <a:gd name="adj" fmla="val 0"/>
            </a:avLst>
          </a:prstGeom>
          <a:solidFill>
            <a:srgbClr val="000000">
              <a:alpha val="0"/>
            </a:srgbClr>
          </a:solidFill>
          <a:ln w="12700">
            <a:miter lim="400000"/>
          </a:ln>
          <a:extLst>
            <a:ext uri="{C572A759-6A51-4108-AA02-DFA0A04FC94B}">
              <ma14:wrappingTextBoxFlag xmlns:ma14="http://schemas.microsoft.com/office/mac/drawingml/2011/main" val="1"/>
            </a:ext>
          </a:extLst>
        </p:spPr>
        <p:txBody>
          <a:bodyPr lIns="50800" tIns="50800" rIns="50800" bIns="50800"/>
          <a:lstStyle>
            <a:lvl1pPr>
              <a:defRPr sz="1100"/>
            </a:lvl1pPr>
          </a:lstStyle>
          <a:p>
            <a:pPr/>
            <a:r>
              <a:t>George Boole (1815-1864). Author of the “Laws of Thought”, a famous book on logic.</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8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3" fill="hold">
                                  <p:stCondLst>
                                    <p:cond delay="0"/>
                                  </p:stCondLst>
                                  <p:iterate type="el" backwards="0">
                                    <p:tmAbs val="0"/>
                                  </p:iterate>
                                  <p:childTnLst>
                                    <p:set>
                                      <p:cBhvr>
                                        <p:cTn id="20" fill="hold"/>
                                        <p:tgtEl>
                                          <p:spTgt spid="189"/>
                                        </p:tgtEl>
                                        <p:attrNameLst>
                                          <p:attrName>style.visibility</p:attrName>
                                        </p:attrNameLst>
                                      </p:cBhvr>
                                      <p:to>
                                        <p:strVal val="visible"/>
                                      </p:to>
                                    </p:set>
                                  </p:childTnLst>
                                </p:cTn>
                              </p:par>
                              <p:par>
                                <p:cTn id="21" presetClass="entr" nodeType="withEffect" presetSubtype="0" presetID="1" grpId="3" fill="hold">
                                  <p:stCondLst>
                                    <p:cond delay="0"/>
                                  </p:stCondLst>
                                  <p:iterate type="el" backwards="0">
                                    <p:tmAbs val="0"/>
                                  </p:iterate>
                                  <p:childTnLst>
                                    <p:set>
                                      <p:cBhvr>
                                        <p:cTn id="22" fill="hold"/>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9" grpId="3"/>
      <p:bldP build="p" bldLvl="5" animBg="1" rev="0" advAuto="0" spid="187" grpId="1"/>
      <p:bldP build="whole" bldLvl="1" animBg="1" rev="0" advAuto="0" spid="188" grpId="2"/>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if-else statements: review"/>
          <p:cNvSpPr txBox="1"/>
          <p:nvPr>
            <p:ph type="title"/>
          </p:nvPr>
        </p:nvSpPr>
        <p:spPr>
          <a:prstGeom prst="rect">
            <a:avLst/>
          </a:prstGeom>
        </p:spPr>
        <p:txBody>
          <a:bodyPr/>
          <a:lstStyle>
            <a:lvl1pPr defTabSz="886968">
              <a:defRPr sz="2910"/>
            </a:lvl1pPr>
          </a:lstStyle>
          <a:p>
            <a:pPr/>
            <a:r>
              <a:t>if-else statements: review</a:t>
            </a:r>
          </a:p>
        </p:txBody>
      </p:sp>
      <p:sp>
        <p:nvSpPr>
          <p:cNvPr id="195" name="if(booleanExpression)…"/>
          <p:cNvSpPr txBox="1"/>
          <p:nvPr>
            <p:ph type="body" sz="half" idx="1"/>
          </p:nvPr>
        </p:nvSpPr>
        <p:spPr>
          <a:xfrm>
            <a:off x="4458011" y="1595776"/>
            <a:ext cx="4273703" cy="3002402"/>
          </a:xfrm>
          <a:prstGeom prst="rect">
            <a:avLst/>
          </a:prstGeom>
        </p:spPr>
        <p:txBody>
          <a:bodyPr/>
          <a:lstStyle/>
          <a:p>
            <a:pPr marL="0" indent="0" defTabSz="306324">
              <a:lnSpc>
                <a:spcPts val="4100"/>
              </a:lnSpc>
              <a:buClrTx/>
              <a:buSzTx/>
              <a:buFontTx/>
              <a:buNone/>
              <a:defRPr i="1" sz="1608">
                <a:latin typeface="+mj-lt"/>
                <a:ea typeface="+mj-ea"/>
                <a:cs typeface="+mj-cs"/>
                <a:sym typeface="Helvetica"/>
              </a:defRPr>
            </a:pPr>
            <a:r>
              <a:rPr i="0"/>
              <a:t>if(</a:t>
            </a:r>
            <a:r>
              <a:t>booleanExpression</a:t>
            </a:r>
            <a:r>
              <a:rPr i="0"/>
              <a:t>)</a:t>
            </a:r>
            <a:endParaRPr i="0" sz="804">
              <a:latin typeface="Times Roman"/>
              <a:ea typeface="Times Roman"/>
              <a:cs typeface="Times Roman"/>
              <a:sym typeface="Times Roman"/>
            </a:endParaRPr>
          </a:p>
          <a:p>
            <a:pPr marL="0" indent="0" defTabSz="306324">
              <a:lnSpc>
                <a:spcPts val="4100"/>
              </a:lnSpc>
              <a:buClrTx/>
              <a:buSzTx/>
              <a:buFontTx/>
              <a:buNone/>
              <a:defRPr sz="1608">
                <a:latin typeface="+mj-lt"/>
                <a:ea typeface="+mj-ea"/>
                <a:cs typeface="+mj-cs"/>
                <a:sym typeface="Helvetica"/>
              </a:defRPr>
            </a:pPr>
            <a:r>
              <a:t>{</a:t>
            </a:r>
            <a:endParaRPr sz="804">
              <a:latin typeface="Times Roman"/>
              <a:ea typeface="Times Roman"/>
              <a:cs typeface="Times Roman"/>
              <a:sym typeface="Times Roman"/>
            </a:endParaRPr>
          </a:p>
          <a:p>
            <a:pPr marL="0" indent="0" defTabSz="306324">
              <a:lnSpc>
                <a:spcPts val="4100"/>
              </a:lnSpc>
              <a:buClrTx/>
              <a:buSzTx/>
              <a:buFontTx/>
              <a:buNone/>
              <a:defRPr sz="1608">
                <a:latin typeface="+mj-lt"/>
                <a:ea typeface="+mj-ea"/>
                <a:cs typeface="+mj-cs"/>
                <a:sym typeface="Helvetica"/>
              </a:defRPr>
            </a:pPr>
            <a:r>
              <a:t>	//code to execute if boolean expression is true!</a:t>
            </a:r>
            <a:endParaRPr sz="804">
              <a:latin typeface="Times Roman"/>
              <a:ea typeface="Times Roman"/>
              <a:cs typeface="Times Roman"/>
              <a:sym typeface="Times Roman"/>
            </a:endParaRPr>
          </a:p>
          <a:p>
            <a:pPr marL="0" indent="0" defTabSz="306324">
              <a:lnSpc>
                <a:spcPts val="4100"/>
              </a:lnSpc>
              <a:buClrTx/>
              <a:buSzTx/>
              <a:buFontTx/>
              <a:buNone/>
              <a:defRPr sz="1608">
                <a:latin typeface="+mj-lt"/>
                <a:ea typeface="+mj-ea"/>
                <a:cs typeface="+mj-cs"/>
                <a:sym typeface="Helvetica"/>
              </a:defRPr>
            </a:pPr>
            <a:r>
              <a:t>}</a:t>
            </a:r>
            <a:endParaRPr sz="804">
              <a:latin typeface="Times Roman"/>
              <a:ea typeface="Times Roman"/>
              <a:cs typeface="Times Roman"/>
              <a:sym typeface="Times Roman"/>
            </a:endParaRPr>
          </a:p>
          <a:p>
            <a:pPr marL="0" indent="0" defTabSz="306324">
              <a:lnSpc>
                <a:spcPts val="4100"/>
              </a:lnSpc>
              <a:buClrTx/>
              <a:buSzTx/>
              <a:buFontTx/>
              <a:buNone/>
              <a:defRPr sz="1608">
                <a:latin typeface="+mj-lt"/>
                <a:ea typeface="+mj-ea"/>
                <a:cs typeface="+mj-cs"/>
                <a:sym typeface="Helvetica"/>
              </a:defRPr>
            </a:pPr>
            <a:r>
              <a:t>else </a:t>
            </a:r>
            <a:endParaRPr sz="804">
              <a:latin typeface="Times Roman"/>
              <a:ea typeface="Times Roman"/>
              <a:cs typeface="Times Roman"/>
              <a:sym typeface="Times Roman"/>
            </a:endParaRPr>
          </a:p>
          <a:p>
            <a:pPr marL="0" indent="0" defTabSz="306324">
              <a:lnSpc>
                <a:spcPts val="4100"/>
              </a:lnSpc>
              <a:buClrTx/>
              <a:buSzTx/>
              <a:buFontTx/>
              <a:buNone/>
              <a:defRPr sz="1608">
                <a:latin typeface="+mj-lt"/>
                <a:ea typeface="+mj-ea"/>
                <a:cs typeface="+mj-cs"/>
                <a:sym typeface="Helvetica"/>
              </a:defRPr>
            </a:pPr>
            <a:r>
              <a:t>{</a:t>
            </a:r>
            <a:endParaRPr sz="804">
              <a:latin typeface="Times Roman"/>
              <a:ea typeface="Times Roman"/>
              <a:cs typeface="Times Roman"/>
              <a:sym typeface="Times Roman"/>
            </a:endParaRPr>
          </a:p>
          <a:p>
            <a:pPr marL="0" indent="0" defTabSz="306324">
              <a:lnSpc>
                <a:spcPts val="4100"/>
              </a:lnSpc>
              <a:buClrTx/>
              <a:buSzTx/>
              <a:buFontTx/>
              <a:buNone/>
              <a:defRPr sz="1608">
                <a:latin typeface="+mj-lt"/>
                <a:ea typeface="+mj-ea"/>
                <a:cs typeface="+mj-cs"/>
                <a:sym typeface="Helvetica"/>
              </a:defRPr>
            </a:pPr>
            <a:r>
              <a:t>	//code to execute if boolean expression is false!</a:t>
            </a:r>
            <a:endParaRPr sz="804">
              <a:latin typeface="Times Roman"/>
              <a:ea typeface="Times Roman"/>
              <a:cs typeface="Times Roman"/>
              <a:sym typeface="Times Roman"/>
            </a:endParaRPr>
          </a:p>
          <a:p>
            <a:pPr marL="0" indent="0" defTabSz="306324">
              <a:lnSpc>
                <a:spcPts val="4100"/>
              </a:lnSpc>
              <a:buClrTx/>
              <a:buSzTx/>
              <a:buFontTx/>
              <a:buNone/>
              <a:defRPr sz="1608">
                <a:latin typeface="+mj-lt"/>
                <a:ea typeface="+mj-ea"/>
                <a:cs typeface="+mj-cs"/>
                <a:sym typeface="Helvetica"/>
              </a:defRPr>
            </a:pPr>
            <a:r>
              <a:t>}</a:t>
            </a:r>
          </a:p>
        </p:txBody>
      </p:sp>
      <p:sp>
        <p:nvSpPr>
          <p:cNvPr id="196" name="Else execute if the initial boolean condition is false."/>
          <p:cNvSpPr txBox="1"/>
          <p:nvPr/>
        </p:nvSpPr>
        <p:spPr>
          <a:xfrm>
            <a:off x="494198" y="2764557"/>
            <a:ext cx="3299896" cy="1372883"/>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lnSpc>
                <a:spcPct val="115000"/>
              </a:lnSpc>
              <a:defRPr sz="1800">
                <a:solidFill>
                  <a:srgbClr val="000000"/>
                </a:solidFill>
                <a:latin typeface="Lato"/>
                <a:ea typeface="Lato"/>
                <a:cs typeface="Lato"/>
                <a:sym typeface="Lato"/>
              </a:defRPr>
            </a:pPr>
            <a:r>
              <a:rPr>
                <a:latin typeface="Courier New"/>
                <a:ea typeface="Courier New"/>
                <a:cs typeface="Courier New"/>
                <a:sym typeface="Courier New"/>
              </a:rPr>
              <a:t>Else </a:t>
            </a:r>
            <a:r>
              <a:t>execute if the initial boolean condition is false.</a:t>
            </a:r>
          </a:p>
        </p:txBody>
      </p:sp>
      <p:sp>
        <p:nvSpPr>
          <p:cNvPr id="197" name="If statements are used when there are a set of statements that should be executed only when statements are met."/>
          <p:cNvSpPr txBox="1"/>
          <p:nvPr/>
        </p:nvSpPr>
        <p:spPr>
          <a:xfrm>
            <a:off x="464732" y="1352600"/>
            <a:ext cx="3532664" cy="30024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lnSpc>
                <a:spcPct val="115000"/>
              </a:lnSpc>
              <a:defRPr sz="1800">
                <a:solidFill>
                  <a:srgbClr val="000000"/>
                </a:solidFill>
                <a:latin typeface="Lato"/>
                <a:ea typeface="Lato"/>
                <a:cs typeface="Lato"/>
                <a:sym typeface="Lato"/>
              </a:defRPr>
            </a:pPr>
            <a:r>
              <a:rPr>
                <a:latin typeface="Courier New"/>
                <a:ea typeface="Courier New"/>
                <a:cs typeface="Courier New"/>
                <a:sym typeface="Courier New"/>
              </a:rPr>
              <a:t>If </a:t>
            </a:r>
            <a:r>
              <a:t>statements are used when there are a set of statements that should be executed </a:t>
            </a:r>
            <a:r>
              <a:rPr b="1"/>
              <a:t>only when statements are met</a:t>
            </a: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5"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else-if statements"/>
          <p:cNvSpPr txBox="1"/>
          <p:nvPr>
            <p:ph type="title"/>
          </p:nvPr>
        </p:nvSpPr>
        <p:spPr>
          <a:prstGeom prst="rect">
            <a:avLst/>
          </a:prstGeom>
        </p:spPr>
        <p:txBody>
          <a:bodyPr/>
          <a:lstStyle>
            <a:lvl1pPr defTabSz="886968">
              <a:defRPr sz="2910"/>
            </a:lvl1pPr>
          </a:lstStyle>
          <a:p>
            <a:pPr/>
            <a:r>
              <a:t>else-if statements</a:t>
            </a:r>
          </a:p>
        </p:txBody>
      </p:sp>
      <p:sp>
        <p:nvSpPr>
          <p:cNvPr id="200" name="if(booleanExpression)…"/>
          <p:cNvSpPr txBox="1"/>
          <p:nvPr>
            <p:ph type="body" sz="half" idx="1"/>
          </p:nvPr>
        </p:nvSpPr>
        <p:spPr>
          <a:xfrm>
            <a:off x="4458011" y="1595776"/>
            <a:ext cx="4273703" cy="3002402"/>
          </a:xfrm>
          <a:prstGeom prst="rect">
            <a:avLst/>
          </a:prstGeom>
        </p:spPr>
        <p:txBody>
          <a:bodyPr/>
          <a:lstStyle/>
          <a:p>
            <a:pPr marL="0" indent="0" defTabSz="242315">
              <a:lnSpc>
                <a:spcPts val="3000"/>
              </a:lnSpc>
              <a:buClrTx/>
              <a:buSzTx/>
              <a:buFontTx/>
              <a:buNone/>
              <a:defRPr i="1" sz="1201">
                <a:latin typeface="+mj-lt"/>
                <a:ea typeface="+mj-ea"/>
                <a:cs typeface="+mj-cs"/>
                <a:sym typeface="Helvetica"/>
              </a:defRPr>
            </a:pPr>
            <a:r>
              <a:rPr i="0"/>
              <a:t>if(</a:t>
            </a:r>
            <a:r>
              <a:t>booleanExpression</a:t>
            </a:r>
            <a:r>
              <a:rPr i="0"/>
              <a:t>)</a:t>
            </a:r>
            <a:endParaRPr i="0" sz="635">
              <a:latin typeface="Times Roman"/>
              <a:ea typeface="Times Roman"/>
              <a:cs typeface="Times Roman"/>
              <a:sym typeface="Times Roman"/>
            </a:endParaRPr>
          </a:p>
          <a:p>
            <a:pPr marL="0" indent="0" defTabSz="242315">
              <a:lnSpc>
                <a:spcPts val="3000"/>
              </a:lnSpc>
              <a:buClrTx/>
              <a:buSzTx/>
              <a:buFontTx/>
              <a:buNone/>
              <a:defRPr sz="1201">
                <a:latin typeface="+mj-lt"/>
                <a:ea typeface="+mj-ea"/>
                <a:cs typeface="+mj-cs"/>
                <a:sym typeface="Helvetica"/>
              </a:defRPr>
            </a:pPr>
            <a:r>
              <a:t>{</a:t>
            </a:r>
            <a:endParaRPr sz="635">
              <a:latin typeface="Times Roman"/>
              <a:ea typeface="Times Roman"/>
              <a:cs typeface="Times Roman"/>
              <a:sym typeface="Times Roman"/>
            </a:endParaRPr>
          </a:p>
          <a:p>
            <a:pPr marL="0" indent="0" defTabSz="242315">
              <a:lnSpc>
                <a:spcPts val="3000"/>
              </a:lnSpc>
              <a:buClrTx/>
              <a:buSzTx/>
              <a:buFontTx/>
              <a:buNone/>
              <a:defRPr sz="1201">
                <a:latin typeface="+mj-lt"/>
                <a:ea typeface="+mj-ea"/>
                <a:cs typeface="+mj-cs"/>
                <a:sym typeface="Helvetica"/>
              </a:defRPr>
            </a:pPr>
            <a:r>
              <a:t>	//code to execute if boolean expression is true!</a:t>
            </a:r>
            <a:endParaRPr sz="635">
              <a:latin typeface="Times Roman"/>
              <a:ea typeface="Times Roman"/>
              <a:cs typeface="Times Roman"/>
              <a:sym typeface="Times Roman"/>
            </a:endParaRPr>
          </a:p>
          <a:p>
            <a:pPr marL="0" indent="0" defTabSz="242315">
              <a:lnSpc>
                <a:spcPts val="3000"/>
              </a:lnSpc>
              <a:buClrTx/>
              <a:buSzTx/>
              <a:buFontTx/>
              <a:buNone/>
              <a:defRPr sz="1201">
                <a:latin typeface="+mj-lt"/>
                <a:ea typeface="+mj-ea"/>
                <a:cs typeface="+mj-cs"/>
                <a:sym typeface="Helvetica"/>
              </a:defRPr>
            </a:pPr>
            <a:r>
              <a:t>}</a:t>
            </a:r>
            <a:endParaRPr sz="635">
              <a:latin typeface="Times Roman"/>
              <a:ea typeface="Times Roman"/>
              <a:cs typeface="Times Roman"/>
              <a:sym typeface="Times Roman"/>
            </a:endParaRPr>
          </a:p>
          <a:p>
            <a:pPr marL="0" indent="0" defTabSz="242315">
              <a:lnSpc>
                <a:spcPts val="3000"/>
              </a:lnSpc>
              <a:buClrTx/>
              <a:buSzTx/>
              <a:buFontTx/>
              <a:buNone/>
              <a:defRPr i="1" sz="1201">
                <a:latin typeface="+mj-lt"/>
                <a:ea typeface="+mj-ea"/>
                <a:cs typeface="+mj-cs"/>
                <a:sym typeface="Helvetica"/>
              </a:defRPr>
            </a:pPr>
            <a:r>
              <a:rPr i="0"/>
              <a:t>else if(</a:t>
            </a:r>
            <a:r>
              <a:t>booleanExpressionTwo)</a:t>
            </a:r>
            <a:endParaRPr i="0" sz="635">
              <a:latin typeface="Times Roman"/>
              <a:ea typeface="Times Roman"/>
              <a:cs typeface="Times Roman"/>
              <a:sym typeface="Times Roman"/>
            </a:endParaRPr>
          </a:p>
          <a:p>
            <a:pPr marL="0" indent="0" defTabSz="242315">
              <a:lnSpc>
                <a:spcPts val="3000"/>
              </a:lnSpc>
              <a:buClrTx/>
              <a:buSzTx/>
              <a:buFontTx/>
              <a:buNone/>
              <a:defRPr sz="1201">
                <a:latin typeface="+mj-lt"/>
                <a:ea typeface="+mj-ea"/>
                <a:cs typeface="+mj-cs"/>
                <a:sym typeface="Helvetica"/>
              </a:defRPr>
            </a:pPr>
            <a:r>
              <a:t>{</a:t>
            </a:r>
            <a:endParaRPr sz="635">
              <a:latin typeface="Times Roman"/>
              <a:ea typeface="Times Roman"/>
              <a:cs typeface="Times Roman"/>
              <a:sym typeface="Times Roman"/>
            </a:endParaRPr>
          </a:p>
          <a:p>
            <a:pPr marL="0" indent="0" defTabSz="242315">
              <a:lnSpc>
                <a:spcPts val="3000"/>
              </a:lnSpc>
              <a:buClrTx/>
              <a:buSzTx/>
              <a:buFontTx/>
              <a:buNone/>
              <a:defRPr sz="1201">
                <a:latin typeface="+mj-lt"/>
                <a:ea typeface="+mj-ea"/>
                <a:cs typeface="+mj-cs"/>
                <a:sym typeface="Helvetica"/>
              </a:defRPr>
            </a:pPr>
            <a:r>
              <a:t>	//code to execute if else if boolean expression is true! </a:t>
            </a:r>
            <a:endParaRPr sz="635">
              <a:latin typeface="Times Roman"/>
              <a:ea typeface="Times Roman"/>
              <a:cs typeface="Times Roman"/>
              <a:sym typeface="Times Roman"/>
            </a:endParaRPr>
          </a:p>
          <a:p>
            <a:pPr marL="0" indent="0" defTabSz="242315">
              <a:lnSpc>
                <a:spcPts val="3000"/>
              </a:lnSpc>
              <a:buClrTx/>
              <a:buSzTx/>
              <a:buFontTx/>
              <a:buNone/>
              <a:defRPr sz="1201">
                <a:latin typeface="+mj-lt"/>
                <a:ea typeface="+mj-ea"/>
                <a:cs typeface="+mj-cs"/>
                <a:sym typeface="Helvetica"/>
              </a:defRPr>
            </a:pPr>
            <a:r>
              <a:t>}</a:t>
            </a:r>
            <a:endParaRPr sz="635">
              <a:latin typeface="Times Roman"/>
              <a:ea typeface="Times Roman"/>
              <a:cs typeface="Times Roman"/>
              <a:sym typeface="Times Roman"/>
            </a:endParaRPr>
          </a:p>
          <a:p>
            <a:pPr marL="0" indent="0" defTabSz="242315">
              <a:lnSpc>
                <a:spcPts val="3000"/>
              </a:lnSpc>
              <a:buClrTx/>
              <a:buSzTx/>
              <a:buFontTx/>
              <a:buNone/>
              <a:defRPr sz="1201">
                <a:latin typeface="+mj-lt"/>
                <a:ea typeface="+mj-ea"/>
                <a:cs typeface="+mj-cs"/>
                <a:sym typeface="Helvetica"/>
              </a:defRPr>
            </a:pPr>
            <a:r>
              <a:t>else </a:t>
            </a:r>
            <a:endParaRPr sz="635">
              <a:latin typeface="Times Roman"/>
              <a:ea typeface="Times Roman"/>
              <a:cs typeface="Times Roman"/>
              <a:sym typeface="Times Roman"/>
            </a:endParaRPr>
          </a:p>
          <a:p>
            <a:pPr marL="0" indent="0" defTabSz="242315">
              <a:lnSpc>
                <a:spcPts val="3000"/>
              </a:lnSpc>
              <a:buClrTx/>
              <a:buSzTx/>
              <a:buFontTx/>
              <a:buNone/>
              <a:defRPr sz="1201">
                <a:latin typeface="+mj-lt"/>
                <a:ea typeface="+mj-ea"/>
                <a:cs typeface="+mj-cs"/>
                <a:sym typeface="Helvetica"/>
              </a:defRPr>
            </a:pPr>
            <a:r>
              <a:t>{</a:t>
            </a:r>
            <a:endParaRPr sz="635">
              <a:latin typeface="Times Roman"/>
              <a:ea typeface="Times Roman"/>
              <a:cs typeface="Times Roman"/>
              <a:sym typeface="Times Roman"/>
            </a:endParaRPr>
          </a:p>
          <a:p>
            <a:pPr marL="0" indent="0" defTabSz="242315">
              <a:lnSpc>
                <a:spcPts val="3000"/>
              </a:lnSpc>
              <a:buClrTx/>
              <a:buSzTx/>
              <a:buFontTx/>
              <a:buNone/>
              <a:defRPr sz="1201">
                <a:latin typeface="+mj-lt"/>
                <a:ea typeface="+mj-ea"/>
                <a:cs typeface="+mj-cs"/>
                <a:sym typeface="Helvetica"/>
              </a:defRPr>
            </a:pPr>
            <a:r>
              <a:t>	//code to execute if all boolean expressions are false!</a:t>
            </a:r>
            <a:endParaRPr sz="635">
              <a:latin typeface="Times Roman"/>
              <a:ea typeface="Times Roman"/>
              <a:cs typeface="Times Roman"/>
              <a:sym typeface="Times Roman"/>
            </a:endParaRPr>
          </a:p>
          <a:p>
            <a:pPr marL="0" indent="0" defTabSz="242315">
              <a:lnSpc>
                <a:spcPts val="3000"/>
              </a:lnSpc>
              <a:buClrTx/>
              <a:buSzTx/>
              <a:buFontTx/>
              <a:buNone/>
              <a:defRPr sz="1201">
                <a:latin typeface="+mj-lt"/>
                <a:ea typeface="+mj-ea"/>
                <a:cs typeface="+mj-cs"/>
                <a:sym typeface="Helvetica"/>
              </a:defRPr>
            </a:pPr>
            <a:r>
              <a:t>}</a:t>
            </a:r>
            <a:endParaRPr sz="635">
              <a:latin typeface="Times Roman"/>
              <a:ea typeface="Times Roman"/>
              <a:cs typeface="Times Roman"/>
              <a:sym typeface="Times Roman"/>
            </a:endParaRPr>
          </a:p>
        </p:txBody>
      </p:sp>
      <p:sp>
        <p:nvSpPr>
          <p:cNvPr id="201" name="Else-If statements allow us to incorporate additional conditions into our control structure."/>
          <p:cNvSpPr txBox="1"/>
          <p:nvPr/>
        </p:nvSpPr>
        <p:spPr>
          <a:xfrm>
            <a:off x="497570" y="1440802"/>
            <a:ext cx="3532663" cy="30024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lnSpc>
                <a:spcPct val="115000"/>
              </a:lnSpc>
              <a:defRPr sz="1800">
                <a:solidFill>
                  <a:srgbClr val="000000"/>
                </a:solidFill>
                <a:latin typeface="Lato"/>
                <a:ea typeface="Lato"/>
                <a:cs typeface="Lato"/>
                <a:sym typeface="Lato"/>
              </a:defRPr>
            </a:pPr>
            <a:r>
              <a:rPr>
                <a:latin typeface="Courier New"/>
                <a:ea typeface="Courier New"/>
                <a:cs typeface="Courier New"/>
                <a:sym typeface="Courier New"/>
              </a:rPr>
              <a:t>Else-If </a:t>
            </a:r>
            <a:r>
              <a:t>statements allow us to incorporate additional conditions into our control structure.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0"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Double-click to edit"/>
          <p:cNvSpPr txBox="1"/>
          <p:nvPr>
            <p:ph type="title"/>
          </p:nvPr>
        </p:nvSpPr>
        <p:spPr>
          <a:prstGeom prst="rect">
            <a:avLst/>
          </a:prstGeom>
        </p:spPr>
        <p:txBody>
          <a:bodyPr/>
          <a:lstStyle/>
          <a:p>
            <a:pPr defTabSz="886968">
              <a:defRPr sz="2910"/>
            </a:pPr>
          </a:p>
        </p:txBody>
      </p:sp>
      <p:sp>
        <p:nvSpPr>
          <p:cNvPr id="204" name="Be sure to……"/>
          <p:cNvSpPr txBox="1"/>
          <p:nvPr>
            <p:ph type="body" sz="half" idx="1"/>
          </p:nvPr>
        </p:nvSpPr>
        <p:spPr>
          <a:xfrm>
            <a:off x="1539778" y="2302631"/>
            <a:ext cx="7191936" cy="2295547"/>
          </a:xfrm>
          <a:prstGeom prst="rect">
            <a:avLst/>
          </a:prstGeom>
        </p:spPr>
        <p:txBody>
          <a:bodyPr/>
          <a:lstStyle/>
          <a:p>
            <a:pPr marL="0" indent="0">
              <a:buClrTx/>
              <a:buSzTx/>
              <a:buFontTx/>
              <a:buNone/>
              <a:defRPr>
                <a:solidFill>
                  <a:schemeClr val="accent5"/>
                </a:solidFill>
              </a:defRPr>
            </a:pPr>
            <a:r>
              <a:t>Be sure to…</a:t>
            </a:r>
          </a:p>
          <a:p>
            <a:pPr/>
            <a:r>
              <a:t>Work on your own.</a:t>
            </a:r>
          </a:p>
          <a:p>
            <a:pPr/>
            <a:r>
              <a:t>Complete </a:t>
            </a:r>
            <a:r>
              <a:rPr b="1"/>
              <a:t>Salmon Spawn </a:t>
            </a:r>
            <a:r>
              <a:t>exercise  </a:t>
            </a:r>
          </a:p>
          <a:p>
            <a:pPr/>
            <a:r>
              <a:t>If you finish that, complete </a:t>
            </a:r>
            <a:r>
              <a:rPr b="1"/>
              <a:t>Berries </a:t>
            </a:r>
            <a:r>
              <a:t>exercise.</a:t>
            </a:r>
          </a:p>
        </p:txBody>
      </p:sp>
      <p:pic>
        <p:nvPicPr>
          <p:cNvPr id="205" name="Image" descr="Image"/>
          <p:cNvPicPr>
            <a:picLocks noChangeAspect="1"/>
          </p:cNvPicPr>
          <p:nvPr/>
        </p:nvPicPr>
        <p:blipFill>
          <a:blip r:embed="rId3">
            <a:extLst/>
          </a:blip>
          <a:stretch>
            <a:fillRect/>
          </a:stretch>
        </p:blipFill>
        <p:spPr>
          <a:xfrm>
            <a:off x="1609749" y="586602"/>
            <a:ext cx="5278739" cy="175958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4">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0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0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0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0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04">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04"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CodeHS: Salmon spawn"/>
          <p:cNvSpPr txBox="1"/>
          <p:nvPr>
            <p:ph type="title"/>
          </p:nvPr>
        </p:nvSpPr>
        <p:spPr>
          <a:prstGeom prst="rect">
            <a:avLst/>
          </a:prstGeom>
        </p:spPr>
        <p:txBody>
          <a:bodyPr/>
          <a:lstStyle>
            <a:lvl1pPr defTabSz="886968">
              <a:defRPr sz="2910"/>
            </a:lvl1pPr>
          </a:lstStyle>
          <a:p>
            <a:pPr/>
            <a:r>
              <a:t>CodeHS: Salmon spawn</a:t>
            </a:r>
          </a:p>
        </p:txBody>
      </p:sp>
      <p:sp>
        <p:nvSpPr>
          <p:cNvPr id="210" name="Every year, salmon return from the salt water they usually live in to a freshwater river to spawn (lay eggs). Some people like to go and watch the salmon swim upstream to their favorite spawning places, especially at fish farms.…"/>
          <p:cNvSpPr txBox="1"/>
          <p:nvPr>
            <p:ph type="body" idx="1"/>
          </p:nvPr>
        </p:nvSpPr>
        <p:spPr>
          <a:xfrm>
            <a:off x="1585088" y="1381990"/>
            <a:ext cx="6321603" cy="3002402"/>
          </a:xfrm>
          <a:prstGeom prst="rect">
            <a:avLst/>
          </a:prstGeom>
        </p:spPr>
        <p:txBody>
          <a:bodyPr/>
          <a:lstStyle/>
          <a:p>
            <a:pPr marL="0" indent="0" defTabSz="379475">
              <a:lnSpc>
                <a:spcPct val="100000"/>
              </a:lnSpc>
              <a:spcBef>
                <a:spcPts val="800"/>
              </a:spcBef>
              <a:buClrTx/>
              <a:buSzTx/>
              <a:buFontTx/>
              <a:buNone/>
              <a:defRPr sz="1162">
                <a:solidFill>
                  <a:srgbClr val="333333"/>
                </a:solidFill>
                <a:latin typeface="+mj-lt"/>
                <a:ea typeface="+mj-ea"/>
                <a:cs typeface="+mj-cs"/>
                <a:sym typeface="Helvetica"/>
              </a:defRPr>
            </a:pPr>
            <a:r>
              <a:t>Every year, salmon return from the salt water they usually live in to a freshwater river to spawn (lay eggs). Some people like to go and watch the salmon swim upstream to their favorite spawning places, especially at fish farms.</a:t>
            </a:r>
          </a:p>
          <a:p>
            <a:pPr marL="0" indent="0" defTabSz="379475">
              <a:lnSpc>
                <a:spcPct val="100000"/>
              </a:lnSpc>
              <a:spcBef>
                <a:spcPts val="800"/>
              </a:spcBef>
              <a:buClrTx/>
              <a:buSzTx/>
              <a:buFontTx/>
              <a:buNone/>
              <a:defRPr sz="1162">
                <a:solidFill>
                  <a:srgbClr val="333333"/>
                </a:solidFill>
                <a:latin typeface="+mj-lt"/>
                <a:ea typeface="+mj-ea"/>
                <a:cs typeface="+mj-cs"/>
                <a:sym typeface="Helvetica"/>
              </a:defRPr>
            </a:pPr>
            <a:r>
              <a:t>There are several different varieties of salmon. Some spawn in the spring and most spawn in the fall.</a:t>
            </a:r>
          </a:p>
          <a:p>
            <a:pPr marL="0" indent="0" defTabSz="379475">
              <a:lnSpc>
                <a:spcPct val="100000"/>
              </a:lnSpc>
              <a:spcBef>
                <a:spcPts val="800"/>
              </a:spcBef>
              <a:buClrTx/>
              <a:buSzTx/>
              <a:buFontTx/>
              <a:buNone/>
              <a:defRPr sz="1162">
                <a:solidFill>
                  <a:srgbClr val="333333"/>
                </a:solidFill>
                <a:latin typeface="+mj-lt"/>
                <a:ea typeface="+mj-ea"/>
                <a:cs typeface="+mj-cs"/>
                <a:sym typeface="Helvetica"/>
              </a:defRPr>
            </a:pPr>
            <a:r>
              <a:t>Your task is to write a program that takes the month of the year as an integer and output if it is “Spring spawning season”, “Fall spawning season”, or “Not spawning season”.</a:t>
            </a:r>
          </a:p>
          <a:p>
            <a:pPr marL="0" indent="0" defTabSz="379475">
              <a:lnSpc>
                <a:spcPct val="100000"/>
              </a:lnSpc>
              <a:spcBef>
                <a:spcPts val="800"/>
              </a:spcBef>
              <a:buClrTx/>
              <a:buSzTx/>
              <a:buFontTx/>
              <a:buNone/>
              <a:defRPr sz="1162">
                <a:solidFill>
                  <a:srgbClr val="333333"/>
                </a:solidFill>
                <a:latin typeface="+mj-lt"/>
                <a:ea typeface="+mj-ea"/>
                <a:cs typeface="+mj-cs"/>
                <a:sym typeface="Helvetica"/>
              </a:defRPr>
            </a:pPr>
            <a:r>
              <a:t>The spring spawning season lasts from March to June (month 3 - 6). The fall spawning season lasts from September to November (month 9 - 11).</a:t>
            </a:r>
          </a:p>
          <a:p>
            <a:pPr marL="0" indent="0" defTabSz="379475">
              <a:lnSpc>
                <a:spcPct val="100000"/>
              </a:lnSpc>
              <a:spcBef>
                <a:spcPts val="800"/>
              </a:spcBef>
              <a:buClrTx/>
              <a:buSzTx/>
              <a:buFontTx/>
              <a:buNone/>
              <a:defRPr sz="1162">
                <a:solidFill>
                  <a:srgbClr val="333333"/>
                </a:solidFill>
                <a:latin typeface="+mj-lt"/>
                <a:ea typeface="+mj-ea"/>
                <a:cs typeface="+mj-cs"/>
                <a:sym typeface="Helvetica"/>
              </a:defRPr>
            </a:pPr>
            <a:r>
              <a:t>Remember that in an if-else if statement, the first if statement that evaluates to </a:t>
            </a:r>
            <a:r>
              <a:rPr sz="996">
                <a:solidFill>
                  <a:srgbClr val="C7254E"/>
                </a:solidFill>
                <a:latin typeface="Monaco"/>
                <a:ea typeface="Monaco"/>
                <a:cs typeface="Monaco"/>
                <a:sym typeface="Monaco"/>
              </a:rPr>
              <a:t>true</a:t>
            </a:r>
            <a:r>
              <a:t> is the one whose body is executed. Therefore, you will need to check the months in numerical order.</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