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97" name="Shape 197"/>
          <p:cNvSpPr/>
          <p:nvPr>
            <p:ph type="sldImg"/>
          </p:nvPr>
        </p:nvSpPr>
        <p:spPr>
          <a:xfrm>
            <a:off x="1143000" y="685800"/>
            <a:ext cx="4572000" cy="3429000"/>
          </a:xfrm>
          <a:prstGeom prst="rect">
            <a:avLst/>
          </a:prstGeom>
        </p:spPr>
        <p:txBody>
          <a:bodyPr/>
          <a:lstStyle/>
          <a:p>
            <a:pPr/>
          </a:p>
        </p:txBody>
      </p:sp>
      <p:sp>
        <p:nvSpPr>
          <p:cNvPr id="198" name="Shape 19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Shape 206"/>
          <p:cNvSpPr/>
          <p:nvPr>
            <p:ph type="sldImg"/>
          </p:nvPr>
        </p:nvSpPr>
        <p:spPr>
          <a:prstGeom prst="rect">
            <a:avLst/>
          </a:prstGeom>
        </p:spPr>
        <p:txBody>
          <a:bodyPr/>
          <a:lstStyle/>
          <a:p>
            <a:pPr/>
          </a:p>
        </p:txBody>
      </p:sp>
      <p:sp>
        <p:nvSpPr>
          <p:cNvPr id="207" name="Shape 207"/>
          <p:cNvSpPr/>
          <p:nvPr>
            <p:ph type="body" sz="quarter" idx="1"/>
          </p:nvPr>
        </p:nvSpPr>
        <p:spPr>
          <a:prstGeom prst="rect">
            <a:avLst/>
          </a:prstGeom>
        </p:spPr>
        <p:txBody>
          <a:bodyPr/>
          <a:lstStyle/>
          <a:p>
            <a:pPr/>
            <a:r>
              <a:t>This will print true, because indexing works the same way in both.</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Shape 222"/>
          <p:cNvSpPr/>
          <p:nvPr>
            <p:ph type="sldImg"/>
          </p:nvPr>
        </p:nvSpPr>
        <p:spPr>
          <a:prstGeom prst="rect">
            <a:avLst/>
          </a:prstGeom>
        </p:spPr>
        <p:txBody>
          <a:bodyPr/>
          <a:lstStyle/>
          <a:p>
            <a:pPr/>
          </a:p>
        </p:txBody>
      </p:sp>
      <p:sp>
        <p:nvSpPr>
          <p:cNvPr id="223" name="Shape 223"/>
          <p:cNvSpPr/>
          <p:nvPr>
            <p:ph type="body" sz="quarter" idx="1"/>
          </p:nvPr>
        </p:nvSpPr>
        <p:spPr>
          <a:prstGeom prst="rect">
            <a:avLst/>
          </a:prstGeom>
        </p:spPr>
        <p:txBody>
          <a:bodyPr/>
          <a:lstStyle/>
          <a:p>
            <a:pPr marL="755650" indent="-596900" defTabSz="457200">
              <a:lnSpc>
                <a:spcPct val="117999"/>
              </a:lnSpc>
              <a:buClr>
                <a:srgbClr val="000000"/>
              </a:buClr>
              <a:buSzPts val="2200"/>
              <a:buFont typeface="Arial"/>
              <a:buChar char="●"/>
              <a:defRPr sz="2200">
                <a:latin typeface="Helvetica Neue"/>
                <a:ea typeface="Helvetica Neue"/>
                <a:cs typeface="Helvetica Neue"/>
                <a:sym typeface="Helvetica Neue"/>
              </a:defRPr>
            </a:pPr>
            <a:r>
              <a:t>Make sure students are working quietly. See CodeHS problem guides for specific Python activities.</a:t>
            </a:r>
          </a:p>
          <a:p>
            <a:pPr defTabSz="457200">
              <a:lnSpc>
                <a:spcPct val="117999"/>
              </a:lnSpc>
              <a:defRPr sz="2200">
                <a:latin typeface="Helvetica Neue"/>
                <a:ea typeface="Helvetica Neue"/>
                <a:cs typeface="Helvetica Neue"/>
                <a:sym typeface="Helvetica Neue"/>
              </a:defRPr>
            </a:pPr>
            <a:r>
              <a:t>Frequently asked questions:</a:t>
            </a:r>
          </a:p>
          <a:p>
            <a:pPr defTabSz="457200">
              <a:lnSpc>
                <a:spcPct val="117999"/>
              </a:lnSpc>
              <a:defRPr sz="2200">
                <a:latin typeface="Helvetica Neue"/>
                <a:ea typeface="Helvetica Neue"/>
                <a:cs typeface="Helvetica Neue"/>
                <a:sym typeface="Helvetica Neue"/>
              </a:defRPr>
            </a:pPr>
            <a:r>
              <a:t>+I don’t know what to do!?! Make sure to carefully read the instructions. Take notes when watching the video.</a:t>
            </a:r>
          </a:p>
          <a:p>
            <a:pPr defTabSz="457200">
              <a:lnSpc>
                <a:spcPct val="117999"/>
              </a:lnSpc>
              <a:defRPr sz="2200">
                <a:latin typeface="Helvetica Neue"/>
                <a:ea typeface="Helvetica Neue"/>
                <a:cs typeface="Helvetica Neue"/>
                <a:sym typeface="Helvetica Neue"/>
              </a:defRPr>
            </a:pPr>
            <a:r>
              <a:t>+What are you trying to do with your program? answers will vary, direct student to assignment instructions.</a:t>
            </a:r>
          </a:p>
          <a:p>
            <a:pPr defTabSz="457200">
              <a:lnSpc>
                <a:spcPct val="117999"/>
              </a:lnSpc>
              <a:defRPr sz="2200">
                <a:latin typeface="Helvetica Neue"/>
                <a:ea typeface="Helvetica Neue"/>
                <a:cs typeface="Helvetica Neue"/>
                <a:sym typeface="Helvetica Neue"/>
              </a:defRPr>
            </a:pPr>
            <a:r>
              <a:t>+how can I figure out why my code doesn’t work? Try getting out a piece of paper, and following your commands yourself. What do you draw. Where do things go wrong?</a:t>
            </a:r>
          </a:p>
          <a:p>
            <a:pPr defTabSz="457200">
              <a:lnSpc>
                <a:spcPct val="117999"/>
              </a:lnSpc>
              <a:defRPr sz="2200">
                <a:latin typeface="Helvetica Neue"/>
                <a:ea typeface="Helvetica Neue"/>
                <a:cs typeface="Helvetica Neue"/>
                <a:sym typeface="Helvetica Neue"/>
              </a:defRPr>
            </a:pPr>
            <a:r>
              <a:t>+What do I do if I forget a command? See the docs section of CodeHS.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6"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7"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8"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9"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20"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21"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2"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3"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34" name="xx%"/>
          <p:cNvSpPr txBox="1"/>
          <p:nvPr>
            <p:ph type="title" hasCustomPrompt="1"/>
          </p:nvPr>
        </p:nvSpPr>
        <p:spPr>
          <a:prstGeom prst="rect">
            <a:avLst/>
          </a:prstGeom>
        </p:spPr>
        <p:txBody>
          <a:bodyPr/>
          <a:lstStyle/>
          <a:p>
            <a:pPr/>
            <a:r>
              <a:t>xx%</a:t>
            </a:r>
          </a:p>
        </p:txBody>
      </p:sp>
      <p:sp>
        <p:nvSpPr>
          <p:cNvPr id="135"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4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4"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4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3" name="Google Shape;9;p1" descr="Google Shape;9;p1"/>
          <p:cNvPicPr>
            <a:picLocks noChangeAspect="1"/>
          </p:cNvPicPr>
          <p:nvPr/>
        </p:nvPicPr>
        <p:blipFill>
          <a:blip r:embed="rId2">
            <a:extLst/>
          </a:blip>
          <a:stretch>
            <a:fillRect/>
          </a:stretch>
        </p:blipFill>
        <p:spPr>
          <a:xfrm>
            <a:off x="-2" y="-2"/>
            <a:ext cx="1241702" cy="1241704"/>
          </a:xfrm>
          <a:prstGeom prst="rect">
            <a:avLst/>
          </a:prstGeom>
          <a:ln w="12700">
            <a:miter lim="400000"/>
          </a:ln>
        </p:spPr>
      </p:pic>
      <p:sp>
        <p:nvSpPr>
          <p:cNvPr id="154" name="Google Shape;24;p4"/>
          <p:cNvSpPr/>
          <p:nvPr/>
        </p:nvSpPr>
        <p:spPr>
          <a:xfrm>
            <a:off x="2477722" y="415649"/>
            <a:ext cx="6244203" cy="1"/>
          </a:xfrm>
          <a:prstGeom prst="line">
            <a:avLst/>
          </a:prstGeom>
          <a:ln w="38100">
            <a:solidFill>
              <a:srgbClr val="000000"/>
            </a:solidFill>
          </a:ln>
        </p:spPr>
        <p:txBody>
          <a:bodyPr lIns="45718" tIns="45718" rIns="45718" bIns="45718"/>
          <a:lstStyle/>
          <a:p>
            <a:pPr/>
          </a:p>
        </p:txBody>
      </p:sp>
      <p:sp>
        <p:nvSpPr>
          <p:cNvPr id="155" name="Google Shape;25;p4"/>
          <p:cNvSpPr/>
          <p:nvPr/>
        </p:nvSpPr>
        <p:spPr>
          <a:xfrm>
            <a:off x="2477722" y="4739999"/>
            <a:ext cx="6244203" cy="1"/>
          </a:xfrm>
          <a:prstGeom prst="line">
            <a:avLst/>
          </a:prstGeom>
          <a:ln w="12700">
            <a:solidFill>
              <a:srgbClr val="000000"/>
            </a:solidFill>
          </a:ln>
        </p:spPr>
        <p:txBody>
          <a:bodyPr lIns="45718" tIns="45718" rIns="45718" bIns="45718"/>
          <a:lstStyle/>
          <a:p>
            <a:pPr/>
          </a:p>
        </p:txBody>
      </p:sp>
      <p:sp>
        <p:nvSpPr>
          <p:cNvPr id="156" name="Google Shape;26;p4"/>
          <p:cNvSpPr/>
          <p:nvPr/>
        </p:nvSpPr>
        <p:spPr>
          <a:xfrm>
            <a:off x="425197" y="415649"/>
            <a:ext cx="183302" cy="2"/>
          </a:xfrm>
          <a:prstGeom prst="line">
            <a:avLst/>
          </a:prstGeom>
          <a:ln w="12700">
            <a:solidFill>
              <a:srgbClr val="000000"/>
            </a:solidFill>
          </a:ln>
        </p:spPr>
        <p:txBody>
          <a:bodyPr lIns="45718" tIns="45718" rIns="45718" bIns="45718"/>
          <a:lstStyle/>
          <a:p>
            <a:pPr/>
          </a:p>
        </p:txBody>
      </p:sp>
      <p:sp>
        <p:nvSpPr>
          <p:cNvPr id="157" name="Title Text"/>
          <p:cNvSpPr txBox="1"/>
          <p:nvPr>
            <p:ph type="title"/>
          </p:nvPr>
        </p:nvSpPr>
        <p:spPr>
          <a:xfrm>
            <a:off x="2400249" y="575949"/>
            <a:ext cx="6321603"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58" name="Body Level One…"/>
          <p:cNvSpPr txBox="1"/>
          <p:nvPr>
            <p:ph type="body" idx="1"/>
          </p:nvPr>
        </p:nvSpPr>
        <p:spPr>
          <a:xfrm>
            <a:off x="2410111" y="1595774"/>
            <a:ext cx="6321601" cy="3002403"/>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59"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60"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61" name="Slide Number"/>
          <p:cNvSpPr txBox="1"/>
          <p:nvPr>
            <p:ph type="sldNum" sz="quarter" idx="2"/>
          </p:nvPr>
        </p:nvSpPr>
        <p:spPr>
          <a:xfrm>
            <a:off x="8724014" y="4724285"/>
            <a:ext cx="322685" cy="322549"/>
          </a:xfrm>
          <a:prstGeom prst="rect">
            <a:avLst/>
          </a:prstGeom>
        </p:spPr>
        <p:txBody>
          <a:bodyPr/>
          <a:lstStyle>
            <a:lvl1pPr>
              <a:defRPr sz="9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Helvetica"/>
              </a:defRPr>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Helvetica"/>
              </a:defRPr>
            </a:pPr>
          </a:p>
        </p:txBody>
      </p:sp>
      <p:sp>
        <p:nvSpPr>
          <p:cNvPr id="171"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Helvetica"/>
              </a:defRPr>
            </a:pPr>
          </a:p>
        </p:txBody>
      </p:sp>
      <p:sp>
        <p:nvSpPr>
          <p:cNvPr id="172"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Python</a:t>
            </a:r>
            <a:r>
              <a:rPr b="0"/>
              <a:t> </a:t>
            </a:r>
            <a:r>
              <a:t>g</a:t>
            </a:r>
            <a:r>
              <a:t>oal: </a:t>
            </a:r>
            <a:r>
              <a:rPr b="0"/>
              <a:t>HDW compare lists and strings in Python?</a:t>
            </a:r>
          </a:p>
        </p:txBody>
      </p:sp>
      <p:sp>
        <p:nvSpPr>
          <p:cNvPr id="175" name="Google Shape;31;p4"/>
          <p:cNvSpPr txBox="1"/>
          <p:nvPr/>
        </p:nvSpPr>
        <p:spPr>
          <a:xfrm>
            <a:off x="6708039" y="6563"/>
            <a:ext cx="6177010"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3/24/22</a:t>
            </a:r>
          </a:p>
        </p:txBody>
      </p:sp>
      <p:sp>
        <p:nvSpPr>
          <p:cNvPr id="176"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8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84"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Helvetica"/>
              </a:defRPr>
            </a:pPr>
          </a:p>
        </p:txBody>
      </p:sp>
      <p:sp>
        <p:nvSpPr>
          <p:cNvPr id="185"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Helvetica"/>
              </a:defRPr>
            </a:pPr>
          </a:p>
        </p:txBody>
      </p:sp>
      <p:sp>
        <p:nvSpPr>
          <p:cNvPr id="186" name="Google Shape;26;p4"/>
          <p:cNvSpPr/>
          <p:nvPr/>
        </p:nvSpPr>
        <p:spPr>
          <a:xfrm>
            <a:off x="425197" y="415650"/>
            <a:ext cx="183302" cy="1"/>
          </a:xfrm>
          <a:prstGeom prst="line">
            <a:avLst/>
          </a:prstGeom>
          <a:ln w="19050">
            <a:solidFill>
              <a:srgbClr val="000000"/>
            </a:solidFill>
          </a:ln>
        </p:spPr>
        <p:txBody>
          <a:bodyPr lIns="45718" tIns="45718" rIns="45718" bIns="45718"/>
          <a:lstStyle/>
          <a:p>
            <a:pPr>
              <a:defRPr>
                <a:latin typeface="+mn-lt"/>
                <a:ea typeface="+mn-ea"/>
                <a:cs typeface="+mn-cs"/>
                <a:sym typeface="Helvetica"/>
              </a:defRPr>
            </a:pPr>
          </a:p>
        </p:txBody>
      </p:sp>
      <p:sp>
        <p:nvSpPr>
          <p:cNvPr id="187"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88"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89"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90"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30"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1"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2"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3"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4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2"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3"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4"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5"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6"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7"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48"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11/3333d/21</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6"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7" name="Google Shape;32;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8" name="Google Shape;33;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9" name="Google Shape;34;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60"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61"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2" name="Google Shape;37;p5"/>
          <p:cNvSpPr txBox="1"/>
          <p:nvPr>
            <p:ph type="body" sz="quarter" idx="21"/>
          </p:nvPr>
        </p:nvSpPr>
        <p:spPr>
          <a:xfrm>
            <a:off x="5650572" y="1602675"/>
            <a:ext cx="3071402" cy="3002402"/>
          </a:xfrm>
          <a:prstGeom prst="rect">
            <a:avLst/>
          </a:prstGeom>
        </p:spPr>
        <p:txBody>
          <a:bodyPr/>
          <a:lstStyle/>
          <a:p>
            <a:pPr algn="l"/>
          </a:p>
        </p:txBody>
      </p:sp>
      <p:sp>
        <p:nvSpPr>
          <p:cNvPr id="63"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64"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7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3"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4"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8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4" name="Google Shape;43;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85"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6"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7"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88"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96"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7" name="Google Shape;48;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8"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9"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00"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0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10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09" name="Google Shape;52;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defRPr>
            </a:pPr>
          </a:p>
        </p:txBody>
      </p:sp>
      <p:sp>
        <p:nvSpPr>
          <p:cNvPr id="110" name="Google Shape;53;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1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1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13" name="Google Shape;56;p9"/>
          <p:cNvSpPr txBox="1"/>
          <p:nvPr>
            <p:ph type="body" sz="half" idx="21"/>
          </p:nvPr>
        </p:nvSpPr>
        <p:spPr>
          <a:xfrm>
            <a:off x="4939500" y="724199"/>
            <a:ext cx="3837000" cy="3695102"/>
          </a:xfrm>
          <a:prstGeom prst="rect">
            <a:avLst/>
          </a:prstGeom>
        </p:spPr>
        <p:txBody>
          <a:bodyPr anchor="ctr"/>
          <a:lstStyle/>
          <a:p>
            <a:pPr algn="l"/>
          </a:p>
        </p:txBody>
      </p:sp>
      <p:sp>
        <p:nvSpPr>
          <p:cNvPr id="11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2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22" name="Google Shape;59;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23" name="Google Shape;60;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2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25"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26"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4;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5;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8"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9"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Google Shape;75;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Python </a:t>
            </a:r>
          </a:p>
          <a:p>
            <a:pPr>
              <a:defRPr sz="4300">
                <a:solidFill>
                  <a:srgbClr val="0000FF"/>
                </a:solidFill>
              </a:defRPr>
            </a:pPr>
            <a:r>
              <a:t>Lesson 7.2</a:t>
            </a:r>
          </a:p>
        </p:txBody>
      </p:sp>
      <p:sp>
        <p:nvSpPr>
          <p:cNvPr id="201" name="Google Shape;76;p13"/>
          <p:cNvSpPr txBox="1"/>
          <p:nvPr>
            <p:ph type="subTitle" sz="quarter" idx="1"/>
          </p:nvPr>
        </p:nvSpPr>
        <p:spPr>
          <a:xfrm>
            <a:off x="2434073" y="2830499"/>
            <a:ext cx="6331502" cy="1241702"/>
          </a:xfrm>
          <a:prstGeom prst="rect">
            <a:avLst/>
          </a:prstGeom>
        </p:spPr>
        <p:txBody>
          <a:bodyPr/>
          <a:lstStyle/>
          <a:p>
            <a:pPr marL="0" indent="0">
              <a:lnSpc>
                <a:spcPct val="80000"/>
              </a:lnSpc>
              <a:defRPr sz="1600"/>
            </a:pPr>
            <a:r>
              <a:t>Dr. O’Brien</a:t>
            </a:r>
          </a:p>
          <a:p>
            <a:pPr marL="0" indent="0">
              <a:lnSpc>
                <a:spcPct val="80000"/>
              </a:lnSpc>
              <a:defRPr sz="1600"/>
            </a:pPr>
            <a:r>
              <a:t>Herbert Lehman High School</a:t>
            </a:r>
          </a:p>
          <a:p>
            <a:pPr marL="0" indent="0">
              <a:lnSpc>
                <a:spcPct val="80000"/>
              </a:lnSpc>
              <a:defRPr sz="1600"/>
            </a:pPr>
            <a:r>
              <a:t>22 March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Do now…"/>
          <p:cNvSpPr txBox="1"/>
          <p:nvPr/>
        </p:nvSpPr>
        <p:spPr>
          <a:xfrm>
            <a:off x="1616803" y="914129"/>
            <a:ext cx="6244204" cy="1079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2600"/>
            </a:pPr>
            <a:r>
              <a:t>Do now</a:t>
            </a:r>
          </a:p>
          <a:p>
            <a:pPr>
              <a:defRPr sz="1500">
                <a:solidFill>
                  <a:schemeClr val="accent5"/>
                </a:solidFill>
                <a:latin typeface="+mn-lt"/>
                <a:ea typeface="+mn-ea"/>
                <a:cs typeface="+mn-cs"/>
                <a:sym typeface="Helvetica"/>
              </a:defRPr>
            </a:pPr>
            <a:r>
              <a:rPr>
                <a:solidFill>
                  <a:schemeClr val="accent3"/>
                </a:solidFill>
              </a:rPr>
              <a:t>Get out your notebook/binder. Write down the  </a:t>
            </a:r>
            <a:r>
              <a:rPr>
                <a:solidFill>
                  <a:srgbClr val="FF2600"/>
                </a:solidFill>
              </a:rPr>
              <a:t>date</a:t>
            </a:r>
            <a:r>
              <a:rPr>
                <a:solidFill>
                  <a:schemeClr val="accent3"/>
                </a:solidFill>
              </a:rPr>
              <a:t> and </a:t>
            </a:r>
            <a:r>
              <a:rPr>
                <a:solidFill>
                  <a:srgbClr val="E22400"/>
                </a:solidFill>
              </a:rPr>
              <a:t>goal</a:t>
            </a:r>
            <a:r>
              <a:rPr>
                <a:solidFill>
                  <a:schemeClr val="accent3"/>
                </a:solidFill>
              </a:rPr>
              <a:t>.  </a:t>
            </a:r>
            <a:r>
              <a:t>Be sure to:</a:t>
            </a:r>
            <a:r>
              <a:rPr>
                <a:solidFill>
                  <a:schemeClr val="accent5">
                    <a:lumOff val="-9843"/>
                  </a:schemeClr>
                </a:solidFill>
              </a:rPr>
              <a:t> </a:t>
            </a:r>
            <a:r>
              <a:rPr>
                <a:solidFill>
                  <a:schemeClr val="accent1"/>
                </a:solidFill>
              </a:rPr>
              <a:t>Copy the vocab and answer the questions below:</a:t>
            </a:r>
            <a:endParaRPr>
              <a:solidFill>
                <a:schemeClr val="accent1"/>
              </a:solidFill>
            </a:endParaRPr>
          </a:p>
        </p:txBody>
      </p:sp>
      <p:sp>
        <p:nvSpPr>
          <p:cNvPr id="204" name="What do you think the code below will print? Explain in a complete sentence. If you aren’t sure, write down 2 things you want to understand better.…"/>
          <p:cNvSpPr txBox="1"/>
          <p:nvPr/>
        </p:nvSpPr>
        <p:spPr>
          <a:xfrm>
            <a:off x="1300412" y="1863458"/>
            <a:ext cx="6270638" cy="14165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defRPr>
                <a:solidFill>
                  <a:schemeClr val="accent2">
                    <a:lumOff val="-9333"/>
                  </a:schemeClr>
                </a:solidFill>
              </a:defRPr>
            </a:pPr>
            <a:r>
              <a:t>What do you think the code below will print? Explain in a complete sentence. If you aren’t sure, write down 2 things you want to understand better.</a:t>
            </a:r>
          </a:p>
          <a:p>
            <a:pPr>
              <a:defRPr>
                <a:solidFill>
                  <a:schemeClr val="accent2">
                    <a:lumOff val="-9333"/>
                  </a:schemeClr>
                </a:solidFill>
              </a:defRPr>
            </a:pPr>
          </a:p>
          <a:p>
            <a:pPr>
              <a:defRPr>
                <a:solidFill>
                  <a:schemeClr val="accent2">
                    <a:lumOff val="-9333"/>
                  </a:schemeClr>
                </a:solidFill>
              </a:defRPr>
            </a:pPr>
            <a:r>
              <a:t>s1 = “Python”</a:t>
            </a:r>
          </a:p>
          <a:p>
            <a:pPr>
              <a:defRPr>
                <a:solidFill>
                  <a:schemeClr val="accent2">
                    <a:lumOff val="-9333"/>
                  </a:schemeClr>
                </a:solidFill>
              </a:defRPr>
            </a:pPr>
            <a:r>
              <a:t>l1 = [“P”,”y”, “t”, “h”, “o”, “n”]</a:t>
            </a:r>
          </a:p>
          <a:p>
            <a:pPr>
              <a:defRPr>
                <a:solidFill>
                  <a:schemeClr val="accent2">
                    <a:lumOff val="-9333"/>
                  </a:schemeClr>
                </a:solidFill>
              </a:defRPr>
            </a:pPr>
          </a:p>
          <a:p>
            <a:pPr>
              <a:defRPr>
                <a:solidFill>
                  <a:schemeClr val="accent2">
                    <a:lumOff val="-9333"/>
                  </a:schemeClr>
                </a:solidFill>
              </a:defRPr>
            </a:pPr>
            <a:r>
              <a:t>print(s1[2] == l1[2])</a:t>
            </a:r>
          </a:p>
        </p:txBody>
      </p:sp>
      <p:sp>
        <p:nvSpPr>
          <p:cNvPr id="205" name="List…"/>
          <p:cNvSpPr txBox="1"/>
          <p:nvPr/>
        </p:nvSpPr>
        <p:spPr>
          <a:xfrm>
            <a:off x="5190173" y="3096781"/>
            <a:ext cx="2772439" cy="10101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3">
                    <a:lumOff val="-9098"/>
                  </a:schemeClr>
                </a:solidFill>
              </a:defRPr>
            </a:pPr>
            <a:r>
              <a:t>List</a:t>
            </a:r>
          </a:p>
          <a:p>
            <a:pPr/>
            <a:r>
              <a:t>A data structure that holds a collection of objects in a particular order.</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Double-click to edit"/>
          <p:cNvSpPr txBox="1"/>
          <p:nvPr>
            <p:ph type="title"/>
          </p:nvPr>
        </p:nvSpPr>
        <p:spPr>
          <a:prstGeom prst="rect">
            <a:avLst/>
          </a:prstGeom>
        </p:spPr>
        <p:txBody>
          <a:bodyPr/>
          <a:lstStyle/>
          <a:p>
            <a:pPr defTabSz="886968">
              <a:defRPr sz="2910"/>
            </a:pPr>
          </a:p>
        </p:txBody>
      </p:sp>
      <p:sp>
        <p:nvSpPr>
          <p:cNvPr id="210" name="framing…"/>
          <p:cNvSpPr txBox="1"/>
          <p:nvPr/>
        </p:nvSpPr>
        <p:spPr>
          <a:xfrm>
            <a:off x="4148458" y="1077536"/>
            <a:ext cx="4070436" cy="2988428"/>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defTabSz="822959">
              <a:lnSpc>
                <a:spcPct val="115000"/>
              </a:lnSpc>
              <a:defRPr b="1" sz="1619">
                <a:solidFill>
                  <a:schemeClr val="accent5"/>
                </a:solidFill>
                <a:latin typeface="Lato"/>
                <a:ea typeface="Lato"/>
                <a:cs typeface="Lato"/>
                <a:sym typeface="Lato"/>
              </a:defRPr>
            </a:pPr>
            <a:r>
              <a:t>framing</a:t>
            </a:r>
          </a:p>
          <a:p>
            <a:pPr marL="411479" indent="-308609" defTabSz="822959">
              <a:lnSpc>
                <a:spcPct val="115000"/>
              </a:lnSpc>
              <a:buClr>
                <a:srgbClr val="000000"/>
              </a:buClr>
              <a:buSzPts val="1600"/>
              <a:buFont typeface="Helvetica"/>
              <a:buChar char="●"/>
              <a:defRPr b="1" sz="1619">
                <a:solidFill>
                  <a:srgbClr val="000000"/>
                </a:solidFill>
                <a:latin typeface="Lato"/>
                <a:ea typeface="Lato"/>
                <a:cs typeface="Lato"/>
                <a:sym typeface="Lato"/>
              </a:defRPr>
            </a:pPr>
            <a:r>
              <a:t>what: </a:t>
            </a:r>
            <a:r>
              <a:rPr b="0"/>
              <a:t>index strings in Python</a:t>
            </a:r>
            <a:endParaRPr b="0"/>
          </a:p>
          <a:p>
            <a:pPr marL="411479" indent="-308609" defTabSz="822959">
              <a:lnSpc>
                <a:spcPct val="115000"/>
              </a:lnSpc>
              <a:buClr>
                <a:srgbClr val="000000"/>
              </a:buClr>
              <a:buSzPts val="1600"/>
              <a:buFont typeface="Helvetica"/>
              <a:buChar char="●"/>
              <a:defRPr b="1" sz="1619">
                <a:solidFill>
                  <a:srgbClr val="000000"/>
                </a:solidFill>
                <a:latin typeface="Lato"/>
                <a:ea typeface="Lato"/>
                <a:cs typeface="Lato"/>
                <a:sym typeface="Lato"/>
              </a:defRPr>
            </a:pPr>
            <a:r>
              <a:t>why: </a:t>
            </a:r>
            <a:r>
              <a:rPr b="0"/>
              <a:t> Python is really, really good at string manipulation, compared to other languages (if you don’t believe me try manipulating strings in Java or C). Understanding how to manipulate strings lets us do a lot of cool stuff.</a:t>
            </a:r>
            <a:endParaRPr b="0"/>
          </a:p>
          <a:p>
            <a:pPr marL="411479" indent="-308609" defTabSz="822959">
              <a:lnSpc>
                <a:spcPct val="115000"/>
              </a:lnSpc>
              <a:buClr>
                <a:srgbClr val="000000"/>
              </a:buClr>
              <a:buSzPts val="1600"/>
              <a:buFont typeface="Helvetica"/>
              <a:buChar char="●"/>
              <a:defRPr b="1" sz="1619">
                <a:solidFill>
                  <a:srgbClr val="000000"/>
                </a:solidFill>
                <a:latin typeface="Lato"/>
                <a:ea typeface="Lato"/>
                <a:cs typeface="Lato"/>
                <a:sym typeface="Lato"/>
              </a:defRPr>
            </a:pPr>
            <a:r>
              <a:t>where to: </a:t>
            </a:r>
            <a:r>
              <a:rPr b="0"/>
              <a:t> Using lists to solve computational problems.</a:t>
            </a:r>
          </a:p>
        </p:txBody>
      </p:sp>
      <p:pic>
        <p:nvPicPr>
          <p:cNvPr id="211" name="Image" descr="Image"/>
          <p:cNvPicPr>
            <a:picLocks noChangeAspect="1"/>
          </p:cNvPicPr>
          <p:nvPr/>
        </p:nvPicPr>
        <p:blipFill>
          <a:blip r:embed="rId2">
            <a:extLst/>
          </a:blip>
          <a:stretch>
            <a:fillRect/>
          </a:stretch>
        </p:blipFill>
        <p:spPr>
          <a:xfrm>
            <a:off x="250447" y="1536873"/>
            <a:ext cx="3352801" cy="24257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1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1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10">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0"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Double-click to edit"/>
          <p:cNvSpPr txBox="1"/>
          <p:nvPr>
            <p:ph type="title"/>
          </p:nvPr>
        </p:nvSpPr>
        <p:spPr>
          <a:prstGeom prst="rect">
            <a:avLst/>
          </a:prstGeom>
        </p:spPr>
        <p:txBody>
          <a:bodyPr/>
          <a:lstStyle/>
          <a:p>
            <a:pPr defTabSz="886968">
              <a:defRPr sz="2910"/>
            </a:pPr>
          </a:p>
        </p:txBody>
      </p:sp>
      <p:grpSp>
        <p:nvGrpSpPr>
          <p:cNvPr id="216" name="Google Shape;118;p19"/>
          <p:cNvGrpSpPr/>
          <p:nvPr/>
        </p:nvGrpSpPr>
        <p:grpSpPr>
          <a:xfrm>
            <a:off x="2462914" y="468728"/>
            <a:ext cx="6244204" cy="774511"/>
            <a:chOff x="0" y="0"/>
            <a:chExt cx="6244202" cy="774510"/>
          </a:xfrm>
        </p:grpSpPr>
        <p:sp>
          <p:nvSpPr>
            <p:cNvPr id="214" name="Rectangle"/>
            <p:cNvSpPr/>
            <p:nvPr/>
          </p:nvSpPr>
          <p:spPr>
            <a:xfrm>
              <a:off x="-1" y="-1"/>
              <a:ext cx="6244204" cy="774512"/>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a:defRPr>
                  <a:solidFill>
                    <a:schemeClr val="accent3">
                      <a:lumOff val="-9098"/>
                    </a:schemeClr>
                  </a:solidFill>
                  <a:latin typeface="+mn-lt"/>
                  <a:ea typeface="+mn-ea"/>
                  <a:cs typeface="+mn-cs"/>
                  <a:sym typeface="Helvetica"/>
                </a:defRPr>
              </a:pPr>
            </a:p>
          </p:txBody>
        </p:sp>
        <p:sp>
          <p:nvSpPr>
            <p:cNvPr id="215" name="Work day"/>
            <p:cNvSpPr txBox="1"/>
            <p:nvPr/>
          </p:nvSpPr>
          <p:spPr>
            <a:xfrm>
              <a:off x="12134" y="12134"/>
              <a:ext cx="6219935" cy="7502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t">
              <a:normAutofit fontScale="100000" lnSpcReduction="0"/>
            </a:bodyPr>
            <a:lstStyle>
              <a:lvl1pPr defTabSz="713231">
                <a:defRPr sz="1871"/>
              </a:lvl1pPr>
            </a:lstStyle>
            <a:p>
              <a:pPr/>
              <a:r>
                <a:t>Work day</a:t>
              </a:r>
            </a:p>
          </p:txBody>
        </p:sp>
      </p:grpSp>
      <p:sp>
        <p:nvSpPr>
          <p:cNvPr id="217" name="be sure to:"/>
          <p:cNvSpPr txBox="1"/>
          <p:nvPr/>
        </p:nvSpPr>
        <p:spPr>
          <a:xfrm>
            <a:off x="630543" y="1273037"/>
            <a:ext cx="1212876" cy="304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000">
                <a:solidFill>
                  <a:schemeClr val="accent5"/>
                </a:solidFill>
                <a:latin typeface="+mn-lt"/>
                <a:ea typeface="+mn-ea"/>
                <a:cs typeface="+mn-cs"/>
                <a:sym typeface="Helvetica"/>
              </a:defRPr>
            </a:lvl1pPr>
          </a:lstStyle>
          <a:p>
            <a:pPr/>
            <a:r>
              <a:t>be sure to:</a:t>
            </a:r>
          </a:p>
        </p:txBody>
      </p:sp>
      <p:sp>
        <p:nvSpPr>
          <p:cNvPr id="218" name="Weekly Goal:…"/>
          <p:cNvSpPr txBox="1"/>
          <p:nvPr/>
        </p:nvSpPr>
        <p:spPr>
          <a:xfrm>
            <a:off x="4848179" y="1531166"/>
            <a:ext cx="3481017" cy="819684"/>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4"/>
                </a:solidFill>
              </a:defRPr>
            </a:pPr>
            <a:r>
              <a:rPr b="1"/>
              <a:t>Weekly Goal:</a:t>
            </a:r>
            <a:r>
              <a:t> </a:t>
            </a:r>
          </a:p>
          <a:p>
            <a:pPr marL="233947" indent="-233947">
              <a:buSzPct val="100000"/>
              <a:buAutoNum type="alphaUcPeriod" startAt="1"/>
              <a:defRPr>
                <a:solidFill>
                  <a:schemeClr val="accent4"/>
                </a:solidFill>
              </a:defRPr>
            </a:pPr>
            <a:r>
              <a:t>Complete up through </a:t>
            </a:r>
            <a:r>
              <a:rPr b="1"/>
              <a:t>unit 9</a:t>
            </a:r>
            <a:endParaRPr b="1"/>
          </a:p>
          <a:p>
            <a:pPr marL="233947" indent="-233947">
              <a:buSzPct val="100000"/>
              <a:buAutoNum type="alphaUcPeriod" startAt="1"/>
              <a:defRPr>
                <a:solidFill>
                  <a:schemeClr val="accent4"/>
                </a:solidFill>
              </a:defRPr>
            </a:pPr>
            <a:r>
              <a:t>After, that complete </a:t>
            </a:r>
            <a:r>
              <a:rPr b="1"/>
              <a:t>Python word game: Part 1</a:t>
            </a:r>
          </a:p>
        </p:txBody>
      </p:sp>
      <p:sp>
        <p:nvSpPr>
          <p:cNvPr id="219" name="Google Shape;82;p14"/>
          <p:cNvSpPr txBox="1"/>
          <p:nvPr/>
        </p:nvSpPr>
        <p:spPr>
          <a:xfrm>
            <a:off x="532198" y="1609174"/>
            <a:ext cx="2990678" cy="149005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marL="192384" indent="-192384" defTabSz="584850">
              <a:lnSpc>
                <a:spcPct val="115000"/>
              </a:lnSpc>
              <a:buSzPct val="100000"/>
              <a:buAutoNum type="alphaUcPeriod" startAt="1"/>
              <a:defRPr b="1" sz="1092">
                <a:solidFill>
                  <a:srgbClr val="000000"/>
                </a:solidFill>
                <a:latin typeface="Lato"/>
                <a:ea typeface="Lato"/>
                <a:cs typeface="Lato"/>
                <a:sym typeface="Lato"/>
              </a:defRPr>
            </a:pPr>
            <a:r>
              <a:t>Find your seat  </a:t>
            </a:r>
          </a:p>
          <a:p>
            <a:pPr marL="192384" indent="-192384" defTabSz="584850">
              <a:lnSpc>
                <a:spcPct val="115000"/>
              </a:lnSpc>
              <a:buSzPct val="100000"/>
              <a:buAutoNum type="alphaUcPeriod" startAt="1"/>
              <a:defRPr b="1" sz="1092">
                <a:solidFill>
                  <a:srgbClr val="000000"/>
                </a:solidFill>
                <a:latin typeface="Lato"/>
                <a:ea typeface="Lato"/>
                <a:cs typeface="Lato"/>
                <a:sym typeface="Lato"/>
              </a:defRPr>
            </a:pPr>
            <a:r>
              <a:t>Read through the Weekly goals to the right and the framing below.</a:t>
            </a:r>
          </a:p>
          <a:p>
            <a:pPr marL="192384" indent="-192384" defTabSz="584850">
              <a:lnSpc>
                <a:spcPct val="115000"/>
              </a:lnSpc>
              <a:buSzPct val="100000"/>
              <a:buAutoNum type="alphaUcPeriod" startAt="1"/>
              <a:defRPr b="1" sz="1092">
                <a:solidFill>
                  <a:srgbClr val="000000"/>
                </a:solidFill>
                <a:latin typeface="Lato"/>
                <a:ea typeface="Lato"/>
                <a:cs typeface="Lato"/>
                <a:sym typeface="Lato"/>
              </a:defRPr>
            </a:pPr>
            <a:r>
              <a:t>Copy the vocab below in your notes (if it’s not there already</a:t>
            </a:r>
          </a:p>
          <a:p>
            <a:pPr marL="192384" indent="-192384" defTabSz="584850">
              <a:lnSpc>
                <a:spcPct val="115000"/>
              </a:lnSpc>
              <a:buSzPct val="100000"/>
              <a:buAutoNum type="alphaUcPeriod" startAt="1"/>
              <a:defRPr b="1" sz="1092">
                <a:solidFill>
                  <a:srgbClr val="000000"/>
                </a:solidFill>
                <a:latin typeface="Lato"/>
                <a:ea typeface="Lato"/>
                <a:cs typeface="Lato"/>
                <a:sym typeface="Lato"/>
              </a:defRPr>
            </a:pPr>
            <a:r>
              <a:t>Begin work! Raise your hand quietly if you have any questions</a:t>
            </a:r>
          </a:p>
        </p:txBody>
      </p:sp>
      <p:sp>
        <p:nvSpPr>
          <p:cNvPr id="220" name="be sure to:"/>
          <p:cNvSpPr txBox="1"/>
          <p:nvPr/>
        </p:nvSpPr>
        <p:spPr>
          <a:xfrm>
            <a:off x="630543" y="1273037"/>
            <a:ext cx="1212876" cy="304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000">
                <a:solidFill>
                  <a:schemeClr val="accent5"/>
                </a:solidFill>
                <a:latin typeface="+mn-lt"/>
                <a:ea typeface="+mn-ea"/>
                <a:cs typeface="+mn-cs"/>
                <a:sym typeface="Helvetica"/>
              </a:defRPr>
            </a:lvl1pPr>
          </a:lstStyle>
          <a:p>
            <a:pPr/>
            <a:r>
              <a:t>be sure to:</a:t>
            </a:r>
          </a:p>
        </p:txBody>
      </p:sp>
      <p:sp>
        <p:nvSpPr>
          <p:cNvPr id="221" name="List…"/>
          <p:cNvSpPr txBox="1"/>
          <p:nvPr/>
        </p:nvSpPr>
        <p:spPr>
          <a:xfrm>
            <a:off x="5190173" y="3096781"/>
            <a:ext cx="2772439" cy="10101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3">
                    <a:lumOff val="-9098"/>
                  </a:schemeClr>
                </a:solidFill>
              </a:defRPr>
            </a:pPr>
            <a:r>
              <a:t>List</a:t>
            </a:r>
          </a:p>
          <a:p>
            <a:pPr/>
            <a:r>
              <a:t>A data structure that holds a collection of objects in a particular order.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9">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219">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1" fill="hold">
                                  <p:stCondLst>
                                    <p:cond delay="0"/>
                                  </p:stCondLst>
                                  <p:iterate type="el" backwards="0">
                                    <p:tmAbs val="0"/>
                                  </p:iterate>
                                  <p:childTnLst>
                                    <p:set>
                                      <p:cBhvr>
                                        <p:cTn id="15" fill="hold"/>
                                        <p:tgtEl>
                                          <p:spTgt spid="219">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1" fill="hold">
                                  <p:stCondLst>
                                    <p:cond delay="0"/>
                                  </p:stCondLst>
                                  <p:iterate type="el" backwards="0">
                                    <p:tmAbs val="0"/>
                                  </p:iterate>
                                  <p:childTnLst>
                                    <p:set>
                                      <p:cBhvr>
                                        <p:cTn id="19" fill="hold"/>
                                        <p:tgtEl>
                                          <p:spTgt spid="219">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9"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Double-click to edit"/>
          <p:cNvSpPr txBox="1"/>
          <p:nvPr>
            <p:ph type="title"/>
          </p:nvPr>
        </p:nvSpPr>
        <p:spPr>
          <a:prstGeom prst="rect">
            <a:avLst/>
          </a:prstGeom>
        </p:spPr>
        <p:txBody>
          <a:bodyPr/>
          <a:lstStyle/>
          <a:p>
            <a:pPr defTabSz="886968">
              <a:defRPr sz="2910"/>
            </a:pPr>
          </a:p>
        </p:txBody>
      </p:sp>
      <p:sp>
        <p:nvSpPr>
          <p:cNvPr id="226" name="Google Shape;119;p19"/>
          <p:cNvSpPr txBox="1"/>
          <p:nvPr/>
        </p:nvSpPr>
        <p:spPr>
          <a:xfrm>
            <a:off x="2463308" y="1404067"/>
            <a:ext cx="10603771" cy="245297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ormAutofit fontScale="100000" lnSpcReduction="0"/>
          </a:bodyPr>
          <a:lstStyle/>
          <a:p>
            <a:pPr marL="629708" indent="-629708" defTabSz="2438400">
              <a:lnSpc>
                <a:spcPct val="115000"/>
              </a:lnSpc>
              <a:buSzPct val="100000"/>
              <a:buAutoNum type="arabicPeriod" startAt="1"/>
              <a:defRPr sz="1800">
                <a:solidFill>
                  <a:srgbClr val="171717"/>
                </a:solidFill>
              </a:defRPr>
            </a:pPr>
            <a:r>
              <a:t>Make sure there isn’t any litter near your workstation.</a:t>
            </a:r>
          </a:p>
          <a:p>
            <a:pPr marL="629708" indent="-629708" defTabSz="2438400">
              <a:lnSpc>
                <a:spcPct val="115000"/>
              </a:lnSpc>
              <a:buSzPct val="100000"/>
              <a:buAutoNum type="arabicPeriod" startAt="1"/>
              <a:defRPr sz="1800">
                <a:solidFill>
                  <a:srgbClr val="171717"/>
                </a:solidFill>
              </a:defRPr>
            </a:pPr>
            <a:r>
              <a:t>If you borrowed headphones, sign them back in.</a:t>
            </a:r>
          </a:p>
          <a:p>
            <a:pPr marL="629708" indent="-629708" defTabSz="2438400">
              <a:lnSpc>
                <a:spcPct val="115000"/>
              </a:lnSpc>
              <a:buSzPct val="100000"/>
              <a:buAutoNum type="arabicPeriod" startAt="1"/>
              <a:defRPr b="1" sz="1800">
                <a:solidFill>
                  <a:srgbClr val="171717"/>
                </a:solidFill>
              </a:defRPr>
            </a:pPr>
            <a:r>
              <a:t>Make sure you are logged out of your computer! </a:t>
            </a:r>
          </a:p>
          <a:p>
            <a:pPr marL="629708" indent="-629708" defTabSz="2438400">
              <a:lnSpc>
                <a:spcPct val="115000"/>
              </a:lnSpc>
              <a:buSzPct val="100000"/>
              <a:buAutoNum type="arabicPeriod" startAt="1"/>
              <a:defRPr sz="1800">
                <a:solidFill>
                  <a:srgbClr val="171717"/>
                </a:solidFill>
              </a:defRPr>
            </a:pPr>
            <a:r>
              <a:t>Remain in your seat until the bell rings.</a:t>
            </a:r>
          </a:p>
        </p:txBody>
      </p:sp>
      <p:grpSp>
        <p:nvGrpSpPr>
          <p:cNvPr id="229" name="Google Shape;118;p19"/>
          <p:cNvGrpSpPr/>
          <p:nvPr/>
        </p:nvGrpSpPr>
        <p:grpSpPr>
          <a:xfrm>
            <a:off x="2147095" y="500360"/>
            <a:ext cx="6535195" cy="810605"/>
            <a:chOff x="0" y="0"/>
            <a:chExt cx="6535193" cy="810604"/>
          </a:xfrm>
        </p:grpSpPr>
        <p:sp>
          <p:nvSpPr>
            <p:cNvPr id="227" name="Rectangle"/>
            <p:cNvSpPr/>
            <p:nvPr/>
          </p:nvSpPr>
          <p:spPr>
            <a:xfrm>
              <a:off x="-1" y="-1"/>
              <a:ext cx="6535195" cy="810606"/>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a:defRPr>
                  <a:solidFill>
                    <a:schemeClr val="accent3">
                      <a:lumOff val="-9098"/>
                    </a:schemeClr>
                  </a:solidFill>
                  <a:latin typeface="+mn-lt"/>
                  <a:ea typeface="+mn-ea"/>
                  <a:cs typeface="+mn-cs"/>
                  <a:sym typeface="Helvetica"/>
                </a:defRPr>
              </a:pPr>
            </a:p>
          </p:txBody>
        </p:sp>
        <p:sp>
          <p:nvSpPr>
            <p:cNvPr id="228" name="wrapping up!…"/>
            <p:cNvSpPr txBox="1"/>
            <p:nvPr/>
          </p:nvSpPr>
          <p:spPr>
            <a:xfrm>
              <a:off x="12699" y="12699"/>
              <a:ext cx="6509795" cy="785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t">
              <a:normAutofit fontScale="100000" lnSpcReduction="0"/>
            </a:bodyPr>
            <a:lstStyle/>
            <a:p>
              <a:pPr>
                <a:defRPr sz="2400"/>
              </a:pPr>
              <a:r>
                <a:t>wrapping up!</a:t>
              </a:r>
            </a:p>
            <a:p>
              <a:pPr>
                <a:defRPr>
                  <a:solidFill>
                    <a:schemeClr val="accent5"/>
                  </a:solidFill>
                  <a:latin typeface="+mn-lt"/>
                  <a:ea typeface="+mn-ea"/>
                  <a:cs typeface="+mn-cs"/>
                  <a:sym typeface="Helvetica"/>
                </a:defRPr>
              </a:pPr>
              <a:r>
                <a:t>be sure to:</a:t>
              </a:r>
              <a:r>
                <a:rPr>
                  <a:solidFill>
                    <a:schemeClr val="accent5">
                      <a:lumOff val="-9843"/>
                    </a:schemeClr>
                  </a:solidFill>
                </a:rPr>
                <a:t> </a:t>
              </a:r>
              <a:r>
                <a:rPr>
                  <a:solidFill>
                    <a:schemeClr val="accent1"/>
                  </a:solidFill>
                </a:rPr>
                <a:t>read the directions below!</a:t>
              </a:r>
            </a:p>
          </p:txBody>
        </p:sp>
      </p:grpSp>
      <p:pic>
        <p:nvPicPr>
          <p:cNvPr id="230" name="Image" descr="Image"/>
          <p:cNvPicPr>
            <a:picLocks noChangeAspect="1"/>
          </p:cNvPicPr>
          <p:nvPr/>
        </p:nvPicPr>
        <p:blipFill>
          <a:blip r:embed="rId2">
            <a:extLst/>
          </a:blip>
          <a:stretch>
            <a:fillRect/>
          </a:stretch>
        </p:blipFill>
        <p:spPr>
          <a:xfrm>
            <a:off x="281021" y="1497170"/>
            <a:ext cx="2126173" cy="1811185"/>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Double-click to edit"/>
          <p:cNvSpPr txBox="1"/>
          <p:nvPr>
            <p:ph type="title"/>
          </p:nvPr>
        </p:nvSpPr>
        <p:spPr>
          <a:prstGeom prst="rect">
            <a:avLst/>
          </a:prstGeom>
        </p:spPr>
        <p:txBody>
          <a:bodyPr/>
          <a:lstStyle/>
          <a:p>
            <a:pPr defTabSz="886968">
              <a:defRPr sz="2910"/>
            </a:pPr>
          </a:p>
        </p:txBody>
      </p:sp>
      <p:sp>
        <p:nvSpPr>
          <p:cNvPr id="233" name="a. Students will receive their phones at the end of 9th period and 10th period.…"/>
          <p:cNvSpPr txBox="1"/>
          <p:nvPr/>
        </p:nvSpPr>
        <p:spPr>
          <a:xfrm>
            <a:off x="2043641" y="1683954"/>
            <a:ext cx="5514963" cy="278610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defRPr sz="1900">
                <a:solidFill>
                  <a:srgbClr val="222222"/>
                </a:solidFill>
              </a:defRPr>
            </a:pPr>
            <a:r>
              <a:t>a. Students will receive their phones at the end of 9th period and 10th period. </a:t>
            </a:r>
          </a:p>
          <a:p>
            <a:pPr defTabSz="457200">
              <a:defRPr sz="1900">
                <a:solidFill>
                  <a:srgbClr val="222222"/>
                </a:solidFill>
              </a:defRPr>
            </a:pPr>
            <a:r>
              <a:t>b. Students without a phone may leave class immediately. All other students should remain seated. Once a student collects their phone, they should exit the classroom.  </a:t>
            </a:r>
          </a:p>
          <a:p>
            <a:pPr defTabSz="457200">
              <a:defRPr sz="1900">
                <a:solidFill>
                  <a:srgbClr val="222222"/>
                </a:solidFill>
              </a:defRPr>
            </a:pPr>
            <a:r>
              <a:t>c. Students must show their ID, program, or a notebook with their name on it to receive their phone. </a:t>
            </a:r>
          </a:p>
        </p:txBody>
      </p:sp>
      <p:grpSp>
        <p:nvGrpSpPr>
          <p:cNvPr id="236" name="Google Shape;118;p19"/>
          <p:cNvGrpSpPr/>
          <p:nvPr/>
        </p:nvGrpSpPr>
        <p:grpSpPr>
          <a:xfrm>
            <a:off x="2147095" y="500360"/>
            <a:ext cx="6535195" cy="810605"/>
            <a:chOff x="0" y="0"/>
            <a:chExt cx="6535193" cy="810604"/>
          </a:xfrm>
        </p:grpSpPr>
        <p:sp>
          <p:nvSpPr>
            <p:cNvPr id="234" name="Rectangle"/>
            <p:cNvSpPr/>
            <p:nvPr/>
          </p:nvSpPr>
          <p:spPr>
            <a:xfrm>
              <a:off x="-1" y="-1"/>
              <a:ext cx="6535195" cy="810606"/>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a:defRPr>
                  <a:solidFill>
                    <a:schemeClr val="accent3">
                      <a:lumOff val="-9098"/>
                    </a:schemeClr>
                  </a:solidFill>
                  <a:latin typeface="+mn-lt"/>
                  <a:ea typeface="+mn-ea"/>
                  <a:cs typeface="+mn-cs"/>
                  <a:sym typeface="Helvetica"/>
                </a:defRPr>
              </a:pPr>
            </a:p>
          </p:txBody>
        </p:sp>
        <p:sp>
          <p:nvSpPr>
            <p:cNvPr id="235" name="Cell phone distro…"/>
            <p:cNvSpPr txBox="1"/>
            <p:nvPr/>
          </p:nvSpPr>
          <p:spPr>
            <a:xfrm>
              <a:off x="12699" y="12699"/>
              <a:ext cx="6509795" cy="785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t">
              <a:normAutofit fontScale="100000" lnSpcReduction="0"/>
            </a:bodyPr>
            <a:lstStyle/>
            <a:p>
              <a:pPr>
                <a:defRPr sz="2400"/>
              </a:pPr>
              <a:r>
                <a:t>Cell phone distro</a:t>
              </a:r>
            </a:p>
            <a:p>
              <a:pPr>
                <a:defRPr>
                  <a:solidFill>
                    <a:schemeClr val="accent5"/>
                  </a:solidFill>
                  <a:latin typeface="+mn-lt"/>
                  <a:ea typeface="+mn-ea"/>
                  <a:cs typeface="+mn-cs"/>
                  <a:sym typeface="Helvetica"/>
                </a:defRPr>
              </a:pPr>
              <a:r>
                <a:t>be sure to:</a:t>
              </a:r>
              <a:r>
                <a:rPr>
                  <a:solidFill>
                    <a:schemeClr val="accent5">
                      <a:lumOff val="-9843"/>
                    </a:schemeClr>
                  </a:solidFill>
                </a:rPr>
                <a:t> </a:t>
              </a:r>
              <a:r>
                <a:rPr>
                  <a:solidFill>
                    <a:schemeClr val="accent1"/>
                  </a:solidFill>
                </a:rPr>
                <a:t>Carefully read the directions below</a:t>
              </a:r>
            </a:p>
          </p:txBody>
        </p:sp>
      </p:gr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Arial"/>
        <a:ea typeface="Arial"/>
        <a:cs typeface="Arial"/>
      </a:majorFont>
      <a:minorFont>
        <a:latin typeface="Helvetica"/>
        <a:ea typeface="Helvetica"/>
        <a:cs typeface="Helvetica"/>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Arial"/>
        <a:ea typeface="Arial"/>
        <a:cs typeface="Arial"/>
      </a:majorFont>
      <a:minorFont>
        <a:latin typeface="Helvetica"/>
        <a:ea typeface="Helvetica"/>
        <a:cs typeface="Helvetica"/>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