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adjugate</a:t>
            </a:r>
          </a:p>
          <a:p>
            <a:pPr/>
            <a:r>
              <a:t>determinate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</a:p>
          <a:p>
            <a:pPr marL="187157" indent="-187157">
              <a:buSzPct val="100000"/>
              <a:buAutoNum type="arabicPeriod" startAt="2"/>
            </a:pPr>
            <a:r>
              <a:t>Answers will vary. the stduent could recognize that this can be transformed into the system of linear equations below:</a:t>
            </a:r>
          </a:p>
          <a:p>
            <a:pPr/>
          </a:p>
          <a:p>
            <a:pPr/>
            <a:r>
              <a:t>x + y = 100</a:t>
            </a:r>
          </a:p>
          <a:p>
            <a:pPr/>
            <a:r>
              <a:t>0.02x + 0.04y = 2.5</a:t>
            </a:r>
          </a:p>
          <a:p>
            <a:pPr/>
          </a:p>
          <a:p>
            <a:pPr/>
            <a:r>
              <a:t>where x represents the number of patients who take the 2% solution and y the rest. Then it can be solved in a variety of ways, including with matrix algebra.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AX = B is another way of writing a system of linear equations, where A is the coefficient matrix, B the solutions matrix and X the variables matrix.  We typically want to figure out what variables satisfy all of the equations in a system, so our goal is to solve for X.  The second formula tells us that if we can find the inverse of A we can multiply it by B to find X.</a:t>
            </a:r>
          </a:p>
          <a:p>
            <a:pPr/>
          </a:p>
          <a:p>
            <a:pPr/>
            <a:r>
              <a:t>2 min. writing -&gt; turn &amp; talk -&gt; share out.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We’ll learn more next week about how to find the determinant and adjugate for bigger matrices.</a:t>
            </a:r>
          </a:p>
          <a:p>
            <a:pPr/>
          </a:p>
          <a:p>
            <a:pPr/>
            <a:r>
              <a:t>Why are the two Matrix inverse equations the same? because (1/x)*y = y/x.</a:t>
            </a:r>
          </a:p>
          <a:p>
            <a:pPr/>
          </a:p>
          <a:p>
            <a:pPr/>
            <a:r>
              <a:t>Practice problem:</a:t>
            </a:r>
          </a:p>
          <a:p>
            <a:pPr/>
          </a:p>
          <a:p>
            <a:pPr/>
            <a:r>
              <a:t>det(X) = 9*3 - 5*5 = 27 - 25 = 2</a:t>
            </a:r>
          </a:p>
          <a:p>
            <a:pPr/>
            <a:r>
              <a:t>adj(X) = [ 3 -5</a:t>
            </a:r>
          </a:p>
          <a:p>
            <a:pPr/>
            <a:r>
              <a:t>                -5 9]</a:t>
            </a:r>
          </a:p>
          <a:p>
            <a:pPr/>
            <a:r>
              <a:t>+HDW find the inverse?</a:t>
            </a:r>
          </a:p>
          <a:p>
            <a:pPr/>
          </a:p>
          <a:p>
            <a:pPr/>
            <a:r>
              <a:t>X^-1 = adj(X)/det(X) = [ 3/2 -5/2</a:t>
            </a:r>
          </a:p>
          <a:p>
            <a:pPr/>
            <a:r>
              <a:t>                		-5/2   9/2].  = [ 1.5. -2.5</a:t>
            </a:r>
          </a:p>
          <a:p>
            <a:pPr/>
            <a:r>
              <a:t>  			   -2.5. 4.5]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</a:t>
            </a:r>
          </a:p>
          <a:p>
            <a:pPr/>
          </a:p>
          <a:p>
            <a:pPr/>
            <a:r>
              <a:t>pre-planned questions:</a:t>
            </a:r>
          </a:p>
          <a:p>
            <a:pPr/>
            <a:r>
              <a:t>+How do you find the adjugate/determinant? use the formulas on the board!!!</a:t>
            </a:r>
          </a:p>
          <a:p>
            <a:pPr/>
            <a:r>
              <a:t>+How can I use the adjugate/determinant to find the inverese? adj(A)/det(A)</a:t>
            </a:r>
          </a:p>
          <a:p>
            <a:pPr/>
            <a:r>
              <a:t>+How do I convert to AX=B? A is the coefficient matrix, X reprsents the variables and B the solutions</a:t>
            </a:r>
          </a:p>
          <a:p>
            <a:pPr/>
            <a:r>
              <a:t>+Why can’t I just use substitution? Because we’re practicing using adjugates and determinates.  It might seem silly here, but with bigger matrices it will be a LOT easier.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five minutes of class. share out.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931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 the inverse of a matrix to solve real world problems?</a:t>
            </a:r>
            <a:endParaRPr b="0"/>
          </a:p>
        </p:txBody>
      </p:sp>
      <p:sp>
        <p:nvSpPr>
          <p:cNvPr id="45" name="Dr. O’Brien  3/24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3/24/22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xfrm>
            <a:off x="2402967" y="3238450"/>
            <a:ext cx="6331502" cy="12417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24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990674" y="582300"/>
            <a:ext cx="6269917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1" name="Dr. Galvez and Dr. Guillermo are testing a new experimental medicine (Precalodine) at Montefiore Hosptial. The medicine is being given to a total of 100 patients. Patients take the medicine in a 1 liter solution, meaning that some percent of the solution"/>
          <p:cNvSpPr txBox="1"/>
          <p:nvPr/>
        </p:nvSpPr>
        <p:spPr>
          <a:xfrm>
            <a:off x="4597204" y="1250599"/>
            <a:ext cx="3884840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Dr. Galvez and Dr. Guillermo are testing a new experimental medicine (Precalodine) at Montefiore Hosptial. The medicine is being given to a total of 100 patients. Patients take the medicine in a 1 liter solution, meaning that some percent of the solution is the medicine, and the rest is water. Patients are being given 2% or 4% solutions, and 2.5 liters of the medicine are on hand.  You want to know how many patients can be given each dosage, using up all 2.5 liters.</a:t>
            </a:r>
            <a:br/>
          </a:p>
        </p:txBody>
      </p:sp>
      <p:sp>
        <p:nvSpPr>
          <p:cNvPr id="192" name="Be sure to……"/>
          <p:cNvSpPr txBox="1"/>
          <p:nvPr/>
        </p:nvSpPr>
        <p:spPr>
          <a:xfrm>
            <a:off x="381542" y="1429949"/>
            <a:ext cx="3884840" cy="2142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Be sure to…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 </a:t>
            </a:r>
            <a:r>
              <a:t>read the text to the right (same as yesterday)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How could you write a system of linear equations that goes along with this problem? Assume </a:t>
            </a:r>
            <a14:m>
              <m:oMath>
                <m:r>
                  <a:rPr xmlns:a="http://schemas.openxmlformats.org/drawingml/2006/main" sz="16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represents the # of patients given 2% solution, and </a:t>
            </a:r>
            <a14:m>
              <m:oMath>
                <m:r>
                  <a:rPr xmlns:a="http://schemas.openxmlformats.org/drawingml/2006/main" sz="16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 the # of patients given 4% solution.s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Write down any remaining questions you have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7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740663">
              <a:lnSpc>
                <a:spcPct val="115000"/>
              </a:lnSpc>
              <a:defRPr b="1" sz="14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370331" indent="-277749" defTabSz="740663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 the inverse of a matrix to solve real world problems</a:t>
            </a:r>
            <a:endParaRPr b="0"/>
          </a:p>
          <a:p>
            <a:pPr marL="370331" indent="-277749" defTabSz="740663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Knowing the adjugate and determinant makes it really easy to find the inverse of a matrix. This makes it easy to solve systems of equations quickly, including in lots of real world applications.</a:t>
            </a:r>
            <a:endParaRPr b="0"/>
          </a:p>
          <a:p>
            <a:pPr marL="370331" indent="-277749" defTabSz="740663">
              <a:lnSpc>
                <a:spcPct val="115000"/>
              </a:lnSpc>
              <a:buClr>
                <a:srgbClr val="000000"/>
              </a:buClr>
              <a:buSzPts val="1400"/>
              <a:buFont typeface="Helvetica"/>
              <a:buChar char="●"/>
              <a:defRPr b="1" sz="14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adjugate and determinant to find the inverse of bigger square matrices.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Warm up: Stop ’n’ J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up: Stop ’n’ Jot</a:t>
            </a:r>
          </a:p>
        </p:txBody>
      </p:sp>
      <p:sp>
        <p:nvSpPr>
          <p:cNvPr id="201" name="Be sure to… Answer the question below in at least two complete sentences, in your notes. Be prepared to share out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59">
              <a:buClrTx/>
              <a:buSzTx/>
              <a:buFontTx/>
              <a:buNone/>
              <a:defRPr sz="1619"/>
            </a:pPr>
            <a:r>
              <a:rPr>
                <a:solidFill>
                  <a:schemeClr val="accent3"/>
                </a:solidFill>
              </a:rPr>
              <a:t>Be sure to… </a:t>
            </a:r>
            <a:r>
              <a:t>Answer the question below in at least two complete sentences, in your notes. Be prepared to share out!</a:t>
            </a:r>
          </a:p>
          <a:p>
            <a:pPr marL="0" indent="0" defTabSz="822959">
              <a:buClrTx/>
              <a:buSzTx/>
              <a:buFontTx/>
              <a:buNone/>
              <a:defRPr sz="1619"/>
            </a:pPr>
          </a:p>
          <a:p>
            <a:pPr marL="0" indent="0" defTabSz="822959">
              <a:buClrTx/>
              <a:buSzTx/>
              <a:buFontTx/>
              <a:buNone/>
              <a:defRPr sz="1619">
                <a:solidFill>
                  <a:schemeClr val="accent5"/>
                </a:solidFill>
              </a:defRPr>
            </a:pPr>
            <a:r>
              <a:t>Why are the formulas below useful for solving systems of equations?</a:t>
            </a:r>
          </a:p>
          <a:p>
            <a:pPr marL="0" indent="0" defTabSz="822959">
              <a:buClrTx/>
              <a:buSzTx/>
              <a:buFontTx/>
              <a:buNone/>
              <a:defRPr sz="1619">
                <a:solidFill>
                  <a:schemeClr val="accent5"/>
                </a:solidFill>
              </a:defRPr>
            </a:pPr>
          </a:p>
          <a:p>
            <a:pPr marL="0" indent="0" defTabSz="822959">
              <a:buClrTx/>
              <a:buSzTx/>
              <a:buFontTx/>
              <a:buNone/>
              <a:defRPr sz="1619">
                <a:solidFill>
                  <a:schemeClr val="accent3">
                    <a:lumOff val="-9098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</a:p>
          <a:p>
            <a:pPr marL="0" indent="0" defTabSz="822959">
              <a:buClrTx/>
              <a:buSzTx/>
              <a:buFontTx/>
              <a:buNone/>
              <a:defRPr sz="1619">
                <a:solidFill>
                  <a:schemeClr val="accent5"/>
                </a:solidFill>
              </a:defRPr>
            </a:pPr>
          </a:p>
          <a:p>
            <a:pPr marL="0" indent="0" defTabSz="822959">
              <a:buClrTx/>
              <a:buSzTx/>
              <a:buFontTx/>
              <a:buNone/>
              <a:defRPr sz="1619">
                <a:solidFill>
                  <a:schemeClr val="accent3">
                    <a:lumOff val="-9098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95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p>
                      <m:r>
                        <a:rPr xmlns:a="http://schemas.openxmlformats.org/drawingml/2006/main" sz="195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95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p>
                  </m:sSup>
                  <m:r>
                    <a:rPr xmlns:a="http://schemas.openxmlformats.org/drawingml/2006/main" sz="1950" i="1">
                      <a:solidFill>
                        <a:srgbClr val="007AB9"/>
                      </a:solidFill>
                      <a:latin typeface="Cambria Math" panose="02040503050406030204" pitchFamily="18" charset="0"/>
                    </a:rPr>
                    <m:t>B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oup"/>
          <p:cNvGrpSpPr/>
          <p:nvPr/>
        </p:nvGrpSpPr>
        <p:grpSpPr>
          <a:xfrm>
            <a:off x="1955001" y="769654"/>
            <a:ext cx="6195874" cy="969737"/>
            <a:chOff x="0" y="0"/>
            <a:chExt cx="6195873" cy="969735"/>
          </a:xfrm>
        </p:grpSpPr>
        <p:sp>
          <p:nvSpPr>
            <p:cNvPr id="205" name="Last week we learned a formula for finding the inverse of a   matrix:"/>
            <p:cNvSpPr/>
            <p:nvPr/>
          </p:nvSpPr>
          <p:spPr>
            <a:xfrm>
              <a:off x="125942" y="0"/>
              <a:ext cx="606993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/>
              <a:r>
                <a:t>Last week we learned a formula for finding the inverse of a </a:t>
              </a:r>
              <a14:m>
                <m:oMath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  <a:r>
                <a:t> matrix:</a:t>
              </a:r>
            </a:p>
            <a:p>
              <a:pPr/>
            </a:p>
            <a:p>
              <a:pPr/>
            </a:p>
            <a:p>
              <a:pPr/>
            </a:p>
            <a:p>
              <a:pPr/>
            </a:p>
          </p:txBody>
        </p:sp>
        <p:pic>
          <p:nvPicPr>
            <p:cNvPr id="206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0"/>
            <a:stretch>
              <a:fillRect/>
            </a:stretch>
          </p:blipFill>
          <p:spPr>
            <a:xfrm>
              <a:off x="0" y="334735"/>
              <a:ext cx="1320800" cy="635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07493" y="386050"/>
              <a:ext cx="2106830" cy="5323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9" name="Vocabulary:"/>
          <p:cNvSpPr txBox="1"/>
          <p:nvPr/>
        </p:nvSpPr>
        <p:spPr>
          <a:xfrm>
            <a:off x="471001" y="1973225"/>
            <a:ext cx="1232621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lvl1pPr>
          </a:lstStyle>
          <a:p>
            <a:pPr/>
            <a:r>
              <a:t>Vocabulary:</a:t>
            </a:r>
          </a:p>
        </p:txBody>
      </p:sp>
      <p:grpSp>
        <p:nvGrpSpPr>
          <p:cNvPr id="214" name="Group"/>
          <p:cNvGrpSpPr/>
          <p:nvPr/>
        </p:nvGrpSpPr>
        <p:grpSpPr>
          <a:xfrm>
            <a:off x="300492" y="2432341"/>
            <a:ext cx="4176486" cy="1297159"/>
            <a:chOff x="0" y="0"/>
            <a:chExt cx="4176485" cy="1297158"/>
          </a:xfrm>
        </p:grpSpPr>
        <p:grpSp>
          <p:nvGrpSpPr>
            <p:cNvPr id="212" name="Group"/>
            <p:cNvGrpSpPr/>
            <p:nvPr/>
          </p:nvGrpSpPr>
          <p:grpSpPr>
            <a:xfrm>
              <a:off x="0" y="27158"/>
              <a:ext cx="2082719" cy="1270001"/>
              <a:chOff x="0" y="0"/>
              <a:chExt cx="2082718" cy="1270000"/>
            </a:xfrm>
          </p:grpSpPr>
          <p:pic>
            <p:nvPicPr>
              <p:cNvPr id="210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221235" y="152787"/>
                <a:ext cx="1861484" cy="7247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11" name="The determinant of a   matrix A, written det(A):"/>
              <p:cNvSpPr/>
              <p:nvPr/>
            </p:nvSpPr>
            <p:spPr>
              <a:xfrm>
                <a:off x="0" y="0"/>
                <a:ext cx="1270000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/>
              <a:p>
                <a:pPr/>
                <a:r>
                  <a:t> The </a:t>
                </a:r>
                <a:r>
                  <a:rPr>
                    <a:solidFill>
                      <a:schemeClr val="accent1">
                        <a:lumOff val="-6117"/>
                      </a:schemeClr>
                    </a:solidFill>
                  </a:rPr>
                  <a:t>determinant</a:t>
                </a:r>
                <a:r>
                  <a:t> of a </a:t>
                </a:r>
                <a14:m>
                  <m:oMath>
                    <m:r>
                      <a:rPr xmlns:a="http://schemas.openxmlformats.org/drawingml/2006/main" sz="17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7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175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t> matrix A, written </a:t>
                </a:r>
                <a:r>
                  <a:rPr>
                    <a:solidFill>
                      <a:schemeClr val="accent1">
                        <a:lumOff val="-6117"/>
                      </a:schemeClr>
                    </a:solidFill>
                  </a:rPr>
                  <a:t>det(A)</a:t>
                </a:r>
                <a:r>
                  <a:t>:</a:t>
                </a:r>
              </a:p>
            </p:txBody>
          </p:sp>
        </p:grpSp>
        <p:sp>
          <p:nvSpPr>
            <p:cNvPr id="213" name="Rectangle"/>
            <p:cNvSpPr/>
            <p:nvPr/>
          </p:nvSpPr>
          <p:spPr>
            <a:xfrm>
              <a:off x="9468" y="-1"/>
              <a:ext cx="4167018" cy="80987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8" name="Group"/>
          <p:cNvGrpSpPr/>
          <p:nvPr/>
        </p:nvGrpSpPr>
        <p:grpSpPr>
          <a:xfrm>
            <a:off x="335029" y="3401066"/>
            <a:ext cx="4329248" cy="1265329"/>
            <a:chOff x="0" y="0"/>
            <a:chExt cx="4329246" cy="1265327"/>
          </a:xfrm>
        </p:grpSpPr>
        <p:pic>
          <p:nvPicPr>
            <p:cNvPr id="215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1331" y="296805"/>
              <a:ext cx="2624385" cy="9685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6" name="The adjugate of a   matrix A, written adj(A):"/>
            <p:cNvSpPr txBox="1"/>
            <p:nvPr/>
          </p:nvSpPr>
          <p:spPr>
            <a:xfrm>
              <a:off x="44653" y="130768"/>
              <a:ext cx="4284594" cy="2655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/>
              <a:r>
                <a:t>The </a:t>
              </a:r>
              <a:r>
                <a:rPr>
                  <a:solidFill>
                    <a:schemeClr val="accent1">
                      <a:lumOff val="-6117"/>
                    </a:schemeClr>
                  </a:solidFill>
                </a:rPr>
                <a:t>adjugate</a:t>
              </a:r>
              <a:r>
                <a:t> of a </a:t>
              </a:r>
              <a14:m>
                <m:oMath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  <a:r>
                <a:t> matrix A, written </a:t>
              </a:r>
              <a:r>
                <a:rPr>
                  <a:solidFill>
                    <a:schemeClr val="accent1">
                      <a:lumOff val="-6117"/>
                    </a:schemeClr>
                  </a:solidFill>
                </a:rPr>
                <a:t>adj(A)</a:t>
              </a:r>
              <a:r>
                <a:t>:</a:t>
              </a:r>
            </a:p>
          </p:txBody>
        </p:sp>
        <p:sp>
          <p:nvSpPr>
            <p:cNvPr id="217" name="Rectangle"/>
            <p:cNvSpPr/>
            <p:nvPr/>
          </p:nvSpPr>
          <p:spPr>
            <a:xfrm>
              <a:off x="0" y="0"/>
              <a:ext cx="4158186" cy="121384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19" name="Be sure to: do the work below in your saved copy of thenAlice’s restaurant Pyret file:…"/>
          <p:cNvSpPr txBox="1"/>
          <p:nvPr/>
        </p:nvSpPr>
        <p:spPr>
          <a:xfrm>
            <a:off x="1765205" y="155300"/>
            <a:ext cx="4818189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Mini-lesson </a:t>
            </a:r>
            <a:r>
              <a:rPr>
                <a:solidFill>
                  <a:schemeClr val="accent3"/>
                </a:solidFill>
              </a:rPr>
              <a:t>Be sure to </a:t>
            </a:r>
            <a:r>
              <a:rPr>
                <a:solidFill>
                  <a:srgbClr val="FF2600"/>
                </a:solidFill>
              </a:rPr>
              <a:t>copy the notes below</a:t>
            </a:r>
            <a:r>
              <a:rPr>
                <a:solidFill>
                  <a:schemeClr val="accent3"/>
                </a:solidFill>
              </a:rPr>
              <a:t> in your notebook &amp; ask questions!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5458912" y="1869114"/>
            <a:ext cx="3490159" cy="1405272"/>
            <a:chOff x="0" y="0"/>
            <a:chExt cx="3490157" cy="1405270"/>
          </a:xfrm>
        </p:grpSpPr>
        <p:sp>
          <p:nvSpPr>
            <p:cNvPr id="220" name="We can now write:"/>
            <p:cNvSpPr txBox="1"/>
            <p:nvPr/>
          </p:nvSpPr>
          <p:spPr>
            <a:xfrm>
              <a:off x="71039" y="27935"/>
              <a:ext cx="3419119" cy="1377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/>
              <a:r>
                <a:t>We can now write:</a:t>
              </a:r>
            </a:p>
            <a:p>
              <a:pPr/>
            </a:p>
          </p:txBody>
        </p:sp>
        <p:pic>
          <p:nvPicPr>
            <p:cNvPr id="221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1039" y="27935"/>
              <a:ext cx="2298288" cy="9046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Rectangle"/>
            <p:cNvSpPr/>
            <p:nvPr/>
          </p:nvSpPr>
          <p:spPr>
            <a:xfrm>
              <a:off x="0" y="0"/>
              <a:ext cx="2519637" cy="1015988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6" name="Group"/>
          <p:cNvGrpSpPr/>
          <p:nvPr/>
        </p:nvGrpSpPr>
        <p:grpSpPr>
          <a:xfrm>
            <a:off x="4895698" y="3024513"/>
            <a:ext cx="3722264" cy="1533622"/>
            <a:chOff x="0" y="0"/>
            <a:chExt cx="3722263" cy="1533620"/>
          </a:xfrm>
        </p:grpSpPr>
        <p:sp>
          <p:nvSpPr>
            <p:cNvPr id="224" name="Group"/>
            <p:cNvSpPr/>
            <p:nvPr/>
          </p:nvSpPr>
          <p:spPr>
            <a:xfrm>
              <a:off x="0" y="0"/>
              <a:ext cx="3722264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 b="1">
                  <a:solidFill>
                    <a:schemeClr val="accent2">
                      <a:lumOff val="-9333"/>
                    </a:schemeClr>
                  </a:solidFill>
                </a:defRPr>
              </a:pPr>
              <a:r>
                <a:t>Practice problem: </a:t>
              </a:r>
              <a:r>
                <a:rPr b="0"/>
                <a:t>for the matrix below (i) find the determinant and adjugate  (ii) use the formula above to find the inverse. </a:t>
              </a:r>
              <a:r>
                <a:rPr b="0">
                  <a:solidFill>
                    <a:schemeClr val="accent3">
                      <a:satOff val="-16546"/>
                      <a:lumOff val="13627"/>
                    </a:schemeClr>
                  </a:solidFill>
                </a:rPr>
                <a:t> Be sure to…</a:t>
              </a:r>
              <a:r>
                <a:rPr b="0"/>
                <a:t>Show all work in your notebook!</a:t>
              </a:r>
            </a:p>
          </p:txBody>
        </p:sp>
        <p:sp>
          <p:nvSpPr>
            <p:cNvPr id="225" name="Equation"/>
            <p:cNvSpPr txBox="1"/>
            <p:nvPr/>
          </p:nvSpPr>
          <p:spPr>
            <a:xfrm>
              <a:off x="692553" y="1002506"/>
              <a:ext cx="965409" cy="5311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>
                <a:defRPr sz="1800">
                  <a:solidFill>
                    <a:srgbClr val="000000"/>
                  </a:solidFill>
                </a:defRPr>
              </a:pPr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xmlns:a="http://schemas.openxmlformats.org/drawingml/2006/main" sz="1700" i="1">
                            <a:solidFill>
                              <a:srgbClr val="F46524"/>
                            </a:solidFill>
                            <a:latin typeface="Cambria Math" panose="02040503050406030204" pitchFamily="18" charset="0"/>
                          </a:rPr>
                        </m:ctrlPr>
                        <m:begChr m:val="["/>
                        <m:endChr m:val="]"/>
                      </m:dPr>
                      <m:e>
                        <m:m>
                          <m:mPr>
                            <m:ctrlPr>
                              <a:rPr xmlns:a="http://schemas.openxmlformats.org/drawingml/2006/main" sz="17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baseJc m:val="center"/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</m:mPr>
                          <m:mr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F46524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F46524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F46524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xmlns:a="http://schemas.openxmlformats.org/drawingml/2006/main" sz="1700" i="1">
                                  <a:solidFill>
                                    <a:srgbClr val="F46524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m:oMathPara>
              </a14:m>
              <a:endParaRPr sz="1700">
                <a:solidFill>
                  <a:srgbClr val="F46524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3"/>
      <p:bldP build="whole" bldLvl="1" animBg="1" rev="0" advAuto="0" spid="218" grpId="4"/>
      <p:bldP build="whole" bldLvl="1" animBg="1" rev="0" advAuto="0" spid="223" grpId="5"/>
      <p:bldP build="whole" bldLvl="1" animBg="1" rev="0" advAuto="0" spid="226" grpId="6"/>
      <p:bldP build="whole" bldLvl="1" animBg="1" rev="0" advAuto="0" spid="209" grpId="2"/>
      <p:bldP build="whole" bldLvl="1" animBg="1" rev="0" advAuto="0" spid="20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"/>
          <p:cNvGrpSpPr/>
          <p:nvPr/>
        </p:nvGrpSpPr>
        <p:grpSpPr>
          <a:xfrm>
            <a:off x="5455144" y="3163179"/>
            <a:ext cx="3265439" cy="707309"/>
            <a:chOff x="0" y="0"/>
            <a:chExt cx="3265437" cy="707308"/>
          </a:xfrm>
        </p:grpSpPr>
        <p:grpSp>
          <p:nvGrpSpPr>
            <p:cNvPr id="232" name="Group"/>
            <p:cNvGrpSpPr/>
            <p:nvPr/>
          </p:nvGrpSpPr>
          <p:grpSpPr>
            <a:xfrm>
              <a:off x="-1" y="21233"/>
              <a:ext cx="3204835" cy="686076"/>
              <a:chOff x="0" y="0"/>
              <a:chExt cx="3204833" cy="686074"/>
            </a:xfrm>
          </p:grpSpPr>
          <p:pic>
            <p:nvPicPr>
              <p:cNvPr id="230" name="Image" descr="Image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72975" y="119458"/>
                <a:ext cx="1455425" cy="56661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31" name="The determinant of a   matrix A,"/>
              <p:cNvSpPr txBox="1"/>
              <p:nvPr/>
            </p:nvSpPr>
            <p:spPr>
              <a:xfrm>
                <a:off x="0" y="0"/>
                <a:ext cx="3204834" cy="1758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  <a:r>
                  <a:t> The </a:t>
                </a:r>
                <a:r>
                  <a:rPr>
                    <a:solidFill>
                      <a:schemeClr val="accent1">
                        <a:lumOff val="-6117"/>
                      </a:schemeClr>
                    </a:solidFill>
                  </a:rPr>
                  <a:t>determinant</a:t>
                </a:r>
                <a:r>
                  <a:t> of a </a:t>
                </a:r>
                <a14:m>
                  <m:oMath>
                    <m:r>
                      <a:rPr xmlns:a="http://schemas.openxmlformats.org/drawingml/2006/main" sz="14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xmlns:a="http://schemas.openxmlformats.org/drawingml/2006/main" sz="14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xmlns:a="http://schemas.openxmlformats.org/drawingml/2006/main" sz="14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t> matrix A,</a:t>
                </a:r>
              </a:p>
            </p:txBody>
          </p:sp>
        </p:grpSp>
        <p:sp>
          <p:nvSpPr>
            <p:cNvPr id="233" name="Rectangle"/>
            <p:cNvSpPr/>
            <p:nvPr/>
          </p:nvSpPr>
          <p:spPr>
            <a:xfrm>
              <a:off x="7403" y="-1"/>
              <a:ext cx="3258035" cy="633209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8" name="Group"/>
          <p:cNvGrpSpPr/>
          <p:nvPr/>
        </p:nvGrpSpPr>
        <p:grpSpPr>
          <a:xfrm>
            <a:off x="6038540" y="3886127"/>
            <a:ext cx="2753418" cy="828708"/>
            <a:chOff x="0" y="0"/>
            <a:chExt cx="2753417" cy="828707"/>
          </a:xfrm>
        </p:grpSpPr>
        <p:pic>
          <p:nvPicPr>
            <p:cNvPr id="235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6381" y="205174"/>
              <a:ext cx="1689574" cy="6235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The adjugate of a   matrix A, written adj(A):"/>
            <p:cNvSpPr txBox="1"/>
            <p:nvPr/>
          </p:nvSpPr>
          <p:spPr>
            <a:xfrm>
              <a:off x="28747" y="84188"/>
              <a:ext cx="2724671" cy="236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/>
              <a:r>
                <a:t>The </a:t>
              </a:r>
              <a:r>
                <a:rPr>
                  <a:solidFill>
                    <a:schemeClr val="accent1">
                      <a:lumOff val="-6117"/>
                    </a:schemeClr>
                  </a:solidFill>
                </a:rPr>
                <a:t>adjugate</a:t>
              </a:r>
              <a:r>
                <a:t> of a </a:t>
              </a:r>
              <a14:m>
                <m:oMath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×</m:t>
                  </m:r>
                  <m:r>
                    <a:rPr xmlns:a="http://schemas.openxmlformats.org/drawingml/2006/main" sz="175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  <a:r>
                <a:t> matrix A, written </a:t>
              </a:r>
              <a:r>
                <a:rPr>
                  <a:solidFill>
                    <a:schemeClr val="accent1">
                      <a:lumOff val="-6117"/>
                    </a:schemeClr>
                  </a:solidFill>
                </a:rPr>
                <a:t>adj(A)</a:t>
              </a:r>
              <a:r>
                <a:t>:</a:t>
              </a:r>
            </a:p>
          </p:txBody>
        </p:sp>
        <p:sp>
          <p:nvSpPr>
            <p:cNvPr id="237" name="Rectangle"/>
            <p:cNvSpPr/>
            <p:nvPr/>
          </p:nvSpPr>
          <p:spPr>
            <a:xfrm>
              <a:off x="0" y="0"/>
              <a:ext cx="2677032" cy="78147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6343369" y="2076229"/>
            <a:ext cx="2143761" cy="975349"/>
            <a:chOff x="0" y="0"/>
            <a:chExt cx="2143760" cy="975347"/>
          </a:xfrm>
        </p:grpSpPr>
        <p:sp>
          <p:nvSpPr>
            <p:cNvPr id="239" name="Formula to find the inverse…"/>
            <p:cNvSpPr/>
            <p:nvPr/>
          </p:nvSpPr>
          <p:spPr>
            <a:xfrm>
              <a:off x="28376" y="0"/>
              <a:ext cx="2115385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/>
              <a:r>
                <a:t>Formula to find the inverse </a:t>
              </a:r>
            </a:p>
            <a:p>
              <a:pPr/>
              <a:r>
                <a:t>of matrix A:</a:t>
              </a:r>
            </a:p>
            <a:p>
              <a:pPr>
                <a:defRPr sz="1200"/>
              </a:pPr>
            </a:p>
          </p:txBody>
        </p:sp>
        <p:pic>
          <p:nvPicPr>
            <p:cNvPr id="240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30392" r="0" b="0"/>
            <a:stretch>
              <a:fillRect/>
            </a:stretch>
          </p:blipFill>
          <p:spPr>
            <a:xfrm>
              <a:off x="0" y="478131"/>
              <a:ext cx="1814752" cy="4972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2" name="Today’s activity: practice proble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2880"/>
            </a:lvl1pPr>
          </a:lstStyle>
          <a:p>
            <a:pPr/>
            <a:r>
              <a:t>Today’s activity: practice problems </a:t>
            </a:r>
          </a:p>
        </p:txBody>
      </p:sp>
      <p:sp>
        <p:nvSpPr>
          <p:cNvPr id="243" name="If you feel confident enough to do the pset on your own……"/>
          <p:cNvSpPr txBox="1"/>
          <p:nvPr/>
        </p:nvSpPr>
        <p:spPr>
          <a:xfrm>
            <a:off x="411490" y="2822803"/>
            <a:ext cx="4175661" cy="17399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you feel confident enough to do the pset on your own…</a:t>
            </a:r>
          </a:p>
          <a:p>
            <a:pPr>
              <a:defRPr>
                <a:solidFill>
                  <a:srgbClr val="FF6A00"/>
                </a:solidFill>
              </a:defRPr>
            </a:pPr>
          </a:p>
          <a:p>
            <a:pPr>
              <a:defRPr>
                <a:solidFill>
                  <a:srgbClr val="FF8648"/>
                </a:solidFill>
              </a:defRPr>
            </a:pPr>
            <a:r>
              <a:t>Be sure to: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Move to a seat near a computer.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Follow directions carefully. For each problem show all work or answer in a complete sentence.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Feel free to work with a partner! </a:t>
            </a:r>
          </a:p>
        </p:txBody>
      </p:sp>
      <p:sp>
        <p:nvSpPr>
          <p:cNvPr id="244" name="If you choose to work in a group with Dr. O’Brien…"/>
          <p:cNvSpPr txBox="1"/>
          <p:nvPr/>
        </p:nvSpPr>
        <p:spPr>
          <a:xfrm>
            <a:off x="407561" y="1593849"/>
            <a:ext cx="4183519" cy="1092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If you choose to work in a group with Dr. O’Brien</a:t>
            </a:r>
          </a:p>
          <a:p>
            <a:pPr>
              <a:defRPr>
                <a:solidFill>
                  <a:srgbClr val="FF6A00"/>
                </a:solidFill>
              </a:defRPr>
            </a:pPr>
          </a:p>
          <a:p>
            <a:pPr>
              <a:defRPr>
                <a:solidFill>
                  <a:srgbClr val="FF8648"/>
                </a:solidFill>
              </a:defRPr>
            </a:pPr>
            <a:r>
              <a:t>Be sure to: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Sit at a desk.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Ask questions!</a:t>
            </a:r>
          </a:p>
        </p:txBody>
      </p:sp>
      <p:sp>
        <p:nvSpPr>
          <p:cNvPr id="245" name="Today we’ll be working on Pset #5."/>
          <p:cNvSpPr txBox="1"/>
          <p:nvPr/>
        </p:nvSpPr>
        <p:spPr>
          <a:xfrm>
            <a:off x="2479956" y="1182115"/>
            <a:ext cx="313655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56D6"/>
                </a:solidFill>
              </a:defRPr>
            </a:pPr>
            <a:r>
              <a:t>Today we’ll be working on </a:t>
            </a:r>
            <a:r>
              <a:rPr>
                <a:solidFill>
                  <a:srgbClr val="669D34"/>
                </a:solidFill>
              </a:rPr>
              <a:t>Pset #5.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8" grpId="2"/>
      <p:bldP build="whole" bldLvl="1" animBg="1" rev="0" advAuto="0" spid="243" grpId="3"/>
      <p:bldP build="whole" bldLvl="1" animBg="1" rev="0" advAuto="0" spid="23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Why is it useful to be able to find the adjugate and determinant of a matrix?…"/>
          <p:cNvSpPr txBox="1"/>
          <p:nvPr/>
        </p:nvSpPr>
        <p:spPr>
          <a:xfrm>
            <a:off x="778973" y="1600200"/>
            <a:ext cx="3278433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is it useful to be able to find the adjugate and determinant of a matrix?</a:t>
            </a:r>
          </a:p>
          <a:p>
            <a:pPr marL="187157" indent="-187157">
              <a:buSzPct val="100000"/>
              <a:buAutoNum type="arabicPeriod" startAt="1"/>
            </a:pPr>
            <a:r>
              <a:t>What’s one thing you’d like to understand better after today’s lesson?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5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5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5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