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1" name="Shape 17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6" name="Shape 17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Circles of evaluation </a:t>
            </a:r>
          </a:p>
          <a:p>
            <a:pPr/>
            <a:r>
              <a:t>Yret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1" name="Shape 19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Copy rules in your notes.</a:t>
            </a:r>
          </a:p>
          <a:p>
            <a:pPr/>
          </a:p>
          <a:p>
            <a:pPr marL="187157" indent="-187157">
              <a:buSzPct val="100000"/>
              <a:buAutoNum type="arabicPeriod" startAt="1"/>
            </a:pPr>
            <a:r>
              <a:t>(+ | 5 6 )</a:t>
            </a:r>
          </a:p>
          <a:p>
            <a:pPr marL="187157" indent="-187157">
              <a:buSzPct val="100000"/>
              <a:buAutoNum type="arabicPeriod" startAt="1"/>
            </a:pPr>
            <a:r>
              <a:t>(X | (- | 10 5) 6 )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7" name="Shape 20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After students see this info, Move to live coding:</a:t>
            </a:r>
          </a:p>
          <a:p>
            <a:pPr/>
          </a:p>
          <a:p>
            <a:pPr/>
            <a:r>
              <a:t>Type in : (​8 ​* 2​) + (​6 / 3​)</a:t>
            </a:r>
          </a:p>
          <a:p>
            <a:pPr/>
            <a:r>
              <a:t>+what happens if you don’t use parens? you get an error message: “The * and + operations are at the same grouping level. Add parentheses to group the operations, and make the order of operations clear.” 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4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5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7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8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9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8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9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1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2" name="Google Shape;30;p4"/>
          <p:cNvSpPr txBox="1"/>
          <p:nvPr/>
        </p:nvSpPr>
        <p:spPr>
          <a:xfrm>
            <a:off x="159380" y="4642306"/>
            <a:ext cx="8552701" cy="61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</a:t>
            </a:r>
            <a:r>
              <a:rPr b="0"/>
              <a:t>re-calculus </a:t>
            </a:r>
            <a:r>
              <a:t>g</a:t>
            </a:r>
            <a:r>
              <a:t>oal: </a:t>
            </a:r>
            <a:r>
              <a:rPr b="0"/>
              <a:t>HDW</a:t>
            </a:r>
            <a:r>
              <a:t> </a:t>
            </a:r>
            <a:r>
              <a:rPr b="0"/>
              <a:t>use the </a:t>
            </a:r>
            <a:r>
              <a:rPr b="0" i="1"/>
              <a:t>leading coefficient test </a:t>
            </a:r>
            <a:r>
              <a:rPr b="0"/>
              <a:t>to describe the end behavior of polynomials?</a:t>
            </a:r>
          </a:p>
        </p:txBody>
      </p:sp>
      <p:sp>
        <p:nvSpPr>
          <p:cNvPr id="163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10/28/21</a:t>
            </a:r>
          </a:p>
        </p:txBody>
      </p:sp>
      <p:sp>
        <p:nvSpPr>
          <p:cNvPr id="1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</a:t>
            </a:r>
            <a:r>
              <a:rPr b="0"/>
              <a:t>re-calculus </a:t>
            </a:r>
            <a:r>
              <a:t>g</a:t>
            </a:r>
            <a:r>
              <a:t>oal: </a:t>
            </a:r>
            <a:r>
              <a:rPr b="0"/>
              <a:t>Test retake/Pyret problems</a:t>
            </a:r>
          </a:p>
        </p:txBody>
      </p:sp>
      <p:sp>
        <p:nvSpPr>
          <p:cNvPr id="4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11/23/21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Google Shape;30;p4"/>
          <p:cNvSpPr txBox="1"/>
          <p:nvPr/>
        </p:nvSpPr>
        <p:spPr>
          <a:xfrm>
            <a:off x="295650" y="4718506"/>
            <a:ext cx="8552700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</a:t>
            </a:r>
            <a:r>
              <a:rPr b="0"/>
              <a:t>re-calculus </a:t>
            </a:r>
            <a:r>
              <a:t>g</a:t>
            </a:r>
            <a:r>
              <a:t>oal: </a:t>
            </a:r>
            <a:r>
              <a:rPr b="0"/>
              <a:t>HDW Use mathematical language to describe what happens in video games?</a:t>
            </a:r>
          </a:p>
        </p:txBody>
      </p:sp>
      <p:sp>
        <p:nvSpPr>
          <p:cNvPr id="62" name="Dr. O’Brien, 11/19/21"/>
          <p:cNvSpPr txBox="1"/>
          <p:nvPr/>
        </p:nvSpPr>
        <p:spPr>
          <a:xfrm>
            <a:off x="7220421" y="39450"/>
            <a:ext cx="166004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11/19/21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1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2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2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2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3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4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5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6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code.pyret.org" TargetMode="External"/><Relationship Id="rId4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code.pyret.org" TargetMode="External"/><Relationship Id="rId3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Pre-calculus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10.2</a:t>
            </a:r>
          </a:p>
        </p:txBody>
      </p:sp>
      <p:sp>
        <p:nvSpPr>
          <p:cNvPr id="174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November 23</a:t>
            </a:r>
            <a:r>
              <a:t>,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If you’re doing the retake…"/>
          <p:cNvSpPr txBox="1"/>
          <p:nvPr>
            <p:ph type="body" sz="half" idx="1"/>
          </p:nvPr>
        </p:nvSpPr>
        <p:spPr>
          <a:xfrm>
            <a:off x="213011" y="1364488"/>
            <a:ext cx="3735715" cy="2537947"/>
          </a:xfrm>
          <a:prstGeom prst="rect">
            <a:avLst/>
          </a:prstGeom>
          <a:ln w="63500">
            <a:solidFill>
              <a:srgbClr val="000000"/>
            </a:solidFill>
          </a:ln>
        </p:spPr>
        <p:txBody>
          <a:bodyPr/>
          <a:lstStyle/>
          <a:p>
            <a:pPr marL="0" indent="0" defTabSz="768095">
              <a:buClrTx/>
              <a:buSzTx/>
              <a:buFontTx/>
              <a:buNone/>
              <a:defRPr b="1" sz="1848"/>
            </a:pPr>
            <a:r>
              <a:t>If you’re doing the </a:t>
            </a:r>
            <a:r>
              <a:rPr u="sng"/>
              <a:t>retake</a:t>
            </a:r>
          </a:p>
          <a:p>
            <a:pPr marL="239562" indent="-239562" defTabSz="384047">
              <a:lnSpc>
                <a:spcPct val="100000"/>
              </a:lnSpc>
              <a:spcBef>
                <a:spcPts val="1100"/>
              </a:spcBef>
              <a:buClrTx/>
              <a:buSzPct val="100000"/>
              <a:buFontTx/>
              <a:buAutoNum type="arabicPeriod" startAt="1"/>
              <a:defRPr sz="1792">
                <a:latin typeface="+mj-lt"/>
                <a:ea typeface="+mj-ea"/>
                <a:cs typeface="+mj-cs"/>
                <a:sym typeface="Helvetica"/>
              </a:defRPr>
            </a:pPr>
            <a:r>
              <a:t>Grab a calculator. Then take a seat close to the windows.</a:t>
            </a:r>
          </a:p>
          <a:p>
            <a:pPr marL="239562" indent="-239562" defTabSz="384047">
              <a:lnSpc>
                <a:spcPct val="100000"/>
              </a:lnSpc>
              <a:spcBef>
                <a:spcPts val="1100"/>
              </a:spcBef>
              <a:buClrTx/>
              <a:buSzPct val="100000"/>
              <a:buFontTx/>
              <a:buAutoNum type="arabicPeriod" startAt="1"/>
              <a:defRPr sz="1792">
                <a:latin typeface="+mj-lt"/>
                <a:ea typeface="+mj-ea"/>
                <a:cs typeface="+mj-cs"/>
                <a:sym typeface="Helvetica"/>
              </a:defRPr>
            </a:pPr>
            <a:r>
              <a:t>Put away all notes, begin working on the test.</a:t>
            </a:r>
          </a:p>
          <a:p>
            <a:pPr marL="239562" indent="-239562" defTabSz="384047">
              <a:lnSpc>
                <a:spcPct val="100000"/>
              </a:lnSpc>
              <a:spcBef>
                <a:spcPts val="1100"/>
              </a:spcBef>
              <a:buClrTx/>
              <a:buSzPct val="100000"/>
              <a:buFontTx/>
              <a:buAutoNum type="arabicPeriod" startAt="1"/>
              <a:defRPr sz="1792">
                <a:latin typeface="+mj-lt"/>
                <a:ea typeface="+mj-ea"/>
                <a:cs typeface="+mj-cs"/>
                <a:sym typeface="Helvetica"/>
              </a:defRPr>
            </a:pPr>
            <a:r>
              <a:t>You may use loose leaf paper for calculations.</a:t>
            </a:r>
          </a:p>
        </p:txBody>
      </p:sp>
      <p:grpSp>
        <p:nvGrpSpPr>
          <p:cNvPr id="181" name="Google Shape;118;p19"/>
          <p:cNvGrpSpPr/>
          <p:nvPr/>
        </p:nvGrpSpPr>
        <p:grpSpPr>
          <a:xfrm>
            <a:off x="1570824" y="410536"/>
            <a:ext cx="5045721" cy="827410"/>
            <a:chOff x="-1" y="0"/>
            <a:chExt cx="5045720" cy="827408"/>
          </a:xfrm>
        </p:grpSpPr>
        <p:sp>
          <p:nvSpPr>
            <p:cNvPr id="179" name="Rectangle"/>
            <p:cNvSpPr/>
            <p:nvPr/>
          </p:nvSpPr>
          <p:spPr>
            <a:xfrm>
              <a:off x="-2" y="0"/>
              <a:ext cx="5045722" cy="827409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sp>
          <p:nvSpPr>
            <p:cNvPr id="180" name="Do now…"/>
            <p:cNvSpPr txBox="1"/>
            <p:nvPr/>
          </p:nvSpPr>
          <p:spPr>
            <a:xfrm>
              <a:off x="10496" y="10496"/>
              <a:ext cx="5024728" cy="8064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rmAutofit fontScale="100000" lnSpcReduction="0"/>
            </a:bodyPr>
            <a:lstStyle/>
            <a:p>
              <a:pPr defTabSz="596644">
                <a:defRPr sz="2400">
                  <a:latin typeface="+mn-lt"/>
                  <a:ea typeface="+mn-ea"/>
                  <a:cs typeface="+mn-cs"/>
                  <a:sym typeface="Arial"/>
                </a:defRPr>
              </a:pPr>
              <a:r>
                <a:t>Do now</a:t>
              </a:r>
            </a:p>
            <a:p>
              <a:pPr defTabSz="596644">
                <a:defRPr sz="1600">
                  <a:solidFill>
                    <a:schemeClr val="accent5"/>
                  </a:solidFill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</a:t>
              </a:r>
            </a:p>
          </p:txBody>
        </p:sp>
      </p:grpSp>
      <p:sp>
        <p:nvSpPr>
          <p:cNvPr id="182" name="If you’re not doing the retake…"/>
          <p:cNvSpPr txBox="1"/>
          <p:nvPr/>
        </p:nvSpPr>
        <p:spPr>
          <a:xfrm>
            <a:off x="4617536" y="1362133"/>
            <a:ext cx="3132427" cy="1597148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521208">
              <a:lnSpc>
                <a:spcPct val="115000"/>
              </a:lnSpc>
              <a:defRPr b="1" sz="125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If you’re </a:t>
            </a:r>
            <a:r>
              <a:rPr u="sng"/>
              <a:t>not</a:t>
            </a:r>
            <a:r>
              <a:t> doing the retake</a:t>
            </a:r>
          </a:p>
          <a:p>
            <a:pPr marL="162560" indent="-162560" defTabSz="260604">
              <a:spcBef>
                <a:spcPts val="700"/>
              </a:spcBef>
              <a:buSzPct val="100000"/>
              <a:buAutoNum type="arabicPeriod" startAt="1"/>
              <a:defRPr sz="1216">
                <a:solidFill>
                  <a:srgbClr val="000000"/>
                </a:solidFill>
              </a:defRPr>
            </a:pPr>
            <a:r>
              <a:t>Grab a computer. Finish the pset from yesterday</a:t>
            </a:r>
          </a:p>
          <a:p>
            <a:pPr marL="162560" indent="-162560" defTabSz="260604">
              <a:spcBef>
                <a:spcPts val="700"/>
              </a:spcBef>
              <a:buSzPct val="100000"/>
              <a:buAutoNum type="arabicPeriod" startAt="1"/>
              <a:defRPr sz="1216">
                <a:solidFill>
                  <a:srgbClr val="000000"/>
                </a:solidFill>
              </a:defRPr>
            </a:pPr>
            <a:r>
              <a:t>When you’re finished, Dr. O’Brien will hand you a challenge pset.</a:t>
            </a:r>
          </a:p>
        </p:txBody>
      </p:sp>
      <p:pic>
        <p:nvPicPr>
          <p:cNvPr id="18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33776" y="3015476"/>
            <a:ext cx="3499947" cy="16023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We’ll use something called the Circles of Evaluation. The rules are simple:…"/>
          <p:cNvSpPr txBox="1"/>
          <p:nvPr/>
        </p:nvSpPr>
        <p:spPr>
          <a:xfrm>
            <a:off x="146714" y="1393386"/>
            <a:ext cx="4052963" cy="229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spcBef>
                <a:spcPts val="2100"/>
              </a:spcBef>
              <a:defRPr>
                <a:solidFill>
                  <a:schemeClr val="accent1"/>
                </a:solidFill>
              </a:defRPr>
            </a:pPr>
            <a:r>
              <a:t>We’ll use something called the </a:t>
            </a:r>
            <a:r>
              <a:rPr b="1">
                <a:solidFill>
                  <a:schemeClr val="accent5"/>
                </a:solidFill>
              </a:rPr>
              <a:t>Circles of Evaluation</a:t>
            </a:r>
            <a:r>
              <a:t>. The rules are simple:</a:t>
            </a:r>
            <a:endParaRPr>
              <a:latin typeface="Times Roman"/>
              <a:ea typeface="Times Roman"/>
              <a:cs typeface="Times Roman"/>
              <a:sym typeface="Times Roman"/>
            </a:endParaRPr>
          </a:p>
          <a:p>
            <a:pPr marL="457200" indent="-317500" defTabSz="457200">
              <a:spcBef>
                <a:spcPts val="2600"/>
              </a:spcBef>
              <a:buSzPct val="100000"/>
              <a:buFont typeface="Helvetica"/>
              <a:buAutoNum type="arabicPeriod" startAt="1"/>
              <a:defRPr>
                <a:solidFill>
                  <a:schemeClr val="accent1"/>
                </a:solidFill>
              </a:defRPr>
            </a:pPr>
            <a:r>
              <a:t>Every Circle must have one - and only one! - function, written at the top</a:t>
            </a:r>
          </a:p>
          <a:p>
            <a:pPr marL="457200" indent="-317500" defTabSz="457200">
              <a:spcBef>
                <a:spcPts val="1300"/>
              </a:spcBef>
              <a:buSzPct val="100000"/>
              <a:buFont typeface="Helvetica"/>
              <a:buAutoNum type="arabicPeriod" startAt="1"/>
              <a:defRPr>
                <a:solidFill>
                  <a:schemeClr val="accent1"/>
                </a:solidFill>
              </a:defRPr>
            </a:pPr>
            <a:r>
              <a:t>The inputs to the function are written left-to-right, in the middle of the Circle.</a:t>
            </a:r>
          </a:p>
          <a:p>
            <a:pPr marL="457200" indent="-317500" defTabSz="457200">
              <a:spcBef>
                <a:spcPts val="2100"/>
              </a:spcBef>
              <a:buSzPct val="100000"/>
              <a:buFont typeface="Helvetica"/>
              <a:buAutoNum type="arabicPeriod" startAt="1"/>
              <a:defRPr>
                <a:solidFill>
                  <a:schemeClr val="accent1"/>
                </a:solidFill>
              </a:defRPr>
            </a:pPr>
            <a:r>
              <a:t>Circles can contain other circles.</a:t>
            </a:r>
          </a:p>
        </p:txBody>
      </p:sp>
      <p:grpSp>
        <p:nvGrpSpPr>
          <p:cNvPr id="188" name="Google Shape;118;p19"/>
          <p:cNvGrpSpPr/>
          <p:nvPr/>
        </p:nvGrpSpPr>
        <p:grpSpPr>
          <a:xfrm>
            <a:off x="2119863" y="42840"/>
            <a:ext cx="5092941" cy="745621"/>
            <a:chOff x="0" y="0"/>
            <a:chExt cx="5092940" cy="745620"/>
          </a:xfrm>
        </p:grpSpPr>
        <p:sp>
          <p:nvSpPr>
            <p:cNvPr id="186" name="Rectangle"/>
            <p:cNvSpPr/>
            <p:nvPr/>
          </p:nvSpPr>
          <p:spPr>
            <a:xfrm>
              <a:off x="-1" y="0"/>
              <a:ext cx="4546961" cy="745621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sp>
          <p:nvSpPr>
            <p:cNvPr id="187" name="Do now…"/>
            <p:cNvSpPr txBox="1"/>
            <p:nvPr/>
          </p:nvSpPr>
          <p:spPr>
            <a:xfrm>
              <a:off x="9458" y="9458"/>
              <a:ext cx="5083482" cy="72670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rmAutofit fontScale="100000" lnSpcReduction="0"/>
            </a:bodyPr>
            <a:lstStyle/>
            <a:p>
              <a:pPr defTabSz="507148">
                <a:defRPr sz="2040">
                  <a:latin typeface="+mn-lt"/>
                  <a:ea typeface="+mn-ea"/>
                  <a:cs typeface="+mn-cs"/>
                  <a:sym typeface="Arial"/>
                </a:defRPr>
              </a:pPr>
              <a:r>
                <a:t>Mini-lesson</a:t>
              </a:r>
            </a:p>
            <a:p>
              <a:pPr defTabSz="507148">
                <a:defRPr sz="1360">
                  <a:solidFill>
                    <a:schemeClr val="accent5"/>
                  </a:solidFill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Take notes and answer questions in your </a:t>
              </a:r>
              <a:r>
                <a:rPr b="1">
                  <a:solidFill>
                    <a:schemeClr val="accent1"/>
                  </a:solidFill>
                </a:rPr>
                <a:t>notebook</a:t>
              </a:r>
              <a:r>
                <a:rPr>
                  <a:solidFill>
                    <a:schemeClr val="accent1"/>
                  </a:solidFill>
                </a:rPr>
                <a:t>.</a:t>
              </a:r>
            </a:p>
          </p:txBody>
        </p:sp>
      </p:grpSp>
      <p:sp>
        <p:nvSpPr>
          <p:cNvPr id="189" name="Draw the circle of evaluation for:"/>
          <p:cNvSpPr txBox="1"/>
          <p:nvPr/>
        </p:nvSpPr>
        <p:spPr>
          <a:xfrm>
            <a:off x="4707408" y="1393386"/>
            <a:ext cx="3822292" cy="1932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2100"/>
            </a:pPr>
            <a:r>
              <a:t>Draw the circle of evaluation for:</a:t>
            </a:r>
          </a:p>
          <a:p>
            <a:pPr marL="187157" indent="-187157">
              <a:buSzPct val="100000"/>
              <a:buAutoNum type="arabicPeriod" startAt="1"/>
              <a:defRPr sz="2100"/>
            </a:pPr>
            <a:r>
              <a:t>   </a:t>
            </a:r>
            <a14:m>
              <m:oMath>
                <m:r>
                  <a:rPr xmlns:a="http://schemas.openxmlformats.org/drawingml/2006/main" sz="26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5</m:t>
                </m:r>
                <m:r>
                  <a:rPr xmlns:a="http://schemas.openxmlformats.org/drawingml/2006/main" sz="26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×</m:t>
                </m:r>
                <m:r>
                  <a:rPr xmlns:a="http://schemas.openxmlformats.org/drawingml/2006/main" sz="26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6</m:t>
                </m:r>
              </m:oMath>
            </a14:m>
            <a:br/>
            <a:br/>
            <a:br/>
          </a:p>
          <a:p>
            <a:pPr marL="187157" indent="-187157">
              <a:buSzPct val="100000"/>
              <a:buAutoNum type="arabicPeriod" startAt="1"/>
              <a:defRPr sz="2100"/>
            </a:pPr>
            <a:r>
              <a:t>   </a:t>
            </a:r>
            <a14:m>
              <m:oMath>
                <m:r>
                  <a:rPr xmlns:a="http://schemas.openxmlformats.org/drawingml/2006/main" sz="26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26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10</m:t>
                </m:r>
                <m:r>
                  <a:rPr xmlns:a="http://schemas.openxmlformats.org/drawingml/2006/main" sz="26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26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5</m:t>
                </m:r>
                <m:r>
                  <a:rPr xmlns:a="http://schemas.openxmlformats.org/drawingml/2006/main" sz="26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26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×</m:t>
                </m:r>
                <m:r>
                  <a:rPr xmlns:a="http://schemas.openxmlformats.org/drawingml/2006/main" sz="26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6</m:t>
                </m:r>
              </m:oMath>
            </a14:m>
            <a:endParaRPr>
              <a:solidFill>
                <a:srgbClr val="007ABA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18;p19"/>
          <p:cNvGrpSpPr/>
          <p:nvPr/>
        </p:nvGrpSpPr>
        <p:grpSpPr>
          <a:xfrm>
            <a:off x="2119863" y="42840"/>
            <a:ext cx="5092941" cy="745621"/>
            <a:chOff x="0" y="0"/>
            <a:chExt cx="5092940" cy="745620"/>
          </a:xfrm>
        </p:grpSpPr>
        <p:sp>
          <p:nvSpPr>
            <p:cNvPr id="193" name="Rectangle"/>
            <p:cNvSpPr/>
            <p:nvPr/>
          </p:nvSpPr>
          <p:spPr>
            <a:xfrm>
              <a:off x="-1" y="0"/>
              <a:ext cx="4546961" cy="745621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sp>
          <p:nvSpPr>
            <p:cNvPr id="194" name="Do now…"/>
            <p:cNvSpPr txBox="1"/>
            <p:nvPr/>
          </p:nvSpPr>
          <p:spPr>
            <a:xfrm>
              <a:off x="9458" y="9458"/>
              <a:ext cx="5083482" cy="72670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rmAutofit fontScale="100000" lnSpcReduction="0"/>
            </a:bodyPr>
            <a:lstStyle/>
            <a:p>
              <a:pPr defTabSz="507148">
                <a:defRPr sz="2040">
                  <a:latin typeface="+mn-lt"/>
                  <a:ea typeface="+mn-ea"/>
                  <a:cs typeface="+mn-cs"/>
                  <a:sym typeface="Arial"/>
                </a:defRPr>
              </a:pPr>
              <a:r>
                <a:t>Mini-lesson</a:t>
              </a:r>
            </a:p>
            <a:p>
              <a:pPr defTabSz="507148">
                <a:defRPr sz="1360">
                  <a:solidFill>
                    <a:schemeClr val="accent5"/>
                  </a:solidFill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Take notes and answer questions in your </a:t>
              </a:r>
              <a:r>
                <a:rPr b="1">
                  <a:solidFill>
                    <a:schemeClr val="accent1"/>
                  </a:solidFill>
                </a:rPr>
                <a:t>notebook</a:t>
              </a:r>
              <a:r>
                <a:rPr>
                  <a:solidFill>
                    <a:schemeClr val="accent1"/>
                  </a:solidFill>
                </a:rPr>
                <a:t>.</a:t>
              </a:r>
            </a:p>
          </p:txBody>
        </p:sp>
      </p:grpSp>
      <p:grpSp>
        <p:nvGrpSpPr>
          <p:cNvPr id="198" name="Group"/>
          <p:cNvGrpSpPr/>
          <p:nvPr/>
        </p:nvGrpSpPr>
        <p:grpSpPr>
          <a:xfrm>
            <a:off x="2329829" y="1334666"/>
            <a:ext cx="4211803" cy="1879601"/>
            <a:chOff x="0" y="0"/>
            <a:chExt cx="4211801" cy="1879600"/>
          </a:xfrm>
        </p:grpSpPr>
        <p:sp>
          <p:nvSpPr>
            <p:cNvPr id="196" name="From circles of evaluation to code:…"/>
            <p:cNvSpPr/>
            <p:nvPr/>
          </p:nvSpPr>
          <p:spPr>
            <a:xfrm>
              <a:off x="0" y="0"/>
              <a:ext cx="4211802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</a:defRPr>
              </a:pPr>
              <a:r>
                <a:t>From circles of evaluation to code:</a:t>
              </a:r>
            </a:p>
            <a:p>
              <a:pPr>
                <a:defRPr>
                  <a:solidFill>
                    <a:schemeClr val="accent3">
                      <a:lumOff val="-9098"/>
                    </a:schemeClr>
                  </a:solidFill>
                </a:defRPr>
              </a:pPr>
            </a:p>
            <a:p>
              <a:pPr marL="187157" indent="-187157">
                <a:buSzPct val="100000"/>
                <a:buAutoNum type="arabicPeriod" startAt="1"/>
                <a:defRPr>
                  <a:solidFill>
                    <a:schemeClr val="accent3">
                      <a:lumOff val="-9098"/>
                    </a:schemeClr>
                  </a:solidFill>
                </a:defRPr>
              </a:pPr>
              <a:r>
                <a:t>Expression:    </a:t>
              </a:r>
              <a14:m>
                <m:oMath>
                  <m:r>
                    <a:rPr xmlns:a="http://schemas.openxmlformats.org/drawingml/2006/main" sz="2000" i="1">
                      <a:solidFill>
                        <a:srgbClr val="FB8C00"/>
                      </a:solidFill>
                      <a:latin typeface="Cambria Math" panose="02040503050406030204" pitchFamily="18" charset="0"/>
                    </a:rPr>
                    <m:t>3</m:t>
                  </m:r>
                  <m:r>
                    <a:rPr xmlns:a="http://schemas.openxmlformats.org/drawingml/2006/main" sz="2000" i="1">
                      <a:solidFill>
                        <a:srgbClr val="FB8C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000" i="1">
                      <a:solidFill>
                        <a:srgbClr val="FB8C00"/>
                      </a:solidFill>
                      <a:latin typeface="Cambria Math" panose="02040503050406030204" pitchFamily="18" charset="0"/>
                    </a:rPr>
                    <m:t>8</m:t>
                  </m:r>
                </m:oMath>
              </a14:m>
              <a:br>
                <a:rPr sz="1600">
                  <a:solidFill>
                    <a:schemeClr val="accent5"/>
                  </a:solidFill>
                </a:rPr>
              </a:br>
              <a:endParaRPr sz="1600">
                <a:solidFill>
                  <a:schemeClr val="accent5"/>
                </a:solidFill>
              </a:endParaRPr>
            </a:p>
            <a:p>
              <a:pPr>
                <a:defRPr>
                  <a:solidFill>
                    <a:schemeClr val="accent3">
                      <a:lumOff val="-9098"/>
                    </a:schemeClr>
                  </a:solidFill>
                </a:defRPr>
              </a:pPr>
              <a:br/>
            </a:p>
            <a:p>
              <a:pPr marL="187157" indent="-187157">
                <a:buSzPct val="100000"/>
                <a:buAutoNum type="arabicPeriod" startAt="2"/>
                <a:defRPr>
                  <a:solidFill>
                    <a:schemeClr val="accent3">
                      <a:lumOff val="-9098"/>
                    </a:schemeClr>
                  </a:solidFill>
                </a:defRPr>
              </a:pPr>
              <a:r>
                <a:t> Circle of evaluation: </a:t>
              </a:r>
              <a:br/>
              <a:br/>
              <a:br/>
            </a:p>
            <a:p>
              <a:pPr marL="187157" indent="-187157">
                <a:buSzPct val="100000"/>
                <a:buAutoNum type="arabicPeriod" startAt="2"/>
                <a:defRPr>
                  <a:solidFill>
                    <a:schemeClr val="accent3">
                      <a:lumOff val="-9098"/>
                    </a:schemeClr>
                  </a:solidFill>
                </a:defRPr>
              </a:pPr>
              <a:r>
                <a:t>Code:      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700">
                  <a:solidFill>
                    <a:schemeClr val="accent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(3 + 8)</a:t>
              </a:r>
            </a:p>
          </p:txBody>
        </p:sp>
        <p:pic>
          <p:nvPicPr>
            <p:cNvPr id="197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172320" y="1133979"/>
              <a:ext cx="1101400" cy="7456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9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93070" y="3640792"/>
            <a:ext cx="2750107" cy="10645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118;p19"/>
          <p:cNvGrpSpPr/>
          <p:nvPr/>
        </p:nvGrpSpPr>
        <p:grpSpPr>
          <a:xfrm>
            <a:off x="2119863" y="42840"/>
            <a:ext cx="5092941" cy="745621"/>
            <a:chOff x="0" y="0"/>
            <a:chExt cx="5092940" cy="745620"/>
          </a:xfrm>
        </p:grpSpPr>
        <p:sp>
          <p:nvSpPr>
            <p:cNvPr id="201" name="Rectangle"/>
            <p:cNvSpPr/>
            <p:nvPr/>
          </p:nvSpPr>
          <p:spPr>
            <a:xfrm>
              <a:off x="-1" y="0"/>
              <a:ext cx="4546961" cy="745621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sp>
          <p:nvSpPr>
            <p:cNvPr id="202" name="Do now…"/>
            <p:cNvSpPr txBox="1"/>
            <p:nvPr/>
          </p:nvSpPr>
          <p:spPr>
            <a:xfrm>
              <a:off x="9458" y="9458"/>
              <a:ext cx="5083482" cy="72670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rmAutofit fontScale="100000" lnSpcReduction="0"/>
            </a:bodyPr>
            <a:lstStyle/>
            <a:p>
              <a:pPr defTabSz="507148">
                <a:defRPr sz="2040">
                  <a:latin typeface="+mn-lt"/>
                  <a:ea typeface="+mn-ea"/>
                  <a:cs typeface="+mn-cs"/>
                  <a:sym typeface="Arial"/>
                </a:defRPr>
              </a:pPr>
              <a:r>
                <a:t>Coding to learn</a:t>
              </a:r>
            </a:p>
            <a:p>
              <a:pPr defTabSz="507148">
                <a:defRPr sz="1360">
                  <a:solidFill>
                    <a:schemeClr val="accent5"/>
                  </a:solidFill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Open your computer. Navigate to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3" invalidUrl="" action="" tgtFrame="" tooltip="" history="1" highlightClick="0" endSnd="0"/>
                </a:rPr>
                <a:t>code.pyret.org</a:t>
              </a:r>
            </a:p>
          </p:txBody>
        </p:sp>
      </p:grpSp>
      <p:sp>
        <p:nvSpPr>
          <p:cNvPr id="204" name="Introducing Pyret:…"/>
          <p:cNvSpPr txBox="1"/>
          <p:nvPr/>
        </p:nvSpPr>
        <p:spPr>
          <a:xfrm>
            <a:off x="554508" y="1560603"/>
            <a:ext cx="3484249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1800"/>
            </a:pPr>
            <a:r>
              <a:rPr>
                <a:solidFill>
                  <a:schemeClr val="accent5"/>
                </a:solidFill>
              </a:rPr>
              <a:t>Introducing</a:t>
            </a:r>
            <a: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Pyret</a:t>
            </a:r>
            <a:r>
              <a:rPr>
                <a:solidFill>
                  <a:schemeClr val="accent5"/>
                </a:solidFill>
              </a:rPr>
              <a:t>:</a:t>
            </a:r>
            <a:endParaRPr>
              <a:solidFill>
                <a:schemeClr val="accent5"/>
              </a:solidFill>
            </a:endParaRPr>
          </a:p>
          <a:p>
            <a:pPr>
              <a:defRPr sz="1800"/>
            </a:pPr>
            <a:endParaRPr>
              <a:solidFill>
                <a:schemeClr val="accent5"/>
              </a:solidFill>
            </a:endParaRPr>
          </a:p>
          <a:p>
            <a:pPr marL="240631" indent="-240631">
              <a:buSzPct val="100000"/>
              <a:buAutoNum type="arabicPeriod" startAt="1"/>
              <a:defRPr sz="1800"/>
            </a:pPr>
            <a:r>
              <a:rPr>
                <a:solidFill>
                  <a:schemeClr val="accent5"/>
                </a:solidFill>
              </a:rPr>
              <a:t>Click “open editor”.</a:t>
            </a:r>
            <a:endParaRPr>
              <a:solidFill>
                <a:schemeClr val="accent5"/>
              </a:solidFill>
            </a:endParaRPr>
          </a:p>
          <a:p>
            <a:pPr marL="240631" indent="-240631">
              <a:buSzPct val="100000"/>
              <a:buAutoNum type="arabicPeriod" startAt="1"/>
              <a:defRPr sz="1800"/>
            </a:pPr>
            <a:r>
              <a:rPr>
                <a:solidFill>
                  <a:schemeClr val="accent5"/>
                </a:solidFill>
              </a:rPr>
              <a:t>What do you see?</a:t>
            </a:r>
            <a:endParaRPr>
              <a:solidFill>
                <a:schemeClr val="accent5"/>
              </a:solidFill>
            </a:endParaRPr>
          </a:p>
          <a:p>
            <a:pPr lvl="1" marL="561473" indent="-180473">
              <a:buSzPct val="100000"/>
              <a:buChar char="•"/>
              <a:defRPr sz="1800"/>
            </a:pPr>
            <a:r>
              <a:rPr>
                <a:solidFill>
                  <a:schemeClr val="accent3">
                    <a:lumOff val="-9098"/>
                  </a:schemeClr>
                </a:solidFill>
              </a:rPr>
              <a:t>Toolbar</a:t>
            </a:r>
            <a:r>
              <a:rPr>
                <a:solidFill>
                  <a:schemeClr val="accent5"/>
                </a:solidFill>
              </a:rPr>
              <a:t> at the top</a:t>
            </a:r>
            <a:endParaRPr>
              <a:solidFill>
                <a:schemeClr val="accent5"/>
              </a:solidFill>
            </a:endParaRPr>
          </a:p>
          <a:p>
            <a:pPr lvl="1" marL="561473" indent="-180473">
              <a:buSzPct val="100000"/>
              <a:buChar char="•"/>
              <a:defRPr sz="1800"/>
            </a:pPr>
            <a:r>
              <a:rPr>
                <a:solidFill>
                  <a:schemeClr val="accent3">
                    <a:lumOff val="-9098"/>
                  </a:schemeClr>
                </a:solidFill>
              </a:rPr>
              <a:t>Definitions area</a:t>
            </a:r>
            <a:r>
              <a:rPr>
                <a:solidFill>
                  <a:schemeClr val="accent5"/>
                </a:solidFill>
              </a:rPr>
              <a:t> on the left</a:t>
            </a:r>
            <a:endParaRPr>
              <a:solidFill>
                <a:schemeClr val="accent5"/>
              </a:solidFill>
            </a:endParaRPr>
          </a:p>
          <a:p>
            <a:pPr lvl="1" marL="561473" indent="-180473">
              <a:buSzPct val="100000"/>
              <a:buChar char="•"/>
              <a:defRPr sz="1800"/>
            </a:pPr>
            <a:r>
              <a:rPr>
                <a:solidFill>
                  <a:schemeClr val="accent3">
                    <a:lumOff val="-9098"/>
                  </a:schemeClr>
                </a:solidFill>
              </a:rPr>
              <a:t>Interactions area</a:t>
            </a:r>
            <a:r>
              <a:rPr>
                <a:solidFill>
                  <a:schemeClr val="accent5"/>
                </a:solidFill>
              </a:rPr>
              <a:t> on the right</a:t>
            </a:r>
          </a:p>
        </p:txBody>
      </p:sp>
      <p:pic>
        <p:nvPicPr>
          <p:cNvPr id="205" name="Kx5_2sqEeaW5MeqcQH5cgd6SH9iMDam0s38oKP859BmglGXXMLu-9r6DjmLgfRltDtF1iiuN4QWaYN4vhdRSKhtolFZkuKsu2rdDuV0w7vADlzCkdIKndCstas2Q5qaDFckvDdaTvcU.png" descr="Kx5_2sqEeaW5MeqcQH5cgd6SH9iMDam0s38oKP859BmglGXXMLu-9r6DjmLgfRltDtF1iiuN4QWaYN4vhdRSKhtolFZkuKsu2rdDuV0w7vADlzCkdIKndCstas2Q5qaDFckvDdaTvcU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81368" y="1219210"/>
            <a:ext cx="3951432" cy="29923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4" grpId="1"/>
      <p:bldP build="whole" bldLvl="1" animBg="1" rev="0" advAuto="0" spid="205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oogle Shape;118;p19"/>
          <p:cNvGrpSpPr/>
          <p:nvPr/>
        </p:nvGrpSpPr>
        <p:grpSpPr>
          <a:xfrm>
            <a:off x="2119863" y="42840"/>
            <a:ext cx="5092941" cy="745621"/>
            <a:chOff x="0" y="0"/>
            <a:chExt cx="5092940" cy="745620"/>
          </a:xfrm>
        </p:grpSpPr>
        <p:sp>
          <p:nvSpPr>
            <p:cNvPr id="209" name="Rectangle"/>
            <p:cNvSpPr/>
            <p:nvPr/>
          </p:nvSpPr>
          <p:spPr>
            <a:xfrm>
              <a:off x="-1" y="0"/>
              <a:ext cx="4546961" cy="745621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sp>
          <p:nvSpPr>
            <p:cNvPr id="210" name="Do now…"/>
            <p:cNvSpPr txBox="1"/>
            <p:nvPr/>
          </p:nvSpPr>
          <p:spPr>
            <a:xfrm>
              <a:off x="9458" y="9458"/>
              <a:ext cx="5083482" cy="72670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rmAutofit fontScale="100000" lnSpcReduction="0"/>
            </a:bodyPr>
            <a:lstStyle/>
            <a:p>
              <a:pPr defTabSz="507148">
                <a:defRPr sz="2040">
                  <a:latin typeface="+mn-lt"/>
                  <a:ea typeface="+mn-ea"/>
                  <a:cs typeface="+mn-cs"/>
                  <a:sym typeface="Arial"/>
                </a:defRPr>
              </a:pPr>
              <a:r>
                <a:t>Coding to learn</a:t>
              </a:r>
            </a:p>
            <a:p>
              <a:pPr defTabSz="507148">
                <a:defRPr sz="1360">
                  <a:solidFill>
                    <a:schemeClr val="accent5"/>
                  </a:solidFill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Work through these problems with your partner.</a:t>
              </a:r>
            </a:p>
          </p:txBody>
        </p:sp>
      </p:grpSp>
      <p:pic>
        <p:nvPicPr>
          <p:cNvPr id="21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12367" y="938824"/>
            <a:ext cx="2776391" cy="35531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118;p19"/>
          <p:cNvGrpSpPr/>
          <p:nvPr/>
        </p:nvGrpSpPr>
        <p:grpSpPr>
          <a:xfrm>
            <a:off x="2119863" y="42840"/>
            <a:ext cx="5092941" cy="745621"/>
            <a:chOff x="0" y="0"/>
            <a:chExt cx="5092940" cy="745620"/>
          </a:xfrm>
        </p:grpSpPr>
        <p:sp>
          <p:nvSpPr>
            <p:cNvPr id="214" name="Rectangle"/>
            <p:cNvSpPr/>
            <p:nvPr/>
          </p:nvSpPr>
          <p:spPr>
            <a:xfrm>
              <a:off x="-1" y="0"/>
              <a:ext cx="4546961" cy="745621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sp>
          <p:nvSpPr>
            <p:cNvPr id="215" name="Do now…"/>
            <p:cNvSpPr txBox="1"/>
            <p:nvPr/>
          </p:nvSpPr>
          <p:spPr>
            <a:xfrm>
              <a:off x="9458" y="9458"/>
              <a:ext cx="5083482" cy="72670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rmAutofit fontScale="100000" lnSpcReduction="0"/>
            </a:bodyPr>
            <a:lstStyle/>
            <a:p>
              <a:pPr defTabSz="507148">
                <a:defRPr sz="2040">
                  <a:latin typeface="+mn-lt"/>
                  <a:ea typeface="+mn-ea"/>
                  <a:cs typeface="+mn-cs"/>
                  <a:sym typeface="Arial"/>
                </a:defRPr>
              </a:pPr>
              <a:r>
                <a:t>Coding to learn</a:t>
              </a:r>
            </a:p>
            <a:p>
              <a:pPr defTabSz="507148">
                <a:defRPr sz="1360">
                  <a:solidFill>
                    <a:schemeClr val="accent5"/>
                  </a:solidFill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Open your computer. Navigate to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 invalidUrl="" action="" tgtFrame="" tooltip="" history="1" highlightClick="0" endSnd="0"/>
                </a:rPr>
                <a:t>code.pyret.org</a:t>
              </a:r>
            </a:p>
          </p:txBody>
        </p:sp>
      </p:grpSp>
      <p:pic>
        <p:nvPicPr>
          <p:cNvPr id="21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30308" y="861993"/>
            <a:ext cx="2926012" cy="379494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0" name="Google Shape;118;p19"/>
          <p:cNvGrpSpPr/>
          <p:nvPr/>
        </p:nvGrpSpPr>
        <p:grpSpPr>
          <a:xfrm>
            <a:off x="2119863" y="42840"/>
            <a:ext cx="5092941" cy="745621"/>
            <a:chOff x="0" y="0"/>
            <a:chExt cx="5092940" cy="745620"/>
          </a:xfrm>
        </p:grpSpPr>
        <p:sp>
          <p:nvSpPr>
            <p:cNvPr id="218" name="Rectangle"/>
            <p:cNvSpPr/>
            <p:nvPr/>
          </p:nvSpPr>
          <p:spPr>
            <a:xfrm>
              <a:off x="-1" y="0"/>
              <a:ext cx="4546961" cy="745621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sp>
          <p:nvSpPr>
            <p:cNvPr id="219" name="Do now…"/>
            <p:cNvSpPr txBox="1"/>
            <p:nvPr/>
          </p:nvSpPr>
          <p:spPr>
            <a:xfrm>
              <a:off x="9458" y="9458"/>
              <a:ext cx="5083482" cy="72670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rmAutofit fontScale="100000" lnSpcReduction="0"/>
            </a:bodyPr>
            <a:lstStyle/>
            <a:p>
              <a:pPr defTabSz="507148">
                <a:defRPr sz="2040">
                  <a:latin typeface="+mn-lt"/>
                  <a:ea typeface="+mn-ea"/>
                  <a:cs typeface="+mn-cs"/>
                  <a:sym typeface="Arial"/>
                </a:defRPr>
              </a:pPr>
              <a:r>
                <a:t>Coding to learn</a:t>
              </a:r>
            </a:p>
            <a:p>
              <a:pPr defTabSz="507148">
                <a:defRPr sz="1360">
                  <a:solidFill>
                    <a:schemeClr val="accent5"/>
                  </a:solidFill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Work through these problems with your partner.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23139" y="156538"/>
            <a:ext cx="3050265" cy="45429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