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r>
              <a:t>make google form to submit published code.</a:t>
            </a:r>
          </a:p>
          <a:p>
            <a:pPr/>
          </a:p>
          <a:p>
            <a:pPr/>
            <a:r>
              <a:t>make google meet link for better live coding experience.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+How can I move to the left and write? experiment with using the posn(x,y) function.</a:t>
            </a:r>
          </a:p>
          <a:p>
            <a:pPr/>
          </a:p>
          <a:p>
            <a:pPr/>
            <a:r>
              <a:t>+example of fully implemented update-player function:</a:t>
            </a:r>
          </a:p>
          <a:p>
            <a:pPr/>
            <a:r>
              <a:t>fun update-player(x, y, key):</a:t>
            </a:r>
          </a:p>
          <a:p>
            <a:pPr/>
            <a:r>
              <a:t>  ask:</a:t>
            </a:r>
          </a:p>
          <a:p>
            <a:pPr/>
            <a:r>
              <a:t>    | (key == "up") and (y &gt;= 480) # Wrap from top to bottom</a:t>
            </a:r>
          </a:p>
          <a:p>
            <a:pPr/>
            <a:r>
              <a:t>      then: posn(x, 0)</a:t>
            </a:r>
          </a:p>
          <a:p>
            <a:pPr/>
            <a:r>
              <a:t>    | (key == "down") and (y &lt;= -120) # Wrap from bottom to top</a:t>
            </a:r>
          </a:p>
          <a:p>
            <a:pPr/>
            <a:r>
              <a:t>      then: posn(x, 480)</a:t>
            </a:r>
          </a:p>
          <a:p>
            <a:pPr/>
            <a:r>
              <a:t>    | (key == "up") # default up</a:t>
            </a:r>
          </a:p>
          <a:p>
            <a:pPr/>
            <a:r>
              <a:t>      then: posn(x, y + 10)</a:t>
            </a:r>
          </a:p>
          <a:p>
            <a:pPr/>
            <a:r>
              <a:t>    | (key == "down") # default down</a:t>
            </a:r>
          </a:p>
          <a:p>
            <a:pPr/>
            <a:r>
              <a:t>      then: posn(x, y - 10)</a:t>
            </a:r>
          </a:p>
          <a:p>
            <a:pPr/>
            <a:r>
              <a:t>    | (key == "left") # default up</a:t>
            </a:r>
          </a:p>
          <a:p>
            <a:pPr/>
            <a:r>
              <a:t>      then: posn(x - 10, y)</a:t>
            </a:r>
          </a:p>
          <a:p>
            <a:pPr/>
            <a:r>
              <a:t>    | (key == "right") # default down</a:t>
            </a:r>
          </a:p>
          <a:p>
            <a:pPr/>
            <a:r>
              <a:t>      then: posn(x + 10, y)</a:t>
            </a:r>
          </a:p>
          <a:p>
            <a:pPr/>
            <a:r>
              <a:t>    |otherwise: posn(x, y) # any other key</a:t>
            </a:r>
          </a:p>
          <a:p>
            <a:pPr/>
            <a:r>
              <a:t>  end</a:t>
            </a:r>
          </a:p>
          <a:p>
            <a:pPr/>
            <a:r>
              <a:t>end</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piecewise functions and posn() to control player movement in our video game?</a:t>
            </a:r>
          </a:p>
        </p:txBody>
      </p:sp>
      <p:sp>
        <p:nvSpPr>
          <p:cNvPr id="45" name="Dr. O’Brien  1/5/22"/>
          <p:cNvSpPr txBox="1"/>
          <p:nvPr/>
        </p:nvSpPr>
        <p:spPr>
          <a:xfrm>
            <a:off x="7592483" y="39450"/>
            <a:ext cx="1475384"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1/5/22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15.3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5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Google Shape;118;p19"/>
          <p:cNvSpPr txBox="1"/>
          <p:nvPr>
            <p:ph type="title"/>
          </p:nvPr>
        </p:nvSpPr>
        <p:spPr>
          <a:xfrm>
            <a:off x="1424035" y="575950"/>
            <a:ext cx="2804002" cy="778113"/>
          </a:xfrm>
          <a:prstGeom prst="rect">
            <a:avLst/>
          </a:prstGeom>
          <a:solidFill>
            <a:srgbClr val="FFFFFF"/>
          </a:solidFill>
          <a:ln w="25400">
            <a:solidFill>
              <a:schemeClr val="accent1"/>
            </a:solidFill>
            <a:round/>
          </a:ln>
        </p:spPr>
        <p:txBody>
          <a:bodyPr lIns="91422" tIns="91422" rIns="91422" bIns="91422"/>
          <a:lstStyle>
            <a:lvl1pPr defTabSz="748710">
              <a:defRPr b="0" sz="1932">
                <a:solidFill>
                  <a:srgbClr val="F46524"/>
                </a:solidFill>
                <a:latin typeface="+mn-lt"/>
                <a:ea typeface="+mn-ea"/>
                <a:cs typeface="+mn-cs"/>
                <a:sym typeface="Arial"/>
              </a:defRPr>
            </a:lvl1pPr>
          </a:lstStyle>
          <a:p>
            <a:pPr/>
            <a:r>
              <a:t>Do now</a:t>
            </a:r>
          </a:p>
        </p:txBody>
      </p:sp>
      <p:sp>
        <p:nvSpPr>
          <p:cNvPr id="191" name="be sure to: take a seat near the front of the room. Get out your binder. Copy the goal and date. Read through the information below. Write down any questions you have!"/>
          <p:cNvSpPr txBox="1"/>
          <p:nvPr/>
        </p:nvSpPr>
        <p:spPr>
          <a:xfrm>
            <a:off x="494993" y="1495311"/>
            <a:ext cx="7881476"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AB01"/>
                </a:solidFill>
              </a:rPr>
              <a:t>be sure to</a:t>
            </a:r>
            <a:r>
              <a:t>:</a:t>
            </a:r>
            <a:r>
              <a:rPr>
                <a:solidFill>
                  <a:schemeClr val="accent5">
                    <a:lumOff val="-9843"/>
                  </a:schemeClr>
                </a:solidFill>
              </a:rPr>
              <a:t> </a:t>
            </a:r>
            <a:r>
              <a:rPr>
                <a:solidFill>
                  <a:srgbClr val="11053B"/>
                </a:solidFill>
              </a:rPr>
              <a:t>take a seat near the front of the room. Get out your binder. Copy the </a:t>
            </a:r>
            <a:r>
              <a:rPr b="1">
                <a:solidFill>
                  <a:srgbClr val="11053B"/>
                </a:solidFill>
              </a:rPr>
              <a:t>goal </a:t>
            </a:r>
            <a:r>
              <a:rPr>
                <a:solidFill>
                  <a:srgbClr val="11053B"/>
                </a:solidFill>
              </a:rPr>
              <a:t>and </a:t>
            </a:r>
            <a:r>
              <a:rPr b="1">
                <a:solidFill>
                  <a:srgbClr val="11053B"/>
                </a:solidFill>
              </a:rPr>
              <a:t>date</a:t>
            </a:r>
            <a:r>
              <a:rPr>
                <a:solidFill>
                  <a:srgbClr val="11053B"/>
                </a:solidFill>
              </a:rPr>
              <a:t>. Read through the information below. Write down any questions you have!</a:t>
            </a:r>
          </a:p>
          <a:p>
            <a:pPr>
              <a:defRPr>
                <a:solidFill>
                  <a:srgbClr val="011D57"/>
                </a:solidFill>
              </a:defRPr>
            </a:pPr>
          </a:p>
        </p:txBody>
      </p:sp>
      <p:sp>
        <p:nvSpPr>
          <p:cNvPr id="192" name="What you should have done with your video game:…"/>
          <p:cNvSpPr txBox="1"/>
          <p:nvPr/>
        </p:nvSpPr>
        <p:spPr>
          <a:xfrm>
            <a:off x="671595" y="2260031"/>
            <a:ext cx="7528272" cy="181530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What you should have done with your video game:</a:t>
            </a:r>
          </a:p>
          <a:p>
            <a:pPr marL="233947" indent="-233947">
              <a:buSzPct val="100000"/>
              <a:buAutoNum type="arabicPeriod" startAt="1"/>
            </a:pPr>
            <a:r>
              <a:t>Add your own images for player, danger, and target</a:t>
            </a:r>
          </a:p>
          <a:p>
            <a:pPr marL="233947" indent="-233947">
              <a:buSzPct val="100000"/>
              <a:buAutoNum type="arabicPeriod" startAt="1"/>
            </a:pPr>
            <a:r>
              <a:t>Make sure the danger and target are moving horizontally, by modifying the </a:t>
            </a:r>
            <a:r>
              <a:rPr>
                <a:solidFill>
                  <a:srgbClr val="012F7B"/>
                </a:solidFill>
                <a:latin typeface="Courier New"/>
                <a:ea typeface="Courier New"/>
                <a:cs typeface="Courier New"/>
                <a:sym typeface="Courier New"/>
              </a:rPr>
              <a:t>update-danger()</a:t>
            </a:r>
            <a:r>
              <a:t> and              </a:t>
            </a:r>
            <a:r>
              <a:rPr>
                <a:solidFill>
                  <a:srgbClr val="012F7B"/>
                </a:solidFill>
                <a:latin typeface="Courier New"/>
                <a:ea typeface="Courier New"/>
                <a:cs typeface="Courier New"/>
                <a:sym typeface="Courier New"/>
              </a:rPr>
              <a:t>update-target() </a:t>
            </a:r>
            <a:r>
              <a:t>functions</a:t>
            </a:r>
          </a:p>
          <a:p>
            <a:pPr marL="233947" indent="-233947">
              <a:buSzPct val="100000"/>
              <a:buAutoNum type="arabicPeriod" startAt="1"/>
            </a:pPr>
            <a:r>
              <a:t>Make sure that the player can move up and down, by modifying the </a:t>
            </a:r>
            <a:r>
              <a:rPr>
                <a:solidFill>
                  <a:srgbClr val="012F7B"/>
                </a:solidFill>
                <a:latin typeface="Courier New"/>
                <a:ea typeface="Courier New"/>
                <a:cs typeface="Courier New"/>
                <a:sym typeface="Courier New"/>
              </a:rPr>
              <a:t>update-player()</a:t>
            </a:r>
            <a:r>
              <a:t> function</a:t>
            </a:r>
          </a:p>
          <a:p>
            <a:pPr marL="233947" indent="-233947">
              <a:buSzPct val="100000"/>
              <a:buAutoNum type="arabicPeriod" startAt="1"/>
              <a:defRPr b="1"/>
            </a:pPr>
            <a:r>
              <a:t>Advanced</a:t>
            </a:r>
            <a:r>
              <a:rPr b="0"/>
              <a:t>: use the </a:t>
            </a:r>
            <a:r>
              <a:rPr b="0">
                <a:solidFill>
                  <a:srgbClr val="012F7B"/>
                </a:solidFill>
                <a:latin typeface="Courier New"/>
                <a:ea typeface="Courier New"/>
                <a:cs typeface="Courier New"/>
                <a:sym typeface="Courier New"/>
              </a:rPr>
              <a:t>posn()</a:t>
            </a:r>
            <a:r>
              <a:rPr b="0"/>
              <a:t> function to make sure the characters in the game can move in more interesting directions.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5"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 use piecewise functions and </a:t>
            </a:r>
            <a:r>
              <a:rPr b="0">
                <a:latin typeface="Courier New"/>
                <a:ea typeface="Courier New"/>
                <a:cs typeface="Courier New"/>
                <a:sym typeface="Courier New"/>
              </a:rPr>
              <a:t>posn()</a:t>
            </a:r>
            <a:r>
              <a:rPr b="0"/>
              <a:t> to control player movement in our video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this gives us more control over how the player moves in the game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finish our game this week</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oding to learn: Activity"/>
          <p:cNvSpPr txBox="1"/>
          <p:nvPr/>
        </p:nvSpPr>
        <p:spPr>
          <a:xfrm>
            <a:off x="2241183" y="488242"/>
            <a:ext cx="4389095" cy="5969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2400"/>
            </a:lvl1pPr>
          </a:lstStyle>
          <a:p>
            <a:pPr/>
            <a:r>
              <a:t>Coding to learn: Activity</a:t>
            </a:r>
          </a:p>
        </p:txBody>
      </p:sp>
      <p:sp>
        <p:nvSpPr>
          <p:cNvPr id="201" name="Be sure to: do the work below in your saved copy of thenAlice’s restaurant Pyret file:…"/>
          <p:cNvSpPr txBox="1"/>
          <p:nvPr/>
        </p:nvSpPr>
        <p:spPr>
          <a:xfrm>
            <a:off x="790963" y="1338353"/>
            <a:ext cx="4194941" cy="23876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 </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Read through the video game expectations (to your right).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Move to your computer, open your saved game file.  If your game doesn’t yet meet expectations, start working on it!</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When you’re done with that see the next slide (on Google Classroom).  Work on extending your game.</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If you have any questions, raise your hand!</a:t>
            </a:r>
          </a:p>
        </p:txBody>
      </p:sp>
      <p:sp>
        <p:nvSpPr>
          <p:cNvPr id="202" name="What you should have done with your video game:…"/>
          <p:cNvSpPr txBox="1"/>
          <p:nvPr/>
        </p:nvSpPr>
        <p:spPr>
          <a:xfrm>
            <a:off x="5270978" y="1279895"/>
            <a:ext cx="3506981" cy="3161309"/>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700">
                <a:solidFill>
                  <a:srgbClr val="D38301"/>
                </a:solidFill>
              </a:defRPr>
            </a:pPr>
            <a:r>
              <a:t>What you should have done with your video game:</a:t>
            </a:r>
          </a:p>
          <a:p>
            <a:pPr marL="233947" indent="-233947">
              <a:buSzPct val="100000"/>
              <a:buAutoNum type="arabicPeriod" startAt="1"/>
            </a:pPr>
            <a:r>
              <a:t>Add your own images for player, danger, and target</a:t>
            </a:r>
          </a:p>
          <a:p>
            <a:pPr marL="233947" indent="-233947">
              <a:buSzPct val="100000"/>
              <a:buAutoNum type="arabicPeriod" startAt="1"/>
            </a:pPr>
            <a:r>
              <a:t>Make sure the danger and target are moving horizontally, by modifying the </a:t>
            </a:r>
            <a:r>
              <a:rPr>
                <a:solidFill>
                  <a:srgbClr val="012F7B"/>
                </a:solidFill>
                <a:latin typeface="Courier New"/>
                <a:ea typeface="Courier New"/>
                <a:cs typeface="Courier New"/>
                <a:sym typeface="Courier New"/>
              </a:rPr>
              <a:t>update-danger()</a:t>
            </a:r>
            <a:r>
              <a:t> and              </a:t>
            </a:r>
            <a:r>
              <a:rPr>
                <a:solidFill>
                  <a:srgbClr val="012F7B"/>
                </a:solidFill>
                <a:latin typeface="Courier New"/>
                <a:ea typeface="Courier New"/>
                <a:cs typeface="Courier New"/>
                <a:sym typeface="Courier New"/>
              </a:rPr>
              <a:t>update-target() </a:t>
            </a:r>
            <a:r>
              <a:t>functions</a:t>
            </a:r>
          </a:p>
          <a:p>
            <a:pPr marL="233947" indent="-233947">
              <a:buSzPct val="100000"/>
              <a:buAutoNum type="arabicPeriod" startAt="1"/>
            </a:pPr>
            <a:r>
              <a:t>Make sure that the player can move up and down, by modifying the </a:t>
            </a:r>
            <a:r>
              <a:rPr>
                <a:solidFill>
                  <a:srgbClr val="012F7B"/>
                </a:solidFill>
                <a:latin typeface="Courier New"/>
                <a:ea typeface="Courier New"/>
                <a:cs typeface="Courier New"/>
                <a:sym typeface="Courier New"/>
              </a:rPr>
              <a:t>update-player()</a:t>
            </a:r>
            <a:r>
              <a:t> function</a:t>
            </a:r>
          </a:p>
          <a:p>
            <a:pPr marL="233947" indent="-233947">
              <a:buSzPct val="100000"/>
              <a:buAutoNum type="arabicPeriod" startAt="1"/>
              <a:defRPr b="1"/>
            </a:pPr>
            <a:r>
              <a:t>Advanced</a:t>
            </a:r>
            <a:r>
              <a:rPr b="0"/>
              <a:t>: use the </a:t>
            </a:r>
            <a:r>
              <a:rPr b="0">
                <a:solidFill>
                  <a:srgbClr val="012F7B"/>
                </a:solidFill>
                <a:latin typeface="Courier New"/>
                <a:ea typeface="Courier New"/>
                <a:cs typeface="Courier New"/>
                <a:sym typeface="Courier New"/>
              </a:rPr>
              <a:t>posn()</a:t>
            </a:r>
            <a:r>
              <a:rPr b="0"/>
              <a:t> function to make sure the characters in the game can move in more interesting directions.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01">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Coding to learn: extension  Activity…"/>
          <p:cNvSpPr txBox="1"/>
          <p:nvPr/>
        </p:nvSpPr>
        <p:spPr>
          <a:xfrm>
            <a:off x="2241183" y="488242"/>
            <a:ext cx="4389095" cy="11811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sz="2400"/>
            </a:pPr>
            <a:r>
              <a:t>Coding to learn: extension  Activity</a:t>
            </a:r>
          </a:p>
          <a:p>
            <a:pPr>
              <a:defRPr>
                <a:solidFill>
                  <a:schemeClr val="accent5">
                    <a:satOff val="-3088"/>
                    <a:lumOff val="12696"/>
                  </a:schemeClr>
                </a:solidFill>
              </a:defRPr>
            </a:pPr>
            <a:r>
              <a:t>Be sure to: </a:t>
            </a:r>
            <a:r>
              <a:rPr>
                <a:solidFill>
                  <a:schemeClr val="accent1">
                    <a:lumOff val="-6117"/>
                  </a:schemeClr>
                </a:solidFill>
              </a:rPr>
              <a:t>Carefully follow the instructions below:</a:t>
            </a:r>
          </a:p>
        </p:txBody>
      </p:sp>
      <p:sp>
        <p:nvSpPr>
          <p:cNvPr id="207" name="Be sure to: do the work below in your saved copy of thenAlice’s restaurant Pyret file:…"/>
          <p:cNvSpPr txBox="1"/>
          <p:nvPr/>
        </p:nvSpPr>
        <p:spPr>
          <a:xfrm>
            <a:off x="456278" y="1271953"/>
            <a:ext cx="8231445" cy="33274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defTabSz="457200">
              <a:spcBef>
                <a:spcPts val="1000"/>
              </a:spcBef>
              <a:defRPr>
                <a:solidFill>
                  <a:schemeClr val="accent3">
                    <a:lumOff val="-9098"/>
                  </a:schemeClr>
                </a:solidFill>
              </a:defRPr>
            </a:pPr>
            <a:r>
              <a:t>Now is your time to customize your game! Try implementing some of the following features, or make your own!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Warping</a:t>
            </a:r>
            <a:r>
              <a:t> - program one key to "warp" the player to a set location, such as the center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Boundaries</a:t>
            </a:r>
            <a:r>
              <a:t> - change update-player such that PLAYER cannot move off the top or bottom of the screen</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Wrapping</a:t>
            </a:r>
            <a:r>
              <a:t> - add code to update-player such that when PLAYER moves to the top of the screen, it reappears at the bottom, and vice versa</a:t>
            </a:r>
          </a:p>
          <a:p>
            <a:pPr marL="457200" indent="-317500" defTabSz="457200">
              <a:spcBef>
                <a:spcPts val="500"/>
              </a:spcBef>
              <a:buClr>
                <a:srgbClr val="75328A"/>
              </a:buClr>
              <a:buSzPct val="100000"/>
              <a:buFont typeface="Helvetica"/>
              <a:buChar char="•"/>
              <a:defRPr>
                <a:solidFill>
                  <a:schemeClr val="accent3">
                    <a:lumOff val="-9098"/>
                  </a:schemeClr>
                </a:solidFill>
              </a:defRPr>
            </a:pPr>
            <a:r>
              <a:rPr>
                <a:solidFill>
                  <a:schemeClr val="accent5"/>
                </a:solidFill>
              </a:rPr>
              <a:t>Hiding</a:t>
            </a:r>
            <a:r>
              <a:t> - add a key that will make PLAYER seem to disappear, and reappear when the same key is pressed again</a:t>
            </a:r>
          </a:p>
          <a:p>
            <a:pPr defTabSz="457200">
              <a:spcBef>
                <a:spcPts val="1000"/>
              </a:spcBef>
              <a:defRPr>
                <a:solidFill>
                  <a:schemeClr val="accent3">
                    <a:lumOff val="-9098"/>
                  </a:schemeClr>
                </a:solidFill>
              </a:defRPr>
            </a:pPr>
            <a:r>
              <a:rPr>
                <a:solidFill>
                  <a:schemeClr val="accent5"/>
                </a:solidFill>
              </a:rPr>
              <a:t>Reminder</a:t>
            </a:r>
            <a:r>
              <a:t>: Use </a:t>
            </a:r>
            <a:r>
              <a:rPr>
                <a:solidFill>
                  <a:schemeClr val="accent5"/>
                </a:solidFill>
              </a:rPr>
              <a:t>#</a:t>
            </a:r>
            <a:r>
              <a:t> to add comments to code!</a:t>
            </a:r>
          </a:p>
          <a:p>
            <a:pPr defTabSz="457200">
              <a:spcBef>
                <a:spcPts val="1000"/>
              </a:spcBef>
              <a:defRPr>
                <a:solidFill>
                  <a:schemeClr val="accent6">
                    <a:satOff val="-51724"/>
                    <a:lumOff val="-15333"/>
                  </a:schemeClr>
                </a:solidFill>
              </a:defRPr>
            </a:pPr>
            <a:r>
              <a:t>Adding useful comments to code is an important part of programming. It lets us leave messages for other programmers, leave notes for ourselves, or "turn off" pieces of code that we don’t want or need to debug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7">
                                            <p:txEl>
                                              <p:pRg st="0" end="0"/>
                                            </p:txEl>
                                          </p:spTgt>
                                        </p:tgtEl>
                                        <p:attrNameLst>
                                          <p:attrName>style.visibility</p:attrName>
                                        </p:attrNameLst>
                                      </p:cBhvr>
                                      <p:to>
                                        <p:strVal val="visible"/>
                                      </p:to>
                                    </p:set>
                                  </p:childTnLst>
                                </p:cTn>
                              </p:par>
                            </p:childTnLst>
                          </p:cTn>
                        </p:par>
                        <p:par>
                          <p:cTn id="9" fill="hold">
                            <p:stCondLst>
                              <p:cond delay="0"/>
                            </p:stCondLst>
                            <p:childTnLst>
                              <p:par>
                                <p:cTn id="10" presetClass="entr" nodeType="afterEffect" presetSubtype="0" presetID="1" grpId="1" fill="hold">
                                  <p:stCondLst>
                                    <p:cond delay="0"/>
                                  </p:stCondLst>
                                  <p:iterate type="el" backwards="0">
                                    <p:tmAbs val="0"/>
                                  </p:iterate>
                                  <p:childTnLst>
                                    <p:set>
                                      <p:cBhvr>
                                        <p:cTn id="11" fill="hold"/>
                                        <p:tgtEl>
                                          <p:spTgt spid="207">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1" fill="hold">
                                  <p:stCondLst>
                                    <p:cond delay="0"/>
                                  </p:stCondLst>
                                  <p:iterate type="el" backwards="0">
                                    <p:tmAbs val="0"/>
                                  </p:iterate>
                                  <p:childTnLst>
                                    <p:set>
                                      <p:cBhvr>
                                        <p:cTn id="15" fill="hold"/>
                                        <p:tgtEl>
                                          <p:spTgt spid="207">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1" fill="hold">
                                  <p:stCondLst>
                                    <p:cond delay="0"/>
                                  </p:stCondLst>
                                  <p:iterate type="el" backwards="0">
                                    <p:tmAbs val="0"/>
                                  </p:iterate>
                                  <p:childTnLst>
                                    <p:set>
                                      <p:cBhvr>
                                        <p:cTn id="19" fill="hold"/>
                                        <p:tgtEl>
                                          <p:spTgt spid="207">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1" fill="hold">
                                  <p:stCondLst>
                                    <p:cond delay="0"/>
                                  </p:stCondLst>
                                  <p:iterate type="el" backwards="0">
                                    <p:tmAbs val="0"/>
                                  </p:iterate>
                                  <p:childTnLst>
                                    <p:set>
                                      <p:cBhvr>
                                        <p:cTn id="23" fill="hold"/>
                                        <p:tgtEl>
                                          <p:spTgt spid="207">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1" fill="hold">
                                  <p:stCondLst>
                                    <p:cond delay="0"/>
                                  </p:stCondLst>
                                  <p:iterate type="el" backwards="0">
                                    <p:tmAbs val="0"/>
                                  </p:iterate>
                                  <p:childTnLst>
                                    <p:set>
                                      <p:cBhvr>
                                        <p:cTn id="27" fill="hold"/>
                                        <p:tgtEl>
                                          <p:spTgt spid="207">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1" fill="hold">
                                  <p:stCondLst>
                                    <p:cond delay="0"/>
                                  </p:stCondLst>
                                  <p:iterate type="el" backwards="0">
                                    <p:tmAbs val="0"/>
                                  </p:iterate>
                                  <p:childTnLst>
                                    <p:set>
                                      <p:cBhvr>
                                        <p:cTn id="31" fill="hold"/>
                                        <p:tgtEl>
                                          <p:spTgt spid="207">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ouble-click to edit"/>
          <p:cNvSpPr txBox="1"/>
          <p:nvPr>
            <p:ph type="title"/>
          </p:nvPr>
        </p:nvSpPr>
        <p:spPr>
          <a:prstGeom prst="rect">
            <a:avLst/>
          </a:prstGeom>
        </p:spPr>
        <p:txBody>
          <a:bodyPr/>
          <a:lstStyle/>
          <a:p>
            <a:pPr defTabSz="886968">
              <a:defRPr sz="2910"/>
            </a:pPr>
          </a:p>
        </p:txBody>
      </p:sp>
      <p:sp>
        <p:nvSpPr>
          <p:cNvPr id="212" name="reflection"/>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lvl1pPr defTabSz="813816">
              <a:defRPr sz="2100">
                <a:latin typeface="+mn-lt"/>
                <a:ea typeface="+mn-ea"/>
                <a:cs typeface="+mn-cs"/>
                <a:sym typeface="Arial"/>
              </a:defRPr>
            </a:lvl1pPr>
          </a:lstStyle>
          <a:p>
            <a:pPr/>
            <a:r>
              <a:t>reflection</a:t>
            </a:r>
          </a:p>
        </p:txBody>
      </p:sp>
      <p:sp>
        <p:nvSpPr>
          <p:cNvPr id="213" name="Be sure to: get out a sheet of loose leaf paper. Write your name and the date on top. Answer each question below with a complete sentence. Be prepared to hand in as you leave!…"/>
          <p:cNvSpPr txBox="1"/>
          <p:nvPr/>
        </p:nvSpPr>
        <p:spPr>
          <a:xfrm>
            <a:off x="350267" y="1656889"/>
            <a:ext cx="7462021" cy="1257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rPr>
                <a:solidFill>
                  <a:srgbClr val="FF6A00"/>
                </a:solidFill>
              </a:rPr>
              <a:t>Be sure to</a:t>
            </a:r>
            <a:r>
              <a:rPr>
                <a:solidFill>
                  <a:srgbClr val="000000"/>
                </a:solidFill>
              </a:rPr>
              <a:t>: get</a:t>
            </a:r>
            <a:r>
              <a:t> out a sheet of loose leaf paper. Write your name and the date on top. Answer each question below with a complete sentence. Be prepared to hand in as you leave!</a:t>
            </a:r>
          </a:p>
          <a:p>
            <a:pPr>
              <a:defRPr>
                <a:solidFill>
                  <a:srgbClr val="011D57"/>
                </a:solidFill>
              </a:defRPr>
            </a:pPr>
          </a:p>
          <a:p>
            <a:pPr marL="187157" indent="-187157">
              <a:buSzPct val="100000"/>
              <a:buAutoNum type="arabicPeriod" startAt="1"/>
              <a:defRPr>
                <a:solidFill>
                  <a:srgbClr val="011D57"/>
                </a:solidFill>
              </a:defRPr>
            </a:pPr>
            <a:r>
              <a:t> What would it take to make the player move left and right? </a:t>
            </a:r>
          </a:p>
          <a:p>
            <a:pPr marL="187157" indent="-187157">
              <a:buSzPct val="100000"/>
              <a:buAutoNum type="arabicPeriod" startAt="1"/>
              <a:defRPr>
                <a:solidFill>
                  <a:srgbClr val="011D57"/>
                </a:solidFill>
              </a:defRPr>
            </a:pPr>
            <a:r>
              <a:t>Why can’t we do this without changing the contract? </a:t>
            </a:r>
            <a:endParaRPr sz="120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