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723?section_id=256470"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answer: E.</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see for full solutions: </a:t>
            </a:r>
            <a:r>
              <a:rPr u="sng">
                <a:solidFill>
                  <a:srgbClr val="0000FF"/>
                </a:solidFill>
                <a:uFill>
                  <a:solidFill>
                    <a:srgbClr val="0000FF"/>
                  </a:solidFill>
                </a:uFill>
                <a:hlinkClick r:id="rId3" invalidUrl="" action="" tgtFrame="" tooltip="" history="1" highlightClick="0" endSnd="0"/>
              </a:rPr>
              <a:t>https://codehs.com/library/solution_references/assignment/55325723?section_id=256470</a:t>
            </a:r>
          </a:p>
          <a:p>
            <a:pPr/>
          </a:p>
          <a:p>
            <a:pPr/>
            <a:r>
              <a:t>+Why aren’t the methods returning anything?  Make sure that the return variable for the getter methods are the instance variables, NOT the formal parameters from the constructor.</a:t>
            </a:r>
          </a:p>
          <a:p>
            <a:pPr/>
          </a:p>
          <a:p>
            <a:pPr/>
            <a:r>
              <a:t>+How do I implement the fight method (4.3.6)? The fight method takes the attack String and multiplies it by the level of the Dragon. Students should implement this using a for loop. The for loop should run from 0-level, and add the attack String to another String to create the correct length of the fight String.</a:t>
            </a:r>
          </a:p>
          <a:p>
            <a:pPr/>
          </a:p>
          <a:p>
            <a:pPr/>
            <a:r>
              <a:t>+ How can I set canBreatheFire? (4.3.7)?  canBreatheFire is based on the level of the Dragon. When the constructor is called, it should immediately test the level of the Dragon to determine if it can breathe fire. In the method gainExperience, canBreatheFire should also be updated depending on the level of the Dragon after the level has increased.</a:t>
            </a:r>
          </a:p>
          <a:p>
            <a:pPr/>
          </a:p>
          <a:p>
            <a:pPr/>
          </a:p>
          <a:p>
            <a:pPr/>
            <a:r>
              <a:t>4.3.8:</a:t>
            </a:r>
          </a:p>
          <a:p>
            <a:pPr/>
            <a:r>
              <a:t>+How can the Chef’s best meal be a Meal object? You can refer to the previous examples to see how to make instance variables of user-defined types. Essentially, just like we can have private int anIntField as an instance variable, we can have private Meal favoriteMeal as an instance variable! To define the best meal in the Chef constructor, first make a Meal object. Then pass that object to the Chef constructor.</a:t>
            </a:r>
          </a:p>
          <a:p>
            <a:pPr/>
          </a:p>
          <a:p>
            <a:pPr/>
            <a:r>
              <a:t>+How can the Chef access the Meal instance variables?Since the Meal class has private instance variables, you cannot directly access them. You need to use the Meal accessor methods!</a:t>
            </a:r>
          </a:p>
          <a:p>
            <a:pPr/>
          </a:p>
          <a:p>
            <a:pPr/>
          </a:p>
          <a:p>
            <a:pPr/>
          </a:p>
          <a:p>
            <a:pPr/>
          </a:p>
          <a:p>
            <a:pP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marL="387349" indent="-228600">
              <a:buClr>
                <a:srgbClr val="000000"/>
              </a:buClr>
              <a:buSzPts val="1400"/>
              <a:buFont typeface="Arial"/>
              <a:buAutoNum type="arabicPeriod" startAt="1"/>
            </a:pPr>
            <a:r>
              <a:t>They are kept private so that they cannot be altered or accessed outside of the class accept by special, programmer defined methods.</a:t>
            </a:r>
          </a:p>
          <a:p>
            <a:pPr marL="387349" indent="-228600">
              <a:buClr>
                <a:srgbClr val="000000"/>
              </a:buClr>
              <a:buSzPts val="1400"/>
              <a:buFont typeface="Arial"/>
              <a:buAutoNum type="arabicPeriod" startAt="1"/>
            </a:pPr>
            <a:r>
              <a:t>These are the programmer defined methods for accessing (getter) and changing (setter) data in a class.  This allows the programmer to control whether and how the data in an object can be accessed and changed.</a:t>
            </a:r>
          </a:p>
          <a:p>
            <a:pPr marL="387349" indent="-228600">
              <a:buClr>
                <a:srgbClr val="000000"/>
              </a:buClr>
              <a:buSzPts val="1400"/>
              <a:buFont typeface="Arial"/>
              <a:buAutoNum type="arabicPeriod" startAt="1"/>
            </a:pPr>
            <a:r>
              <a:t>toString is a special method that always returns a string. It’s what accessed by the Java print methods.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define the behavior of an object using mutator methods?</a:t>
            </a:r>
            <a:endParaRPr b="0" sz="1200"/>
          </a:p>
        </p:txBody>
      </p:sp>
      <p:sp>
        <p:nvSpPr>
          <p:cNvPr id="46" name="Dr. O’Brien. 1/5/22"/>
          <p:cNvSpPr txBox="1"/>
          <p:nvPr/>
        </p:nvSpPr>
        <p:spPr>
          <a:xfrm>
            <a:off x="7510336"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1/5/22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15.3</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5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onsider the following Bugs class, which is intended to simulate variations in a population of bugs. The population is stored in the method’s int attribute. The getPopulation method is intended to allow methods in other classes to access a Bugs object’s "/>
          <p:cNvSpPr txBox="1"/>
          <p:nvPr/>
        </p:nvSpPr>
        <p:spPr>
          <a:xfrm>
            <a:off x="1643638" y="873596"/>
            <a:ext cx="3463807" cy="132407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100">
                <a:solidFill>
                  <a:srgbClr val="333333"/>
                </a:solidFill>
              </a:defRPr>
            </a:pPr>
            <a:r>
              <a:t>Consider the following</a:t>
            </a:r>
            <a:r>
              <a:rPr>
                <a:latin typeface="Menlo Regular"/>
                <a:ea typeface="Menlo Regular"/>
                <a:cs typeface="Menlo Regular"/>
                <a:sym typeface="Menlo Regular"/>
              </a:rPr>
              <a:t> Bugs </a:t>
            </a:r>
            <a:r>
              <a:t>class, which is intended to simulate variations in a population of bugs. The population is stored in the method’s</a:t>
            </a:r>
            <a:r>
              <a:rPr>
                <a:latin typeface="Menlo Regular"/>
                <a:ea typeface="Menlo Regular"/>
                <a:cs typeface="Menlo Regular"/>
                <a:sym typeface="Menlo Regular"/>
              </a:rPr>
              <a:t> int </a:t>
            </a:r>
            <a:r>
              <a:t>attribute. The</a:t>
            </a:r>
            <a:r>
              <a:rPr>
                <a:latin typeface="Menlo Regular"/>
                <a:ea typeface="Menlo Regular"/>
                <a:cs typeface="Menlo Regular"/>
                <a:sym typeface="Menlo Regular"/>
              </a:rPr>
              <a:t> getPopulation </a:t>
            </a:r>
            <a:r>
              <a:t>method is intended to allow methods in other classes to access a</a:t>
            </a:r>
            <a:r>
              <a:rPr>
                <a:latin typeface="Menlo Regular"/>
                <a:ea typeface="Menlo Regular"/>
                <a:cs typeface="Menlo Regular"/>
                <a:sym typeface="Menlo Regular"/>
              </a:rPr>
              <a:t> Bugs </a:t>
            </a:r>
            <a:r>
              <a:t>object’s population value; however, it does not work as intended.</a:t>
            </a:r>
          </a:p>
          <a:p>
            <a:pPr defTabSz="457200">
              <a:defRPr sz="1100">
                <a:solidFill>
                  <a:srgbClr val="333333"/>
                </a:solidFill>
              </a:defRPr>
            </a:pPr>
          </a:p>
        </p:txBody>
      </p:sp>
      <p:sp>
        <p:nvSpPr>
          <p:cNvPr id="191" name="The getPopulation method should be declared as private .…"/>
          <p:cNvSpPr txBox="1"/>
          <p:nvPr/>
        </p:nvSpPr>
        <p:spPr>
          <a:xfrm>
            <a:off x="1068011" y="1989343"/>
            <a:ext cx="4039434"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pPr>
            <a:r>
              <a:t>The getPopulation method should be declared as private .</a:t>
            </a:r>
          </a:p>
          <a:p>
            <a:pPr marL="233947" indent="-233947">
              <a:buSzPct val="100000"/>
              <a:buAutoNum type="alphaUcPeriod" startAt="1"/>
            </a:pPr>
            <a:r>
              <a:t>The return type of the getPopulation method should be void.</a:t>
            </a:r>
          </a:p>
          <a:p>
            <a:pPr marL="233947" indent="-233947">
              <a:buSzPct val="100000"/>
              <a:buAutoNum type="alphaUcPeriod" startAt="1"/>
            </a:pPr>
            <a:r>
              <a:t>The getPopulation method should have at least one parameter.</a:t>
            </a:r>
          </a:p>
          <a:p>
            <a:pPr marL="233947" indent="-233947">
              <a:buSzPct val="100000"/>
              <a:buAutoNum type="alphaUcPeriod" startAt="1"/>
            </a:pPr>
            <a:r>
              <a:t>The variable population is not declared inside the getPopulation method.</a:t>
            </a:r>
          </a:p>
          <a:p>
            <a:pPr marL="233947" indent="-233947">
              <a:buSzPct val="100000"/>
              <a:buAutoNum type="alphaUcPeriod" startAt="1"/>
            </a:pPr>
            <a:r>
              <a:t>The instance variable population should be returned instead of p, which is local to the constructor.</a:t>
            </a:r>
          </a:p>
        </p:txBody>
      </p:sp>
      <p:pic>
        <p:nvPicPr>
          <p:cNvPr id="192" name="Image" descr="Image"/>
          <p:cNvPicPr>
            <a:picLocks noChangeAspect="1"/>
          </p:cNvPicPr>
          <p:nvPr/>
        </p:nvPicPr>
        <p:blipFill>
          <a:blip r:embed="rId3">
            <a:extLst/>
          </a:blip>
          <a:stretch>
            <a:fillRect/>
          </a:stretch>
        </p:blipFill>
        <p:spPr>
          <a:xfrm>
            <a:off x="5509382" y="1007012"/>
            <a:ext cx="3060701" cy="2971801"/>
          </a:xfrm>
          <a:prstGeom prst="rect">
            <a:avLst/>
          </a:prstGeom>
          <a:ln w="12700">
            <a:miter lim="400000"/>
          </a:ln>
        </p:spPr>
      </p:pic>
      <p:sp>
        <p:nvSpPr>
          <p:cNvPr id="193" name="Vocab (review)…"/>
          <p:cNvSpPr txBox="1"/>
          <p:nvPr/>
        </p:nvSpPr>
        <p:spPr>
          <a:xfrm>
            <a:off x="1274913" y="72277"/>
            <a:ext cx="5875100" cy="686747"/>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9671">
              <a:defRPr sz="1470">
                <a:latin typeface="+mn-lt"/>
                <a:ea typeface="+mn-ea"/>
                <a:cs typeface="+mn-cs"/>
                <a:sym typeface="Arial"/>
              </a:defRPr>
            </a:pPr>
            <a:r>
              <a:t>Do now</a:t>
            </a:r>
          </a:p>
          <a:p>
            <a:pPr defTabSz="569671">
              <a:defRPr sz="839">
                <a:solidFill>
                  <a:schemeClr val="accent5"/>
                </a:solidFill>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Answer the questions below and write a sentence justifying your answer.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define the behavior of an object using mutator methods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We want to develop facility with writing mutator methods, so we can efficiently write more complex classes.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How to change formal parameters in methods</a:t>
            </a:r>
          </a:p>
        </p:txBody>
      </p:sp>
      <p:pic>
        <p:nvPicPr>
          <p:cNvPr id="198" name="Image" descr="Image"/>
          <p:cNvPicPr>
            <a:picLocks noChangeAspect="1"/>
          </p:cNvPicPr>
          <p:nvPr/>
        </p:nvPicPr>
        <p:blipFill>
          <a:blip r:embed="rId2">
            <a:extLst/>
          </a:blip>
          <a:stretch>
            <a:fillRect/>
          </a:stretch>
        </p:blipFill>
        <p:spPr>
          <a:xfrm>
            <a:off x="450420" y="1358900"/>
            <a:ext cx="3352801" cy="2425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 (review)…"/>
          <p:cNvSpPr txBox="1"/>
          <p:nvPr/>
        </p:nvSpPr>
        <p:spPr>
          <a:xfrm>
            <a:off x="1464071" y="588650"/>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13816">
              <a:defRPr sz="2100">
                <a:latin typeface="+mn-lt"/>
                <a:ea typeface="+mn-ea"/>
                <a:cs typeface="+mn-cs"/>
                <a:sym typeface="Arial"/>
              </a:defRPr>
            </a:pPr>
            <a:r>
              <a:t>Vocab (review)</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definitions in your notebook, if they are not there already.</a:t>
            </a:r>
          </a:p>
        </p:txBody>
      </p:sp>
      <p:sp>
        <p:nvSpPr>
          <p:cNvPr id="201" name="private access…"/>
          <p:cNvSpPr txBox="1"/>
          <p:nvPr/>
        </p:nvSpPr>
        <p:spPr>
          <a:xfrm>
            <a:off x="5286159"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setter method</a:t>
            </a:r>
          </a:p>
          <a:p>
            <a:pPr>
              <a:defRPr>
                <a:solidFill>
                  <a:srgbClr val="FF6A00"/>
                </a:solidFill>
              </a:defRPr>
            </a:pPr>
            <a:r>
              <a:t>Allows us to change specific instance variables in an object. Aka mutator methods</a:t>
            </a:r>
          </a:p>
        </p:txBody>
      </p:sp>
      <p:sp>
        <p:nvSpPr>
          <p:cNvPr id="202" name="private access…"/>
          <p:cNvSpPr txBox="1"/>
          <p:nvPr/>
        </p:nvSpPr>
        <p:spPr>
          <a:xfrm>
            <a:off x="2083963"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getter method</a:t>
            </a:r>
          </a:p>
          <a:p>
            <a:pPr>
              <a:defRPr>
                <a:solidFill>
                  <a:srgbClr val="FF6A00"/>
                </a:solidFill>
              </a:defRPr>
            </a:pPr>
            <a:r>
              <a:t>Allows us to access specific instance variables in an object. Aka accessor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1"/>
      <p:bldP build="whole" bldLvl="1" animBg="1" rev="0" advAuto="0" spid="202"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8" name="Google Shape;118;p19"/>
          <p:cNvGrpSpPr/>
          <p:nvPr/>
        </p:nvGrpSpPr>
        <p:grpSpPr>
          <a:xfrm>
            <a:off x="1449898" y="183715"/>
            <a:ext cx="5971665" cy="874270"/>
            <a:chOff x="0" y="0"/>
            <a:chExt cx="5971663" cy="874269"/>
          </a:xfrm>
        </p:grpSpPr>
        <p:sp>
          <p:nvSpPr>
            <p:cNvPr id="204"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7" name="Do now…"/>
            <p:cNvGrpSpPr/>
            <p:nvPr/>
          </p:nvGrpSpPr>
          <p:grpSpPr>
            <a:xfrm>
              <a:off x="11088" y="11088"/>
              <a:ext cx="5960575" cy="852093"/>
              <a:chOff x="-1" y="-1"/>
              <a:chExt cx="5960573" cy="852091"/>
            </a:xfrm>
          </p:grpSpPr>
          <p:sp>
            <p:nvSpPr>
              <p:cNvPr id="205"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6"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Coding to lean: Independent work</a:t>
                </a:r>
              </a:p>
            </p:txBody>
          </p:sp>
        </p:grpSp>
      </p:grpSp>
      <p:sp>
        <p:nvSpPr>
          <p:cNvPr id="209"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pic>
        <p:nvPicPr>
          <p:cNvPr id="210"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
        <p:nvSpPr>
          <p:cNvPr id="211" name="Go to your workstation.…"/>
          <p:cNvSpPr txBox="1"/>
          <p:nvPr/>
        </p:nvSpPr>
        <p:spPr>
          <a:xfrm>
            <a:off x="927272" y="1735503"/>
            <a:ext cx="2877133" cy="24003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Go to your workstation.</a:t>
            </a:r>
          </a:p>
          <a:p>
            <a:pPr marL="187157" indent="-187157">
              <a:buSzPct val="100000"/>
              <a:buAutoNum type="arabicPeriod" startAt="1"/>
              <a:defRPr>
                <a:solidFill>
                  <a:schemeClr val="accent3">
                    <a:lumOff val="-9098"/>
                  </a:schemeClr>
                </a:solidFill>
              </a:defRPr>
            </a:pPr>
            <a:r>
              <a:t>Watch the video </a:t>
            </a:r>
            <a:r>
              <a:rPr>
                <a:solidFill>
                  <a:schemeClr val="accent5"/>
                </a:solidFill>
              </a:rPr>
              <a:t>5.5.1: Mutator Methods</a:t>
            </a:r>
            <a:endParaRPr>
              <a:solidFill>
                <a:schemeClr val="accent5"/>
              </a:solidFill>
            </a:endParaRPr>
          </a:p>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5.5.5: Student Setters</a:t>
            </a:r>
          </a:p>
          <a:p>
            <a:pPr lvl="1" marL="695157" indent="-187157">
              <a:buSzPct val="100000"/>
              <a:buAutoNum type="alphaLcPeriod" startAt="1"/>
              <a:defRPr>
                <a:solidFill>
                  <a:schemeClr val="accent5"/>
                </a:solidFill>
              </a:defRPr>
            </a:pPr>
            <a:r>
              <a:t>5.5.6: Full Fraction Class</a:t>
            </a:r>
          </a:p>
          <a:p>
            <a:pPr lvl="1" marL="695157" indent="-187157">
              <a:buSzPct val="100000"/>
              <a:buAutoNum type="alphaLcPeriod" startAt="1"/>
              <a:defRPr>
                <a:solidFill>
                  <a:schemeClr val="accent5"/>
                </a:solidFill>
              </a:defRPr>
            </a:pPr>
            <a:r>
              <a:t>5.5.7: Weekly routine</a:t>
            </a:r>
          </a:p>
          <a:p>
            <a:pPr lvl="1" marL="695157" indent="-187157">
              <a:buSzPct val="100000"/>
              <a:buAutoNum type="alphaLcPeriod" startAt="1"/>
              <a:defRPr>
                <a:solidFill>
                  <a:schemeClr val="accent5"/>
                </a:solidFill>
              </a:defRPr>
            </a:pPr>
            <a:r>
              <a:t>5.4.8 A Chef’s best Meal</a:t>
            </a:r>
          </a:p>
          <a:p>
            <a:pPr marL="187157" indent="-187157">
              <a:buSzPct val="100000"/>
              <a:buAutoNum type="arabicPeriod" startAt="1"/>
              <a:defRPr>
                <a:solidFill>
                  <a:schemeClr val="accent3">
                    <a:lumOff val="-9098"/>
                  </a:schemeClr>
                </a:solidFill>
              </a:defRPr>
            </a:pPr>
            <a:r>
              <a:t>We’ll go over the exercises at tehe end of class!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ouble-click to edit"/>
          <p:cNvSpPr txBox="1"/>
          <p:nvPr>
            <p:ph type="title"/>
          </p:nvPr>
        </p:nvSpPr>
        <p:spPr>
          <a:prstGeom prst="rect">
            <a:avLst/>
          </a:prstGeom>
        </p:spPr>
        <p:txBody>
          <a:bodyPr/>
          <a:lstStyle/>
          <a:p>
            <a:pPr defTabSz="886968">
              <a:defRPr sz="2910"/>
            </a:pPr>
          </a:p>
        </p:txBody>
      </p:sp>
      <p:sp>
        <p:nvSpPr>
          <p:cNvPr id="216" name="Answer the questions below.…"/>
          <p:cNvSpPr txBox="1"/>
          <p:nvPr/>
        </p:nvSpPr>
        <p:spPr>
          <a:xfrm>
            <a:off x="778973" y="1600200"/>
            <a:ext cx="7313515" cy="2641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pPr>
            <a:r>
              <a:t>Answer the questions below.  </a:t>
            </a:r>
          </a:p>
          <a:p>
            <a:pPr defTabSz="457200">
              <a:spcBef>
                <a:spcPts val="1400"/>
              </a:spcBef>
              <a:defRPr sz="1800">
                <a:solidFill>
                  <a:srgbClr val="333333"/>
                </a:solidFill>
              </a:defRPr>
            </a:pPr>
          </a:p>
          <a:p>
            <a:pPr marL="147052" indent="-147052" defTabSz="457200">
              <a:spcBef>
                <a:spcPts val="1400"/>
              </a:spcBef>
              <a:buSzPct val="100000"/>
              <a:buAutoNum type="arabicPeriod" startAt="1"/>
              <a:defRPr sz="1800">
                <a:solidFill>
                  <a:srgbClr val="333333"/>
                </a:solidFill>
              </a:defRPr>
            </a:pPr>
            <a:r>
              <a:t>Why are instance variables in a class kept private?</a:t>
            </a:r>
          </a:p>
          <a:p>
            <a:pPr marL="147052" indent="-147052" defTabSz="457200">
              <a:spcBef>
                <a:spcPts val="1400"/>
              </a:spcBef>
              <a:buSzPct val="100000"/>
              <a:buAutoNum type="arabicPeriod" startAt="1"/>
              <a:defRPr sz="1800">
                <a:solidFill>
                  <a:srgbClr val="333333"/>
                </a:solidFill>
              </a:defRPr>
            </a:pPr>
            <a:r>
              <a:t>What are getter (aka accessor) and setter (aka mutator) methods used for?</a:t>
            </a:r>
          </a:p>
          <a:p>
            <a:pPr marL="147052" indent="-147052" defTabSz="457200">
              <a:spcBef>
                <a:spcPts val="1400"/>
              </a:spcBef>
              <a:buSzPct val="100000"/>
              <a:buAutoNum type="arabicPeriod" startAt="1"/>
              <a:defRPr sz="1800">
                <a:solidFill>
                  <a:srgbClr val="333333"/>
                </a:solidFill>
              </a:defRPr>
            </a:pPr>
            <a:r>
              <a:t>What is the toString() method used for?</a:t>
            </a:r>
            <a:endParaRPr>
              <a:solidFill>
                <a:srgbClr val="000000"/>
              </a:solidFill>
              <a:latin typeface="Courier New"/>
              <a:ea typeface="Courier New"/>
              <a:cs typeface="Courier New"/>
              <a:sym typeface="Courier New"/>
            </a:endParaRPr>
          </a:p>
        </p:txBody>
      </p:sp>
      <p:sp>
        <p:nvSpPr>
          <p:cNvPr id="217"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Exit ticket</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Get out a sheet of loose leaf paper. Write your </a:t>
            </a:r>
            <a:r>
              <a:rPr b="1">
                <a:solidFill>
                  <a:schemeClr val="accent3">
                    <a:lumOff val="-9098"/>
                  </a:schemeClr>
                </a:solidFill>
              </a:rPr>
              <a:t>name</a:t>
            </a:r>
            <a:r>
              <a:rPr>
                <a:solidFill>
                  <a:schemeClr val="accent3">
                    <a:lumOff val="-9098"/>
                  </a:schemeClr>
                </a:solidFill>
              </a:rPr>
              <a:t> and the </a:t>
            </a:r>
            <a:r>
              <a:rPr b="1">
                <a:solidFill>
                  <a:schemeClr val="accent3">
                    <a:lumOff val="-9098"/>
                  </a:schemeClr>
                </a:solidFill>
              </a:rPr>
              <a:t>date</a:t>
            </a:r>
            <a:r>
              <a:rPr>
                <a:solidFill>
                  <a:schemeClr val="accent3">
                    <a:lumOff val="-9098"/>
                  </a:schemeClr>
                </a:solidFill>
              </a:rPr>
              <a:t> on the top. Answer each question below with a complete sentence. Be prepared to turn 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