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make google form to submit published code.</a:t>
            </a:r>
          </a:p>
          <a:p>
            <a:pPr/>
          </a:p>
          <a:p>
            <a:pPr/>
            <a:r>
              <a:t>make google meet link for better live coding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marL="187157" indent="-187157">
              <a:buSzPct val="100000"/>
              <a:buAutoNum type="arabicPeriod" startAt="1"/>
            </a:pPr>
            <a:r>
              <a:t>lines with numbers connecting the various objects.  They all form right triangles.</a:t>
            </a:r>
          </a:p>
          <a:p>
            <a:pPr marL="187157" indent="-187157">
              <a:buSzPct val="100000"/>
              <a:buAutoNum type="arabicPeriod" startAt="1"/>
            </a:pPr>
            <a:r>
              <a:t>answers will vary. Students might wonder where the numbers come from.</a:t>
            </a:r>
          </a:p>
          <a:p>
            <a:pPr marL="187157" indent="-187157">
              <a:buSzPct val="100000"/>
              <a:buAutoNum type="arabicPeriod" startAt="1"/>
            </a:pPr>
            <a:r>
              <a:t>pythagorean theorem…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p>
          <a:p>
            <a:pPr/>
            <a:r>
              <a:t>Draw right triangle on screen.  </a:t>
            </a:r>
          </a:p>
          <a:p>
            <a:pPr/>
          </a:p>
          <a:p>
            <a:pPr/>
            <a:r>
              <a:t>+hdw find the vertical and horizontal difference:</a:t>
            </a:r>
          </a:p>
          <a:p>
            <a:pPr/>
          </a:p>
          <a:p>
            <a:pPr/>
            <a:r>
              <a:t>300 - 50 : vertical</a:t>
            </a:r>
          </a:p>
          <a:p>
            <a:pPr/>
          </a:p>
          <a:p>
            <a:pPr/>
            <a:r>
              <a:t>250 - 100 : horizontal</a:t>
            </a:r>
          </a:p>
          <a:p>
            <a:pPr/>
          </a:p>
          <a:p>
            <a:pPr/>
            <a:r>
              <a:t>plug these into the Pythagorean theorem.</a:t>
            </a:r>
          </a:p>
          <a:p>
            <a:pPr/>
          </a:p>
          <a:p>
            <a:pPr/>
            <a:r>
              <a:t>d = sqrt(( (300 - 50</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draw right triange on diagram again.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distance :: Number, Number, Number, Number -&gt; Number</a:t>
            </a:r>
          </a:p>
          <a:p>
            <a:pPr/>
            <a:r>
              <a:t># The distance between two points on screen:</a:t>
            </a:r>
          </a:p>
          <a:p>
            <a:pPr/>
            <a:r>
              <a:t># We have the player's x and y, and a character's x and y.</a:t>
            </a:r>
          </a:p>
          <a:p>
            <a:pPr/>
            <a:r>
              <a:t># How far apart are they?</a:t>
            </a:r>
          </a:p>
          <a:p>
            <a:pPr/>
            <a:r>
              <a:t>examples: </a:t>
            </a:r>
          </a:p>
          <a:p>
            <a:pPr/>
            <a:r>
              <a:t>  distance(0, 0, 3, 4) is </a:t>
            </a:r>
          </a:p>
          <a:p>
            <a:pPr/>
            <a:r>
              <a:t>  num-sqrt((num-sqr(3 - 0)) + (num-sqr(4 - 0)))</a:t>
            </a:r>
          </a:p>
          <a:p>
            <a:pPr/>
            <a:r>
              <a:t>  </a:t>
            </a:r>
          </a:p>
          <a:p>
            <a:pPr/>
            <a:r>
              <a:t>  distance(30, 12, 54, 3) is-roughly </a:t>
            </a:r>
          </a:p>
          <a:p>
            <a:pPr/>
            <a:r>
              <a:t>  num-sqrt((num-sqr(54 - 30)) + (num-sqr(3 - 12))) </a:t>
            </a:r>
          </a:p>
          <a:p>
            <a:pPr/>
            <a:r>
              <a:t>end</a:t>
            </a:r>
          </a:p>
          <a:p>
            <a:pPr/>
          </a:p>
          <a:p>
            <a:pPr/>
            <a:r>
              <a:t>fun distance(x1, y1, x2, y2):</a:t>
            </a:r>
          </a:p>
          <a:p>
            <a:pPr/>
            <a:r>
              <a:t>  num-sqrt((num-sqr(x2 - x1)) + (num-sqr(y2 - y1)))</a:t>
            </a:r>
          </a:p>
          <a:p>
            <a:pPr/>
            <a:r>
              <a:t>end</a:t>
            </a:r>
          </a:p>
          <a:p>
            <a:pPr/>
          </a:p>
          <a:p>
            <a:pPr/>
            <a:r>
              <a:t>is-collision :: Number, Number, Number, Number -&gt; Boolean </a:t>
            </a:r>
          </a:p>
          <a:p>
            <a:pPr/>
            <a:r>
              <a:t># How close is close enough?  </a:t>
            </a:r>
          </a:p>
          <a:p>
            <a:pPr/>
            <a:r>
              <a:t># We have the player's x and y, and a character's x and y.</a:t>
            </a:r>
          </a:p>
          <a:p>
            <a:pPr/>
            <a:r>
              <a:t># We can ask how far apart they are.  Did they collide?</a:t>
            </a:r>
          </a:p>
          <a:p>
            <a:pPr/>
            <a:r>
              <a:t>fun is-collision(px, py, cx, cy):</a:t>
            </a:r>
          </a:p>
          <a:p>
            <a:pPr/>
            <a:r>
              <a:t>  distance(px, py, cx, cy) &lt; 50</a:t>
            </a:r>
          </a:p>
          <a:p>
            <a:pPr/>
            <a:r>
              <a:t>end</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implement the Pythagorean theorem in Pyret to calculate distance?</a:t>
            </a:r>
          </a:p>
        </p:txBody>
      </p:sp>
      <p:sp>
        <p:nvSpPr>
          <p:cNvPr id="45" name="Dr. O’Brien  1/6/22"/>
          <p:cNvSpPr txBox="1"/>
          <p:nvPr/>
        </p:nvSpPr>
        <p:spPr>
          <a:xfrm>
            <a:off x="7592483" y="39450"/>
            <a:ext cx="14753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1/6/22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ideo" Target="https://www.youtube.com/embed/Ln7myXQx8TM?feature=oembed" TargetMode="External"/><Relationship Id="rId4"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15.4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6 January 2022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Coding to learn: extension  Activity…"/>
          <p:cNvSpPr txBox="1"/>
          <p:nvPr/>
        </p:nvSpPr>
        <p:spPr>
          <a:xfrm>
            <a:off x="2241183" y="488242"/>
            <a:ext cx="4389095" cy="11811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sz="2400"/>
            </a:pPr>
            <a:r>
              <a:t>Coding to learn: extension  Activity</a:t>
            </a:r>
          </a:p>
          <a:p>
            <a:pPr>
              <a:defRPr>
                <a:solidFill>
                  <a:schemeClr val="accent5">
                    <a:satOff val="-3088"/>
                    <a:lumOff val="12696"/>
                  </a:schemeClr>
                </a:solidFill>
              </a:defRPr>
            </a:pPr>
            <a:r>
              <a:t>Be sure to: </a:t>
            </a:r>
            <a:r>
              <a:rPr>
                <a:solidFill>
                  <a:schemeClr val="accent1">
                    <a:lumOff val="-6117"/>
                  </a:schemeClr>
                </a:solidFill>
              </a:rPr>
              <a:t>Carefully follow the instructions below:</a:t>
            </a:r>
          </a:p>
        </p:txBody>
      </p:sp>
      <p:sp>
        <p:nvSpPr>
          <p:cNvPr id="241" name="Be sure to: do the work below in your saved copy of thenAlice’s restaurant Pyret file:…"/>
          <p:cNvSpPr txBox="1"/>
          <p:nvPr/>
        </p:nvSpPr>
        <p:spPr>
          <a:xfrm>
            <a:off x="456278" y="1271953"/>
            <a:ext cx="8231445" cy="3327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000"/>
              </a:spcBef>
              <a:defRPr>
                <a:solidFill>
                  <a:schemeClr val="accent3">
                    <a:lumOff val="-9098"/>
                  </a:schemeClr>
                </a:solidFill>
              </a:defRPr>
            </a:pPr>
            <a:r>
              <a:t>Now is your time to customize your game! Try implementing some of the following features, or make your own!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Warping</a:t>
            </a:r>
            <a:r>
              <a:t> - program one key to "warp" the player to a set location, such as the center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Boundaries</a:t>
            </a:r>
            <a:r>
              <a:t> - change update-player such that PLAYER cannot move off the top or bottom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Wrapping</a:t>
            </a:r>
            <a:r>
              <a:t> - add code to update-player such that when PLAYER moves to the top of the screen, it reappears at the bottom, and vice versa</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Hiding</a:t>
            </a:r>
            <a:r>
              <a:t> - add a key that will make PLAYER seem to disappear, and reappear when the same key is pressed again</a:t>
            </a:r>
          </a:p>
          <a:p>
            <a:pPr defTabSz="457200">
              <a:spcBef>
                <a:spcPts val="1000"/>
              </a:spcBef>
              <a:defRPr>
                <a:solidFill>
                  <a:schemeClr val="accent3">
                    <a:lumOff val="-9098"/>
                  </a:schemeClr>
                </a:solidFill>
              </a:defRPr>
            </a:pPr>
            <a:r>
              <a:rPr>
                <a:solidFill>
                  <a:schemeClr val="accent5"/>
                </a:solidFill>
              </a:rPr>
              <a:t>Reminder</a:t>
            </a:r>
            <a:r>
              <a:t>: Use </a:t>
            </a:r>
            <a:r>
              <a:rPr>
                <a:solidFill>
                  <a:schemeClr val="accent5"/>
                </a:solidFill>
              </a:rPr>
              <a:t>#</a:t>
            </a:r>
            <a:r>
              <a:t> to add comments to code!</a:t>
            </a:r>
          </a:p>
          <a:p>
            <a:pPr defTabSz="457200">
              <a:spcBef>
                <a:spcPts val="1000"/>
              </a:spcBef>
              <a:defRPr>
                <a:solidFill>
                  <a:schemeClr val="accent6">
                    <a:satOff val="-51724"/>
                    <a:lumOff val="-15333"/>
                  </a:schemeClr>
                </a:solidFill>
              </a:defRPr>
            </a:pPr>
            <a:r>
              <a:t>Adding useful comments to code is an important part of programming. It lets us leave messages for other programmers, leave notes for ourselves, or "turn off" pieces of code that we don’t want or need to debug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4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4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41">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41">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41">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24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1"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Double-click to edit"/>
          <p:cNvSpPr txBox="1"/>
          <p:nvPr>
            <p:ph type="title"/>
          </p:nvPr>
        </p:nvSpPr>
        <p:spPr>
          <a:prstGeom prst="rect">
            <a:avLst/>
          </a:prstGeom>
        </p:spPr>
        <p:txBody>
          <a:bodyPr/>
          <a:lstStyle/>
          <a:p>
            <a:pPr defTabSz="886968">
              <a:defRPr sz="2910"/>
            </a:pPr>
          </a:p>
        </p:txBody>
      </p:sp>
      <p:sp>
        <p:nvSpPr>
          <p:cNvPr id="246" name="reflection"/>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reflection</a:t>
            </a:r>
          </a:p>
        </p:txBody>
      </p:sp>
      <p:sp>
        <p:nvSpPr>
          <p:cNvPr id="247" name="Be sure to: get out a sheet of loose leaf paper. Write your name and the date on top. Answer each question below with a complete sentence. Be prepared to hand in as you leave!…"/>
          <p:cNvSpPr txBox="1"/>
          <p:nvPr/>
        </p:nvSpPr>
        <p:spPr>
          <a:xfrm>
            <a:off x="350267" y="1656889"/>
            <a:ext cx="7462021" cy="125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6A00"/>
                </a:solidFill>
              </a:rPr>
              <a:t>Be sure to</a:t>
            </a:r>
            <a:r>
              <a:rPr>
                <a:solidFill>
                  <a:srgbClr val="000000"/>
                </a:solidFill>
              </a:rPr>
              <a:t>: get</a:t>
            </a:r>
            <a:r>
              <a:t> out a sheet of loose leaf paper. Write your name and the date on top. Answer each question below with a complete sentence. Be prepared to hand in as you leave!</a:t>
            </a:r>
          </a:p>
          <a:p>
            <a:pPr>
              <a:defRPr>
                <a:solidFill>
                  <a:srgbClr val="011D57"/>
                </a:solidFill>
              </a:defRPr>
            </a:pPr>
          </a:p>
          <a:p>
            <a:pPr marL="187157" indent="-187157">
              <a:buSzPct val="100000"/>
              <a:buAutoNum type="arabicPeriod" startAt="1"/>
              <a:defRPr>
                <a:solidFill>
                  <a:srgbClr val="011D57"/>
                </a:solidFill>
              </a:defRPr>
            </a:pPr>
            <a:r>
              <a:t> What would it take to make the player move left and right? </a:t>
            </a:r>
          </a:p>
          <a:p>
            <a:pPr marL="187157" indent="-187157">
              <a:buSzPct val="100000"/>
              <a:buAutoNum type="arabicPeriod" startAt="1"/>
              <a:defRPr>
                <a:solidFill>
                  <a:srgbClr val="011D57"/>
                </a:solidFill>
              </a:defRPr>
            </a:pPr>
            <a:r>
              <a:t>Why can’t we do this without changing the contract? </a:t>
            </a:r>
            <a:endParaRPr sz="12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7"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2804002" cy="778113"/>
          </a:xfrm>
          <a:prstGeom prst="rect">
            <a:avLst/>
          </a:prstGeom>
          <a:solidFill>
            <a:srgbClr val="FFFFFF"/>
          </a:solidFill>
          <a:ln w="25400">
            <a:solidFill>
              <a:schemeClr val="accent1"/>
            </a:solidFill>
            <a:round/>
          </a:ln>
        </p:spPr>
        <p:txBody>
          <a:bodyPr lIns="91422" tIns="91422" rIns="91422" bIns="91422"/>
          <a:lstStyle>
            <a:lvl1pPr defTabSz="748710">
              <a:defRPr b="0" sz="1932">
                <a:solidFill>
                  <a:srgbClr val="F46524"/>
                </a:solidFill>
                <a:latin typeface="+mn-lt"/>
                <a:ea typeface="+mn-ea"/>
                <a:cs typeface="+mn-cs"/>
                <a:sym typeface="Arial"/>
              </a:defRPr>
            </a:lvl1pPr>
          </a:lstStyle>
          <a:p>
            <a:pPr/>
            <a:r>
              <a:t>Do now</a:t>
            </a:r>
          </a:p>
        </p:txBody>
      </p:sp>
      <p:sp>
        <p:nvSpPr>
          <p:cNvPr id="191" name="be sure to: take a seat near the front of the room. Get out your binder. Copy the goal and date. Answer the questions below with complete sentences:"/>
          <p:cNvSpPr txBox="1"/>
          <p:nvPr/>
        </p:nvSpPr>
        <p:spPr>
          <a:xfrm>
            <a:off x="631262" y="1495311"/>
            <a:ext cx="3485956"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AB01"/>
                </a:solidFill>
              </a:rPr>
              <a:t>be sure to</a:t>
            </a:r>
            <a:r>
              <a:t>:</a:t>
            </a:r>
            <a:r>
              <a:rPr>
                <a:solidFill>
                  <a:schemeClr val="accent5">
                    <a:lumOff val="-9843"/>
                  </a:schemeClr>
                </a:solidFill>
              </a:rPr>
              <a:t> </a:t>
            </a:r>
            <a:r>
              <a:rPr>
                <a:solidFill>
                  <a:srgbClr val="11053B"/>
                </a:solidFill>
              </a:rPr>
              <a:t>take a seat near the front of the room. Get out your binder. Copy the </a:t>
            </a:r>
            <a:r>
              <a:rPr b="1">
                <a:solidFill>
                  <a:srgbClr val="11053B"/>
                </a:solidFill>
              </a:rPr>
              <a:t>goal </a:t>
            </a:r>
            <a:r>
              <a:rPr>
                <a:solidFill>
                  <a:srgbClr val="11053B"/>
                </a:solidFill>
              </a:rPr>
              <a:t>and </a:t>
            </a:r>
            <a:r>
              <a:rPr b="1">
                <a:solidFill>
                  <a:srgbClr val="11053B"/>
                </a:solidFill>
              </a:rPr>
              <a:t>date</a:t>
            </a:r>
            <a:r>
              <a:rPr>
                <a:solidFill>
                  <a:srgbClr val="11053B"/>
                </a:solidFill>
              </a:rPr>
              <a:t>. Answer the questions below with complete sentences:</a:t>
            </a:r>
          </a:p>
          <a:p>
            <a:pPr>
              <a:defRPr>
                <a:solidFill>
                  <a:srgbClr val="011D57"/>
                </a:solidFill>
              </a:defRPr>
            </a:pPr>
          </a:p>
        </p:txBody>
      </p:sp>
      <p:sp>
        <p:nvSpPr>
          <p:cNvPr id="192" name="Examine the image to your right.…"/>
          <p:cNvSpPr txBox="1"/>
          <p:nvPr/>
        </p:nvSpPr>
        <p:spPr>
          <a:xfrm>
            <a:off x="471156" y="2453718"/>
            <a:ext cx="3806168" cy="1549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D38301"/>
                </a:solidFill>
              </a:defRPr>
            </a:pPr>
            <a:r>
              <a:t>Examine the image to your right.</a:t>
            </a:r>
          </a:p>
          <a:p>
            <a:pPr marL="233947" indent="-233947">
              <a:buSzPct val="100000"/>
              <a:buAutoNum type="arabicPeriod" startAt="1"/>
            </a:pPr>
            <a:r>
              <a:t>What do you notice about the image? Write down at least two things.</a:t>
            </a:r>
          </a:p>
          <a:p>
            <a:pPr marL="233947" indent="-233947">
              <a:buSzPct val="100000"/>
              <a:buAutoNum type="arabicPeriod" startAt="1"/>
            </a:pPr>
            <a:r>
              <a:t>What questions do you have? Write down at least one thing.</a:t>
            </a:r>
          </a:p>
          <a:p>
            <a:pPr marL="233947" indent="-233947">
              <a:buSzPct val="100000"/>
              <a:buAutoNum type="arabicPeriod" startAt="1"/>
            </a:pPr>
            <a:r>
              <a:t>What do you think the relationship is between the different numbers you see?</a:t>
            </a:r>
          </a:p>
        </p:txBody>
      </p:sp>
      <p:pic>
        <p:nvPicPr>
          <p:cNvPr id="193" name="Image" descr="Image"/>
          <p:cNvPicPr>
            <a:picLocks noChangeAspect="1"/>
          </p:cNvPicPr>
          <p:nvPr/>
        </p:nvPicPr>
        <p:blipFill>
          <a:blip r:embed="rId3">
            <a:extLst/>
          </a:blip>
          <a:stretch>
            <a:fillRect/>
          </a:stretch>
        </p:blipFill>
        <p:spPr>
          <a:xfrm>
            <a:off x="4566346" y="1279144"/>
            <a:ext cx="4068348" cy="290596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8"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framing</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 implement the Pythagorean theorem in Pyret to calculate distance</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this lets us add effects for when the characters collide</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finish our game this week</a:t>
            </a:r>
          </a:p>
        </p:txBody>
      </p:sp>
      <p:pic>
        <p:nvPicPr>
          <p:cNvPr id="201"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Mini-lesson: Pythagorean theorem"/>
          <p:cNvSpPr txBox="1"/>
          <p:nvPr/>
        </p:nvSpPr>
        <p:spPr>
          <a:xfrm>
            <a:off x="2241183" y="488242"/>
            <a:ext cx="4389095" cy="9652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Mini-lesson: Pythagorean theorem </a:t>
            </a:r>
          </a:p>
        </p:txBody>
      </p:sp>
      <p:sp>
        <p:nvSpPr>
          <p:cNvPr id="204" name="Be sure to: do the work below in your saved copy of thenAlice’s restaurant Pyret file:…"/>
          <p:cNvSpPr txBox="1"/>
          <p:nvPr/>
        </p:nvSpPr>
        <p:spPr>
          <a:xfrm>
            <a:off x="651838" y="1769617"/>
            <a:ext cx="2462086" cy="13081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Watch this four minute video.  </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Write down any questions you have.</a:t>
            </a:r>
          </a:p>
        </p:txBody>
      </p:sp>
      <p:pic>
        <p:nvPicPr>
          <p:cNvPr id="205" name="The Pythagorean Theorem" descr="The Pythagorean Theorem"/>
          <p:cNvPicPr>
            <a:picLocks noChangeAspect="0"/>
          </p:cNvPicPr>
          <p:nvPr>
            <a:videoFile xmlns:mc="http://schemas.openxmlformats.org/markup-compatibility/2006" xmlns:aiw="http://developer.apple.com/namespaces/iwork" r:link="rId3" mc:Ignorable="aiw" aiw:title="The Pythagorean Theorem" aiw:author="Hotel Infinity"/>
          </p:nvPr>
        </p:nvPicPr>
        <p:blipFill>
          <a:blip r:embed="rId4">
            <a:extLst/>
          </a:blip>
          <a:stretch>
            <a:fillRect/>
          </a:stretch>
        </p:blipFill>
        <p:spPr>
          <a:xfrm>
            <a:off x="3213099" y="1666995"/>
            <a:ext cx="5077827" cy="2856277"/>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mediacall" nodeType="clickEffect" presetSubtype="0" presetID="1" grpId="2" fill="hold">
                                  <p:stCondLst>
                                    <p:cond delay="0"/>
                                  </p:stCondLst>
                                  <p:childTnLst>
                                    <p:cmd type="call" cmd="playFrom(0.0)">
                                      <p:cBhvr>
                                        <p:cTn id="24" dur="1" fill="hold"/>
                                        <p:tgtEl>
                                          <p:spTgt spid="20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25" fill="hold" display="0">
                  <p:stCondLst>
                    <p:cond delay="indefinite"/>
                  </p:stCondLst>
                </p:cTn>
                <p:tgtEl>
                  <p:spTgt spid="205"/>
                </p:tgtEl>
              </p:cMediaNode>
            </p:video>
            <p:seq concurrent="1" prevAc="none" nextAc="seek">
              <p:cTn id="26" evtFilter="cancelBubble" nodeType="interactiveSeq" restart="whenNotActive" fill="hold">
                <p:stCondLst>
                  <p:cond delay="0" evt="onClick">
                    <p:tgtEl>
                      <p:spTgt spid="205"/>
                    </p:tgtEl>
                  </p:cond>
                </p:stCondLst>
                <p:endSync delay="0" evt="end">
                  <p:rtn val="all"/>
                </p:endSync>
                <p:childTnLst>
                  <p:par>
                    <p:cTn id="27" fill="hold">
                      <p:stCondLst>
                        <p:cond delay="0"/>
                      </p:stCondLst>
                      <p:childTnLst>
                        <p:par>
                          <p:cTn id="28" fill="hold">
                            <p:stCondLst>
                              <p:cond delay="0"/>
                            </p:stCondLst>
                            <p:childTnLst>
                              <p:par>
                                <p:cTn id="29" presetClass="mediacall" nodeType="clickEffect" presetSubtype="0" presetID="2" fill="hold">
                                  <p:stCondLst>
                                    <p:cond delay="0"/>
                                  </p:stCondLst>
                                  <p:childTnLst>
                                    <p:cmd type="call" cmd="togglePause">
                                      <p:cBhvr>
                                        <p:cTn id="30" dur="1" fill="hold"/>
                                        <p:tgtEl>
                                          <p:spTgt spid="205"/>
                                        </p:tgtEl>
                                      </p:cBhvr>
                                    </p:cmd>
                                  </p:childTnLst>
                                </p:cTn>
                              </p:par>
                            </p:childTnLst>
                          </p:cTn>
                        </p:par>
                      </p:childTnLst>
                    </p:cTn>
                  </p:par>
                </p:childTnLst>
              </p:cTn>
              <p:nextCondLst>
                <p:cond delay="0" evt="onClick">
                  <p:tgtEl>
                    <p:spTgt spid="205"/>
                  </p:tgtEl>
                </p:cond>
              </p:nextCondLst>
            </p:seq>
          </p:childTnLst>
        </p:cTn>
      </p:par>
    </p:tnLst>
    <p:bldLst>
      <p:bldP build="p" bldLvl="5" animBg="1" rev="0" advAuto="0" spid="20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Mini-lesson: Pythagorean theorem"/>
          <p:cNvSpPr txBox="1"/>
          <p:nvPr/>
        </p:nvSpPr>
        <p:spPr>
          <a:xfrm>
            <a:off x="2241183" y="488242"/>
            <a:ext cx="4389095" cy="9652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Mini-lesson: Pythagorean theorem </a:t>
            </a:r>
          </a:p>
        </p:txBody>
      </p:sp>
      <p:sp>
        <p:nvSpPr>
          <p:cNvPr id="210" name="Be sure to: do the work below in your saved copy of thenAlice’s restaurant Pyret file:…"/>
          <p:cNvSpPr txBox="1"/>
          <p:nvPr/>
        </p:nvSpPr>
        <p:spPr>
          <a:xfrm>
            <a:off x="1058238" y="2036317"/>
            <a:ext cx="3203498" cy="660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a:solidFill>
                  <a:schemeClr val="accent1">
                    <a:lumOff val="-6117"/>
                  </a:schemeClr>
                </a:solidFill>
              </a:defRPr>
            </a:lvl1pPr>
          </a:lstStyle>
          <a:p>
            <a:pPr/>
            <a:r>
              <a:t>How could we use the Pythagorean theorem to find the distance between these two characters?</a:t>
            </a:r>
          </a:p>
        </p:txBody>
      </p:sp>
      <p:pic>
        <p:nvPicPr>
          <p:cNvPr id="211" name="Image" descr="Image"/>
          <p:cNvPicPr>
            <a:picLocks noChangeAspect="1"/>
          </p:cNvPicPr>
          <p:nvPr/>
        </p:nvPicPr>
        <p:blipFill>
          <a:blip r:embed="rId3">
            <a:extLst/>
          </a:blip>
          <a:stretch>
            <a:fillRect/>
          </a:stretch>
        </p:blipFill>
        <p:spPr>
          <a:xfrm>
            <a:off x="4870450" y="1862588"/>
            <a:ext cx="2657004" cy="2364223"/>
          </a:xfrm>
          <a:prstGeom prst="rect">
            <a:avLst/>
          </a:prstGeom>
          <a:ln w="12700">
            <a:miter lim="400000"/>
          </a:ln>
        </p:spPr>
      </p:pic>
      <p:sp>
        <p:nvSpPr>
          <p:cNvPr id="212" name="Oval"/>
          <p:cNvSpPr/>
          <p:nvPr/>
        </p:nvSpPr>
        <p:spPr>
          <a:xfrm>
            <a:off x="6337300" y="2628949"/>
            <a:ext cx="112608" cy="107901"/>
          </a:xfrm>
          <a:prstGeom prst="ellipse">
            <a:avLst/>
          </a:prstGeom>
          <a:solidFill>
            <a:srgbClr val="FF2600"/>
          </a:solidFill>
          <a:ln w="12700">
            <a:miter lim="400000"/>
          </a:ln>
        </p:spPr>
        <p:txBody>
          <a:bodyPr lIns="0" tIns="0" rIns="0" bIns="0"/>
          <a:lstStyle/>
          <a:p>
            <a:pPr/>
          </a:p>
        </p:txBody>
      </p:sp>
      <p:sp>
        <p:nvSpPr>
          <p:cNvPr id="213" name="Oval"/>
          <p:cNvSpPr/>
          <p:nvPr/>
        </p:nvSpPr>
        <p:spPr>
          <a:xfrm>
            <a:off x="5283200" y="3924349"/>
            <a:ext cx="112608" cy="107901"/>
          </a:xfrm>
          <a:prstGeom prst="ellipse">
            <a:avLst/>
          </a:prstGeom>
          <a:solidFill>
            <a:srgbClr val="FF2600"/>
          </a:solidFill>
          <a:ln w="12700">
            <a:miter lim="400000"/>
          </a:ln>
        </p:spPr>
        <p:txBody>
          <a:bodyPr lIns="0" tIns="0" rIns="0" bIns="0"/>
          <a:lstStyle/>
          <a:p>
            <a:pPr/>
          </a:p>
        </p:txBody>
      </p:sp>
      <p:sp>
        <p:nvSpPr>
          <p:cNvPr id="214" name="(100,50)"/>
          <p:cNvSpPr txBox="1"/>
          <p:nvPr/>
        </p:nvSpPr>
        <p:spPr>
          <a:xfrm>
            <a:off x="5647208" y="3870349"/>
            <a:ext cx="67493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(100,50)</a:t>
            </a:r>
          </a:p>
        </p:txBody>
      </p:sp>
      <p:sp>
        <p:nvSpPr>
          <p:cNvPr id="215" name="(250, 300)"/>
          <p:cNvSpPr txBox="1"/>
          <p:nvPr/>
        </p:nvSpPr>
        <p:spPr>
          <a:xfrm>
            <a:off x="5981994" y="2797049"/>
            <a:ext cx="823219"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(250, 300)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0"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Mini-lesson: Pythagorean theorem"/>
          <p:cNvSpPr txBox="1"/>
          <p:nvPr/>
        </p:nvSpPr>
        <p:spPr>
          <a:xfrm>
            <a:off x="2241183" y="488242"/>
            <a:ext cx="4389095" cy="9652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Mini-lesson: Pythagorean theorem </a:t>
            </a:r>
          </a:p>
        </p:txBody>
      </p:sp>
      <p:sp>
        <p:nvSpPr>
          <p:cNvPr id="220" name="Be sure to: do the work below in your saved copy of thenAlice’s restaurant Pyret file:…"/>
          <p:cNvSpPr txBox="1"/>
          <p:nvPr/>
        </p:nvSpPr>
        <p:spPr>
          <a:xfrm>
            <a:off x="1058238" y="2036317"/>
            <a:ext cx="3203498" cy="860089"/>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1">
                    <a:lumOff val="-6117"/>
                  </a:schemeClr>
                </a:solidFill>
              </a:defRPr>
            </a:pPr>
            <a:r>
              <a:t>The distance formula:</a:t>
            </a:r>
          </a:p>
          <a:p>
            <a:pPr>
              <a:defRPr>
                <a:solidFill>
                  <a:schemeClr val="accent1">
                    <a:lumOff val="-6117"/>
                  </a:schemeClr>
                </a:solidFill>
              </a:defRPr>
            </a:pPr>
          </a:p>
          <a:p>
            <a:pPr>
              <a:defRPr>
                <a:solidFill>
                  <a:schemeClr val="accent1">
                    <a:lumOff val="-6117"/>
                  </a:schemeClr>
                </a:solidFill>
              </a:defRPr>
            </a:pPr>
            <a14:m>
              <m:oMathPara>
                <m:oMathParaPr>
                  <m:jc m:val="left"/>
                </m:oMathParaPr>
                <m:oMath>
                  <m:r>
                    <a:rPr xmlns:a="http://schemas.openxmlformats.org/drawingml/2006/main" sz="1650" i="1">
                      <a:solidFill>
                        <a:srgbClr val="00457C"/>
                      </a:solidFill>
                      <a:latin typeface="Cambria Math" panose="02040503050406030204" pitchFamily="18" charset="0"/>
                    </a:rPr>
                    <m:t>d</m:t>
                  </m:r>
                  <m:r>
                    <a:rPr xmlns:a="http://schemas.openxmlformats.org/drawingml/2006/main" sz="1650" i="1">
                      <a:solidFill>
                        <a:srgbClr val="00457C"/>
                      </a:solidFill>
                      <a:latin typeface="Cambria Math" panose="02040503050406030204" pitchFamily="18" charset="0"/>
                    </a:rPr>
                    <m:t>=</m:t>
                  </m:r>
                  <m:rad>
                    <m:radPr>
                      <m:ctrlPr>
                        <a:rPr xmlns:a="http://schemas.openxmlformats.org/drawingml/2006/main" sz="1650" i="1">
                          <a:solidFill>
                            <a:srgbClr val="00457C"/>
                          </a:solidFill>
                          <a:latin typeface="Cambria Math" panose="02040503050406030204" pitchFamily="18" charset="0"/>
                        </a:rPr>
                      </m:ctrlPr>
                      <m:degHide m:val="on"/>
                    </m:radPr>
                    <m:deg/>
                    <m:e>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e>
                  </m:rad>
                </m:oMath>
              </m:oMathPara>
            </a14:m>
            <a:endParaRPr>
              <a:solidFill>
                <a:srgbClr val="01467C"/>
              </a:solidFill>
            </a:endParaRPr>
          </a:p>
        </p:txBody>
      </p:sp>
      <p:pic>
        <p:nvPicPr>
          <p:cNvPr id="221" name="Image" descr="Image"/>
          <p:cNvPicPr>
            <a:picLocks noChangeAspect="1"/>
          </p:cNvPicPr>
          <p:nvPr/>
        </p:nvPicPr>
        <p:blipFill>
          <a:blip r:embed="rId3">
            <a:extLst/>
          </a:blip>
          <a:stretch>
            <a:fillRect/>
          </a:stretch>
        </p:blipFill>
        <p:spPr>
          <a:xfrm>
            <a:off x="4870450" y="1862589"/>
            <a:ext cx="2657004" cy="2364222"/>
          </a:xfrm>
          <a:prstGeom prst="rect">
            <a:avLst/>
          </a:prstGeom>
          <a:ln w="12700">
            <a:miter lim="400000"/>
          </a:ln>
        </p:spPr>
      </p:pic>
      <p:sp>
        <p:nvSpPr>
          <p:cNvPr id="222" name="Oval"/>
          <p:cNvSpPr/>
          <p:nvPr/>
        </p:nvSpPr>
        <p:spPr>
          <a:xfrm>
            <a:off x="6337300" y="2628949"/>
            <a:ext cx="112608" cy="107901"/>
          </a:xfrm>
          <a:prstGeom prst="ellipse">
            <a:avLst/>
          </a:prstGeom>
          <a:solidFill>
            <a:srgbClr val="FF2600"/>
          </a:solidFill>
          <a:ln w="12700">
            <a:miter lim="400000"/>
          </a:ln>
        </p:spPr>
        <p:txBody>
          <a:bodyPr lIns="0" tIns="0" rIns="0" bIns="0"/>
          <a:lstStyle/>
          <a:p>
            <a:pPr/>
          </a:p>
        </p:txBody>
      </p:sp>
      <p:sp>
        <p:nvSpPr>
          <p:cNvPr id="223" name="Oval"/>
          <p:cNvSpPr/>
          <p:nvPr/>
        </p:nvSpPr>
        <p:spPr>
          <a:xfrm>
            <a:off x="5283200" y="3924349"/>
            <a:ext cx="112608" cy="107901"/>
          </a:xfrm>
          <a:prstGeom prst="ellipse">
            <a:avLst/>
          </a:prstGeom>
          <a:solidFill>
            <a:srgbClr val="FF2600"/>
          </a:solidFill>
          <a:ln w="12700">
            <a:miter lim="400000"/>
          </a:ln>
        </p:spPr>
        <p:txBody>
          <a:bodyPr lIns="0" tIns="0" rIns="0" bIns="0"/>
          <a:lstStyle/>
          <a:p>
            <a:pPr/>
          </a:p>
        </p:txBody>
      </p:sp>
      <p:sp>
        <p:nvSpPr>
          <p:cNvPr id="224" name="(x1, y1)"/>
          <p:cNvSpPr txBox="1"/>
          <p:nvPr/>
        </p:nvSpPr>
        <p:spPr>
          <a:xfrm>
            <a:off x="5647208" y="3870349"/>
            <a:ext cx="6054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(x1, y1)</a:t>
            </a:r>
          </a:p>
        </p:txBody>
      </p:sp>
      <p:sp>
        <p:nvSpPr>
          <p:cNvPr id="225" name="(x2, y2)"/>
          <p:cNvSpPr txBox="1"/>
          <p:nvPr/>
        </p:nvSpPr>
        <p:spPr>
          <a:xfrm>
            <a:off x="5981994" y="2797049"/>
            <a:ext cx="6054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(x2, y2)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oding to learn: Activity"/>
          <p:cNvSpPr txBox="1"/>
          <p:nvPr/>
        </p:nvSpPr>
        <p:spPr>
          <a:xfrm>
            <a:off x="2241183" y="17599"/>
            <a:ext cx="4389095" cy="5969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Activity</a:t>
            </a:r>
          </a:p>
        </p:txBody>
      </p:sp>
      <p:sp>
        <p:nvSpPr>
          <p:cNvPr id="230" name="Be sure to: do the work below in your saved copy of thenAlice’s restaurant Pyret file:…"/>
          <p:cNvSpPr txBox="1"/>
          <p:nvPr/>
        </p:nvSpPr>
        <p:spPr>
          <a:xfrm>
            <a:off x="229370" y="1481228"/>
            <a:ext cx="4194941" cy="23876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Read through the video game expectations (to your right).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Move to your computer, open your saved game file.  If your game doesn’t yet meet expectations, start working on it!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When you’re done with that see the next slide (on Google Classroom).  Work on extending your game.</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If you have any questions, raise your hand!</a:t>
            </a:r>
          </a:p>
        </p:txBody>
      </p:sp>
      <p:sp>
        <p:nvSpPr>
          <p:cNvPr id="231" name="What you should have done with your video game:…"/>
          <p:cNvSpPr txBox="1"/>
          <p:nvPr/>
        </p:nvSpPr>
        <p:spPr>
          <a:xfrm>
            <a:off x="4517219" y="633900"/>
            <a:ext cx="4123517" cy="38215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D38301"/>
                </a:solidFill>
              </a:defRPr>
            </a:pPr>
            <a:r>
              <a:t>What you should have done with your video game:</a:t>
            </a:r>
          </a:p>
          <a:p>
            <a:pPr marL="233947" indent="-233947">
              <a:buSzPct val="100000"/>
              <a:buAutoNum type="arabicPeriod" startAt="1"/>
            </a:pPr>
            <a:r>
              <a:t>Add your own images for player, danger, and target</a:t>
            </a:r>
          </a:p>
          <a:p>
            <a:pPr marL="233947" indent="-233947">
              <a:buSzPct val="100000"/>
              <a:buAutoNum type="arabicPeriod" startAt="1"/>
            </a:pPr>
            <a:r>
              <a:t>Make sure the danger and target are moving horizontally, by modifying the </a:t>
            </a:r>
            <a:r>
              <a:rPr>
                <a:solidFill>
                  <a:srgbClr val="012F7B"/>
                </a:solidFill>
                <a:latin typeface="Courier New"/>
                <a:ea typeface="Courier New"/>
                <a:cs typeface="Courier New"/>
                <a:sym typeface="Courier New"/>
              </a:rPr>
              <a:t>update-danger()</a:t>
            </a:r>
            <a:r>
              <a:t> and              </a:t>
            </a:r>
            <a:r>
              <a:rPr>
                <a:solidFill>
                  <a:srgbClr val="012F7B"/>
                </a:solidFill>
                <a:latin typeface="Courier New"/>
                <a:ea typeface="Courier New"/>
                <a:cs typeface="Courier New"/>
                <a:sym typeface="Courier New"/>
              </a:rPr>
              <a:t>update-target() </a:t>
            </a:r>
            <a:r>
              <a:t>functions</a:t>
            </a:r>
          </a:p>
          <a:p>
            <a:pPr marL="233947" indent="-233947">
              <a:buSzPct val="100000"/>
              <a:buAutoNum type="arabicPeriod" startAt="1"/>
            </a:pPr>
            <a:r>
              <a:t>Make sure that the player can move up and down, by modifying the </a:t>
            </a:r>
            <a:r>
              <a:rPr>
                <a:solidFill>
                  <a:srgbClr val="012F7B"/>
                </a:solidFill>
                <a:latin typeface="Courier New"/>
                <a:ea typeface="Courier New"/>
                <a:cs typeface="Courier New"/>
                <a:sym typeface="Courier New"/>
              </a:rPr>
              <a:t>update-player()</a:t>
            </a:r>
            <a:r>
              <a:t> function</a:t>
            </a:r>
          </a:p>
          <a:p>
            <a:pPr marL="233947" indent="-233947">
              <a:buSzPct val="100000"/>
              <a:buAutoNum type="arabicPeriod" startAt="1"/>
              <a:defRPr b="1"/>
            </a:pPr>
            <a:r>
              <a:t>Use the Pythagorean theorem to finish the </a:t>
            </a:r>
            <a:r>
              <a:rPr>
                <a:solidFill>
                  <a:srgbClr val="0056D6"/>
                </a:solidFill>
                <a:latin typeface="Courier New"/>
                <a:ea typeface="Courier New"/>
                <a:cs typeface="Courier New"/>
                <a:sym typeface="Courier New"/>
              </a:rPr>
              <a:t>distance()</a:t>
            </a:r>
            <a:r>
              <a:t> function. The finish the </a:t>
            </a:r>
            <a:r>
              <a:rPr>
                <a:solidFill>
                  <a:srgbClr val="0056D6"/>
                </a:solidFill>
                <a:latin typeface="Courier New"/>
                <a:ea typeface="Courier New"/>
                <a:cs typeface="Courier New"/>
                <a:sym typeface="Courier New"/>
              </a:rPr>
              <a:t>is-collision() </a:t>
            </a:r>
            <a:r>
              <a:t>function.</a:t>
            </a:r>
          </a:p>
          <a:p>
            <a:pPr marL="233947" indent="-233947">
              <a:buSzPct val="100000"/>
              <a:buAutoNum type="arabicPeriod" startAt="1"/>
              <a:defRPr b="1"/>
            </a:pPr>
            <a:r>
              <a:rPr b="0"/>
              <a:t>Advanced: use the </a:t>
            </a:r>
            <a:r>
              <a:rPr b="0">
                <a:solidFill>
                  <a:srgbClr val="012F7B"/>
                </a:solidFill>
                <a:latin typeface="Courier New"/>
                <a:ea typeface="Courier New"/>
                <a:cs typeface="Courier New"/>
                <a:sym typeface="Courier New"/>
              </a:rPr>
              <a:t>posn()</a:t>
            </a:r>
            <a:r>
              <a:rPr b="0"/>
              <a:t> function to make sure the characters in the game can move in more interesting directions.</a:t>
            </a:r>
          </a:p>
        </p:txBody>
      </p:sp>
      <p:sp>
        <p:nvSpPr>
          <p:cNvPr id="232" name="Rectangle"/>
          <p:cNvSpPr/>
          <p:nvPr/>
        </p:nvSpPr>
        <p:spPr>
          <a:xfrm>
            <a:off x="4508500" y="1123949"/>
            <a:ext cx="3831878" cy="2006353"/>
          </a:xfrm>
          <a:prstGeom prst="rect">
            <a:avLst/>
          </a:prstGeom>
          <a:solidFill>
            <a:srgbClr val="FFFFFF"/>
          </a:solidFill>
          <a:ln w="12700">
            <a:miter lim="400000"/>
          </a:ln>
        </p:spPr>
        <p:txBody>
          <a:bodyPr lIns="0" tIns="0" rIns="0" bIns="0"/>
          <a:lstStyle/>
          <a:p>
            <a:pPr/>
          </a:p>
        </p:txBody>
      </p:sp>
      <p:sp>
        <p:nvSpPr>
          <p:cNvPr id="233" name="Rectangle"/>
          <p:cNvSpPr/>
          <p:nvPr/>
        </p:nvSpPr>
        <p:spPr>
          <a:xfrm>
            <a:off x="4483278" y="3819551"/>
            <a:ext cx="3831879" cy="879327"/>
          </a:xfrm>
          <a:prstGeom prst="rect">
            <a:avLst/>
          </a:prstGeom>
          <a:solidFill>
            <a:srgbClr val="FFFFFF"/>
          </a:solidFill>
          <a:ln w="12700">
            <a:miter lim="400000"/>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3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xit" nodeType="clickEffect" presetSubtype="0" presetID="1" grpId="2" fill="hold">
                                  <p:stCondLst>
                                    <p:cond delay="0"/>
                                  </p:stCondLst>
                                  <p:iterate type="el" backwards="0">
                                    <p:tmAbs val="0"/>
                                  </p:iterate>
                                  <p:childTnLst>
                                    <p:set>
                                      <p:cBhvr>
                                        <p:cTn id="32" fill="hold">
                                          <p:stCondLst>
                                            <p:cond delay="0"/>
                                          </p:stCondLst>
                                        </p:cTn>
                                        <p:tgtEl>
                                          <p:spTgt spid="2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xit" nodeType="clickEffect" presetSubtype="0" presetID="1" grpId="3" fill="hold">
                                  <p:stCondLst>
                                    <p:cond delay="0"/>
                                  </p:stCondLst>
                                  <p:iterate type="el" backwards="0">
                                    <p:tmAbs val="0"/>
                                  </p:iterate>
                                  <p:childTnLst>
                                    <p:set>
                                      <p:cBhvr>
                                        <p:cTn id="36" fill="hold">
                                          <p:stCondLst>
                                            <p:cond delay="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0" grpId="1"/>
      <p:bldP build="whole" bldLvl="1" animBg="1" rev="0" advAuto="0" spid="232" grpId="2"/>
      <p:bldP build="whole" bldLvl="1" animBg="1" rev="0" advAuto="0" spid="233" grpId="3"/>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Coding to learn: live coding"/>
          <p:cNvSpPr txBox="1"/>
          <p:nvPr/>
        </p:nvSpPr>
        <p:spPr>
          <a:xfrm>
            <a:off x="2241183" y="488242"/>
            <a:ext cx="4523173"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live coding</a:t>
            </a:r>
          </a:p>
        </p:txBody>
      </p:sp>
      <p:sp>
        <p:nvSpPr>
          <p:cNvPr id="236" name="Be sure to:…"/>
          <p:cNvSpPr txBox="1"/>
          <p:nvPr/>
        </p:nvSpPr>
        <p:spPr>
          <a:xfrm>
            <a:off x="1650415" y="1746577"/>
            <a:ext cx="6340930" cy="15240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p>
          <a:p>
            <a:pPr>
              <a:defRPr>
                <a:solidFill>
                  <a:schemeClr val="accent5">
                    <a:satOff val="-3088"/>
                    <a:lumOff val="12696"/>
                  </a:schemeClr>
                </a:solidFill>
              </a:defRPr>
            </a:pPr>
          </a:p>
          <a:p>
            <a:pPr>
              <a:defRPr>
                <a:solidFill>
                  <a:schemeClr val="accent3"/>
                </a:solidFill>
              </a:defRPr>
            </a:pPr>
            <a:r>
              <a:t>Open the </a:t>
            </a:r>
            <a:r>
              <a:rPr>
                <a:solidFill>
                  <a:schemeClr val="accent5"/>
                </a:solidFill>
              </a:rPr>
              <a:t>Standing Meet Link</a:t>
            </a:r>
            <a:r>
              <a:t> on Google Classroom. This will make it easier to follow along from your computer. </a:t>
            </a:r>
          </a:p>
          <a:p>
            <a:pPr>
              <a:defRPr>
                <a:solidFill>
                  <a:schemeClr val="accent3">
                    <a:lumOff val="-9098"/>
                  </a:schemeClr>
                </a:solidFill>
              </a:defRPr>
            </a:pPr>
          </a:p>
          <a:p>
            <a:pPr>
              <a:defRPr>
                <a:solidFill>
                  <a:schemeClr val="accent3"/>
                </a:solidFill>
              </a:defRPr>
            </a:pPr>
            <a:r>
              <a:t>Follow along with Dr. O’Brien. </a:t>
            </a:r>
            <a:r>
              <a:rPr>
                <a:solidFill>
                  <a:schemeClr val="accent5"/>
                </a:solidFill>
              </a:rPr>
              <a:t>Try to stay one step ahead</a:t>
            </a:r>
            <a:r>
              <a:t>!  Let’s use our update-player function to control the player’s movements.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