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CAD0DE"/>
          </a:solidFill>
        </a:fill>
      </a:tcStyle>
    </a:wholeTbl>
    <a:band2H>
      <a:tcTxStyle b="def" i="def"/>
      <a:tcStyle>
        <a:tcBdr/>
        <a:fill>
          <a:solidFill>
            <a:srgbClr val="E6E9EF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CADDF6"/>
          </a:solidFill>
        </a:fill>
      </a:tcStyle>
    </a:wholeTbl>
    <a:band2H>
      <a:tcTxStyle b="def" i="def"/>
      <a:tcStyle>
        <a:tcBdr/>
        <a:fill>
          <a:solidFill>
            <a:srgbClr val="E6EFFB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FE3D9"/>
          </a:solidFill>
        </a:fill>
      </a:tcStyle>
    </a:wholeTbl>
    <a:band2H>
      <a:tcTxStyle b="def" i="def"/>
      <a:tcStyle>
        <a:tcBdr/>
        <a:fill>
          <a:solidFill>
            <a:srgbClr val="FFF1ED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DEAE7"/>
          </a:solidFill>
        </a:fill>
      </a:tcStyle>
    </a:wholeTbl>
    <a:band2H>
      <a:tcTxStyle b="def" i="def"/>
      <a:tcStyle>
        <a:tcBdr/>
        <a:fill>
          <a:solidFill>
            <a:srgbClr val="F46524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46524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BD2CB"/>
          </a:solidFill>
        </a:fill>
      </a:tcStyle>
    </a:wholeTbl>
    <a:band2H>
      <a:tcTxStyle b="def" i="def"/>
      <a:tcStyle>
        <a:tcBdr/>
        <a:fill>
          <a:solidFill>
            <a:srgbClr val="FDEAE7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>
              <a:alpha val="20000"/>
            </a:srgbClr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508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8" name="Shape 19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j-lt"/>
        <a:ea typeface="+mj-ea"/>
        <a:cs typeface="+mj-cs"/>
        <a:sym typeface="Arial"/>
      </a:defRPr>
    </a:lvl1pPr>
    <a:lvl2pPr indent="228600" latinLnBrk="0">
      <a:defRPr sz="1400">
        <a:latin typeface="+mj-lt"/>
        <a:ea typeface="+mj-ea"/>
        <a:cs typeface="+mj-cs"/>
        <a:sym typeface="Arial"/>
      </a:defRPr>
    </a:lvl2pPr>
    <a:lvl3pPr indent="457200" latinLnBrk="0">
      <a:defRPr sz="1400">
        <a:latin typeface="+mj-lt"/>
        <a:ea typeface="+mj-ea"/>
        <a:cs typeface="+mj-cs"/>
        <a:sym typeface="Arial"/>
      </a:defRPr>
    </a:lvl3pPr>
    <a:lvl4pPr indent="685800" latinLnBrk="0">
      <a:defRPr sz="1400">
        <a:latin typeface="+mj-lt"/>
        <a:ea typeface="+mj-ea"/>
        <a:cs typeface="+mj-cs"/>
        <a:sym typeface="Arial"/>
      </a:defRPr>
    </a:lvl4pPr>
    <a:lvl5pPr indent="914400" latinLnBrk="0">
      <a:defRPr sz="1400">
        <a:latin typeface="+mj-lt"/>
        <a:ea typeface="+mj-ea"/>
        <a:cs typeface="+mj-cs"/>
        <a:sym typeface="Arial"/>
      </a:defRPr>
    </a:lvl5pPr>
    <a:lvl6pPr indent="1143000" latinLnBrk="0">
      <a:defRPr sz="1400">
        <a:latin typeface="+mj-lt"/>
        <a:ea typeface="+mj-ea"/>
        <a:cs typeface="+mj-cs"/>
        <a:sym typeface="Arial"/>
      </a:defRPr>
    </a:lvl6pPr>
    <a:lvl7pPr indent="1371600" latinLnBrk="0">
      <a:defRPr sz="1400">
        <a:latin typeface="+mj-lt"/>
        <a:ea typeface="+mj-ea"/>
        <a:cs typeface="+mj-cs"/>
        <a:sym typeface="Arial"/>
      </a:defRPr>
    </a:lvl7pPr>
    <a:lvl8pPr indent="1600200" latinLnBrk="0">
      <a:defRPr sz="1400">
        <a:latin typeface="+mj-lt"/>
        <a:ea typeface="+mj-ea"/>
        <a:cs typeface="+mj-cs"/>
        <a:sym typeface="Arial"/>
      </a:defRPr>
    </a:lvl8pPr>
    <a:lvl9pPr indent="1828800" latinLnBrk="0">
      <a:defRPr sz="1400">
        <a:latin typeface="+mj-lt"/>
        <a:ea typeface="+mj-ea"/>
        <a:cs typeface="+mj-cs"/>
        <a:sym typeface="Arial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7" name="Shape 20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1. There are a few options here, but one way would be to use the following loop:</a:t>
            </a:r>
          </a:p>
          <a:p>
            <a:pPr/>
            <a:r>
              <a:t>for i in range (4):</a:t>
            </a:r>
          </a:p>
          <a:p>
            <a:pPr/>
            <a:r>
              <a:t>    my_array[i] = my_array[i] - 1</a:t>
            </a:r>
          </a:p>
          <a:p>
            <a:pPr/>
          </a:p>
          <a:p>
            <a:pPr/>
            <a:r>
              <a:t>2. </a:t>
            </a:r>
          </a:p>
          <a:p>
            <a:pPr/>
            <a:r>
              <a:t>new_arry = [ x - 1 for x in my_array]</a:t>
            </a:r>
          </a:p>
          <a:p>
            <a:pPr/>
            <a:r>
              <a:t>3. shorter syntax, but can be confusing when you’re looking at someone else’s code.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31" name="Shape 23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755650" indent="-596900" defTabSz="457200">
              <a:lnSpc>
                <a:spcPct val="117999"/>
              </a:lnSpc>
              <a:buClr>
                <a:srgbClr val="000000"/>
              </a:buClr>
              <a:buSzPts val="2200"/>
              <a:buFont typeface="Arial"/>
              <a:buChar char="●"/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Make sure students are working quietly. See CodeHS problem guides for specific Python activities.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Frequently asked questions: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+I don’t know what to do!?! Make sure to carefully read the instructions. Take notes when watching the video.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+What are you trying to do with your program? answers will vary, direct student to assignment instructions.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+how can I figure out why my code doesn’t work? Try getting out a piece of paper, and following your commands yourself. What do you draw. Where do things go wrong?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+What do I do if I forget a command? See the docs section of CodeHS.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">
    <p:bg>
      <p:bgPr>
        <a:solidFill>
          <a:srgbClr val="F46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7" name="Google Shape;11;p2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8" name="Google Shape;12;p2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9" name="Google Shape;13;p2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0" name="Title Text"/>
          <p:cNvSpPr txBox="1"/>
          <p:nvPr>
            <p:ph type="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="t"/>
          <a:lstStyle>
            <a:lvl1pPr algn="l"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sz="quarter" idx="1"/>
          </p:nvPr>
        </p:nvSpPr>
        <p:spPr>
          <a:xfrm>
            <a:off x="2390267" y="3238450"/>
            <a:ext cx="6331502" cy="1241700"/>
          </a:xfrm>
          <a:prstGeom prst="rect">
            <a:avLst/>
          </a:prstGeom>
        </p:spPr>
        <p:txBody>
          <a:bodyPr anchor="b"/>
          <a:lstStyle>
            <a:lvl1pPr marL="228600" indent="-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1pPr>
            <a:lvl2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2pPr>
            <a:lvl3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3pPr>
            <a:lvl4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4pPr>
            <a:lvl5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22" name="Google Shape;17;p2" descr="Google Shape;17;p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xx%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xx%</a:t>
            </a:r>
          </a:p>
        </p:txBody>
      </p:sp>
      <p:sp>
        <p:nvSpPr>
          <p:cNvPr id="135" name="Body Level One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44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45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4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2" y="-2"/>
            <a:ext cx="1241702" cy="1241704"/>
          </a:xfrm>
          <a:prstGeom prst="rect">
            <a:avLst/>
          </a:prstGeom>
          <a:ln w="12700">
            <a:miter lim="400000"/>
          </a:ln>
        </p:spPr>
      </p:pic>
      <p:sp>
        <p:nvSpPr>
          <p:cNvPr id="154" name="Google Shape;24;p4"/>
          <p:cNvSpPr/>
          <p:nvPr/>
        </p:nvSpPr>
        <p:spPr>
          <a:xfrm>
            <a:off x="2477722" y="415649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5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6" name="Google Shape;26;p4"/>
          <p:cNvSpPr/>
          <p:nvPr/>
        </p:nvSpPr>
        <p:spPr>
          <a:xfrm>
            <a:off x="425197" y="415649"/>
            <a:ext cx="183302" cy="2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7" name="Title Text"/>
          <p:cNvSpPr txBox="1"/>
          <p:nvPr>
            <p:ph type="title"/>
          </p:nvPr>
        </p:nvSpPr>
        <p:spPr>
          <a:xfrm>
            <a:off x="2400249" y="575949"/>
            <a:ext cx="6321603" cy="635403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58" name="Body Level One…"/>
          <p:cNvSpPr txBox="1"/>
          <p:nvPr>
            <p:ph type="body" idx="1"/>
          </p:nvPr>
        </p:nvSpPr>
        <p:spPr>
          <a:xfrm>
            <a:off x="2410111" y="1595774"/>
            <a:ext cx="6321601" cy="3002403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9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60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61" name="Slide Number"/>
          <p:cNvSpPr txBox="1"/>
          <p:nvPr>
            <p:ph type="sldNum" sz="quarter" idx="2"/>
          </p:nvPr>
        </p:nvSpPr>
        <p:spPr>
          <a:xfrm>
            <a:off x="8724014" y="4724285"/>
            <a:ext cx="322685" cy="322549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69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70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71" name="Google Shape;26;p4"/>
          <p:cNvSpPr/>
          <p:nvPr/>
        </p:nvSpPr>
        <p:spPr>
          <a:xfrm>
            <a:off x="425197" y="415650"/>
            <a:ext cx="1833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72" name="Title Text"/>
          <p:cNvSpPr txBox="1"/>
          <p:nvPr>
            <p:ph type="title"/>
          </p:nvPr>
        </p:nvSpPr>
        <p:spPr>
          <a:xfrm>
            <a:off x="2400250" y="575950"/>
            <a:ext cx="6321601" cy="635403"/>
          </a:xfrm>
          <a:prstGeom prst="rect">
            <a:avLst/>
          </a:prstGeom>
        </p:spPr>
        <p:txBody>
          <a:bodyPr lIns="91422" tIns="91422" rIns="91422" bIns="91422"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73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3"/>
          </a:xfrm>
          <a:prstGeom prst="rect">
            <a:avLst/>
          </a:prstGeom>
        </p:spPr>
        <p:txBody>
          <a:bodyPr lIns="91422" tIns="91422" rIns="91422" bIns="91422"/>
          <a:lstStyle>
            <a:lvl1pPr algn="l"/>
            <a:lvl2pPr indent="-408213"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4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Python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effectively use list comprehension to make a new list out of an old list?</a:t>
            </a:r>
          </a:p>
        </p:txBody>
      </p:sp>
      <p:sp>
        <p:nvSpPr>
          <p:cNvPr id="175" name="Google Shape;31;p4"/>
          <p:cNvSpPr txBox="1"/>
          <p:nvPr/>
        </p:nvSpPr>
        <p:spPr>
          <a:xfrm>
            <a:off x="6708039" y="6563"/>
            <a:ext cx="6177010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4/25/22</a:t>
            </a:r>
          </a:p>
        </p:txBody>
      </p:sp>
      <p:sp>
        <p:nvSpPr>
          <p:cNvPr id="176" name="Slide Number"/>
          <p:cNvSpPr txBox="1"/>
          <p:nvPr>
            <p:ph type="sldNum" sz="quarter" idx="2"/>
          </p:nvPr>
        </p:nvSpPr>
        <p:spPr>
          <a:xfrm>
            <a:off x="8709890" y="4717936"/>
            <a:ext cx="336809" cy="335247"/>
          </a:xfrm>
          <a:prstGeom prst="rect">
            <a:avLst/>
          </a:prstGeom>
        </p:spPr>
        <p:txBody>
          <a:bodyPr lIns="91422" tIns="91422" rIns="91422" bIns="91422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84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85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86" name="Google Shape;26;p4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87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88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9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90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HEADER">
    <p:bg>
      <p:bgPr>
        <a:solidFill>
          <a:srgbClr val="F46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31" name="Google Shape;19;p3"/>
          <p:cNvSpPr/>
          <p:nvPr/>
        </p:nvSpPr>
        <p:spPr>
          <a:xfrm>
            <a:off x="425200" y="415650"/>
            <a:ext cx="8296800" cy="1"/>
          </a:xfrm>
          <a:prstGeom prst="line">
            <a:avLst/>
          </a:prstGeom>
          <a:ln w="3810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2" name="Google Shape;20;p3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3" name="Title Text"/>
          <p:cNvSpPr txBox="1"/>
          <p:nvPr>
            <p:ph type="title"/>
          </p:nvPr>
        </p:nvSpPr>
        <p:spPr>
          <a:xfrm>
            <a:off x="406423" y="1806824"/>
            <a:ext cx="8296803" cy="1542002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42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3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4" name="Google Shape;26;p4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5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6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7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48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11/3333d/21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57" name="Google Shape;32;p5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8" name="Google Shape;33;p5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9" name="Google Shape;34;p5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60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61" name="Body Level One…"/>
          <p:cNvSpPr txBox="1"/>
          <p:nvPr>
            <p:ph type="body" sz="quarter" idx="1"/>
          </p:nvPr>
        </p:nvSpPr>
        <p:spPr>
          <a:xfrm>
            <a:off x="2400301" y="1602675"/>
            <a:ext cx="3071403" cy="3002402"/>
          </a:xfrm>
          <a:prstGeom prst="rect">
            <a:avLst/>
          </a:prstGeom>
        </p:spPr>
        <p:txBody>
          <a:bodyPr/>
          <a:lstStyle>
            <a:lvl1pPr indent="-317500" algn="l">
              <a:buSzPts val="1400"/>
              <a:defRPr sz="1400"/>
            </a:lvl1pPr>
            <a:lvl2pPr marL="965200" indent="-355600" algn="l">
              <a:buSzPts val="1400"/>
              <a:defRPr sz="1400"/>
            </a:lvl2pPr>
            <a:lvl3pPr marL="1422400" indent="-355600" algn="l">
              <a:buSzPts val="1400"/>
              <a:defRPr sz="1400"/>
            </a:lvl3pPr>
            <a:lvl4pPr marL="1879600" indent="-355600" algn="l">
              <a:buSzPts val="1400"/>
              <a:defRPr sz="1400"/>
            </a:lvl4pPr>
            <a:lvl5pPr marL="2336800" indent="-355600" algn="l">
              <a:buSzPts val="1400"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2" name="Google Shape;37;p5"/>
          <p:cNvSpPr txBox="1"/>
          <p:nvPr>
            <p:ph type="body" sz="quarter" idx="21"/>
          </p:nvPr>
        </p:nvSpPr>
        <p:spPr>
          <a:xfrm>
            <a:off x="5650572" y="1602675"/>
            <a:ext cx="3071402" cy="3002402"/>
          </a:xfrm>
          <a:prstGeom prst="rect">
            <a:avLst/>
          </a:prstGeom>
        </p:spPr>
        <p:txBody>
          <a:bodyPr/>
          <a:lstStyle/>
          <a:p>
            <a:pPr algn="l"/>
          </a:p>
        </p:txBody>
      </p:sp>
      <p:sp>
        <p:nvSpPr>
          <p:cNvPr id="63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64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73" name="Title Text"/>
          <p:cNvSpPr txBox="1"/>
          <p:nvPr>
            <p:ph type="title"/>
          </p:nvPr>
        </p:nvSpPr>
        <p:spPr>
          <a:xfrm>
            <a:off x="303299" y="411575"/>
            <a:ext cx="8520602" cy="6396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4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75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84" name="Google Shape;43;p7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85" name="Title Text"/>
          <p:cNvSpPr txBox="1"/>
          <p:nvPr>
            <p:ph type="title"/>
          </p:nvPr>
        </p:nvSpPr>
        <p:spPr>
          <a:xfrm>
            <a:off x="319499" y="936600"/>
            <a:ext cx="2808002" cy="755700"/>
          </a:xfrm>
          <a:prstGeom prst="rect">
            <a:avLst/>
          </a:prstGeom>
        </p:spPr>
        <p:txBody>
          <a:bodyPr anchor="b"/>
          <a:lstStyle>
            <a:lvl1pPr algn="l">
              <a:defRPr sz="2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86" name="Body Level One…"/>
          <p:cNvSpPr txBox="1"/>
          <p:nvPr>
            <p:ph type="body" sz="quarter" idx="1"/>
          </p:nvPr>
        </p:nvSpPr>
        <p:spPr>
          <a:xfrm>
            <a:off x="319499" y="1846802"/>
            <a:ext cx="2808002" cy="2806202"/>
          </a:xfrm>
          <a:prstGeom prst="rect">
            <a:avLst/>
          </a:prstGeom>
        </p:spPr>
        <p:txBody>
          <a:bodyPr/>
          <a:lstStyle>
            <a:lvl1pPr indent="-304800" algn="l">
              <a:buSzPts val="1200"/>
              <a:defRPr sz="1200"/>
            </a:lvl1pPr>
            <a:lvl2pPr marL="914400" indent="-304800" algn="l">
              <a:buSzPts val="1200"/>
              <a:defRPr sz="1200"/>
            </a:lvl2pPr>
            <a:lvl3pPr marL="1371600" indent="-304800" algn="l">
              <a:buSzPts val="1200"/>
              <a:defRPr sz="1200"/>
            </a:lvl3pPr>
            <a:lvl4pPr marL="1828800" indent="-304800" algn="l">
              <a:buSzPts val="1200"/>
              <a:defRPr sz="1200"/>
            </a:lvl4pPr>
            <a:lvl5pPr marL="2286000" indent="-304800" algn="l">
              <a:buSzPts val="1200"/>
              <a:defRPr sz="1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7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88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8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MAIN_POINT">
    <p:bg>
      <p:bgPr>
        <a:solidFill>
          <a:srgbClr val="75757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97" name="Google Shape;48;p8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98" name="Title Text"/>
          <p:cNvSpPr txBox="1"/>
          <p:nvPr>
            <p:ph type="title"/>
          </p:nvPr>
        </p:nvSpPr>
        <p:spPr>
          <a:xfrm>
            <a:off x="283102" y="712140"/>
            <a:ext cx="6244202" cy="3835502"/>
          </a:xfrm>
          <a:prstGeom prst="rect">
            <a:avLst/>
          </a:prstGeom>
        </p:spPr>
        <p:txBody>
          <a:bodyPr/>
          <a:lstStyle>
            <a:lvl1pPr algn="l"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99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00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0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09" name="Google Shape;52;p9"/>
          <p:cNvSpPr/>
          <p:nvPr/>
        </p:nvSpPr>
        <p:spPr>
          <a:xfrm>
            <a:off x="4572000" y="123"/>
            <a:ext cx="4572000" cy="5143503"/>
          </a:xfrm>
          <a:prstGeom prst="rect">
            <a:avLst/>
          </a:prstGeom>
          <a:solidFill>
            <a:srgbClr val="F4652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110" name="Google Shape;53;p9"/>
          <p:cNvSpPr/>
          <p:nvPr/>
        </p:nvSpPr>
        <p:spPr>
          <a:xfrm>
            <a:off x="5029675" y="4495499"/>
            <a:ext cx="468302" cy="2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1" name="Title Text"/>
          <p:cNvSpPr txBox="1"/>
          <p:nvPr>
            <p:ph type="title"/>
          </p:nvPr>
        </p:nvSpPr>
        <p:spPr>
          <a:xfrm>
            <a:off x="265500" y="1397349"/>
            <a:ext cx="4045200" cy="1318202"/>
          </a:xfrm>
          <a:prstGeom prst="rect">
            <a:avLst/>
          </a:prstGeom>
        </p:spPr>
        <p:txBody>
          <a:bodyPr anchor="b"/>
          <a:lstStyle>
            <a:lvl1pPr>
              <a:defRPr sz="3600"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12" name="Body Level One…"/>
          <p:cNvSpPr txBox="1"/>
          <p:nvPr>
            <p:ph type="body" sz="quarter" idx="1"/>
          </p:nvPr>
        </p:nvSpPr>
        <p:spPr>
          <a:xfrm>
            <a:off x="265500" y="2735371"/>
            <a:ext cx="4045200" cy="1345502"/>
          </a:xfrm>
          <a:prstGeom prst="rect">
            <a:avLst/>
          </a:prstGeom>
        </p:spPr>
        <p:txBody>
          <a:bodyPr/>
          <a:lstStyle>
            <a:lvl1pPr marL="228600" indent="-114300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3" name="Google Shape;56;p9"/>
          <p:cNvSpPr txBox="1"/>
          <p:nvPr>
            <p:ph type="body" sz="half" idx="21"/>
          </p:nvPr>
        </p:nvSpPr>
        <p:spPr>
          <a:xfrm>
            <a:off x="4939500" y="724199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pPr algn="l"/>
          </a:p>
        </p:txBody>
      </p:sp>
      <p:sp>
        <p:nvSpPr>
          <p:cNvPr id="1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22" name="Google Shape;59;p10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23" name="Google Shape;60;p10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24" name="Body Level One…"/>
          <p:cNvSpPr txBox="1"/>
          <p:nvPr>
            <p:ph type="body" sz="quarter" idx="1"/>
          </p:nvPr>
        </p:nvSpPr>
        <p:spPr>
          <a:xfrm>
            <a:off x="328016" y="4226023"/>
            <a:ext cx="8388602" cy="393602"/>
          </a:xfrm>
          <a:prstGeom prst="rect">
            <a:avLst/>
          </a:prstGeom>
        </p:spPr>
        <p:txBody>
          <a:bodyPr anchor="ctr"/>
          <a:lstStyle>
            <a:lvl1pPr marL="0" indent="228600" algn="l">
              <a:lnSpc>
                <a:spcPct val="100000"/>
              </a:lnSpc>
              <a:buClrTx/>
              <a:buSzTx/>
              <a:buFontTx/>
              <a:buNone/>
            </a:lvl1pPr>
            <a:lvl2pPr algn="l">
              <a:lnSpc>
                <a:spcPct val="100000"/>
              </a:lnSpc>
              <a:buClrTx/>
              <a:buFontTx/>
            </a:lvl2pPr>
            <a:lvl3pPr algn="l">
              <a:lnSpc>
                <a:spcPct val="100000"/>
              </a:lnSpc>
              <a:buClrTx/>
              <a:buFontTx/>
            </a:lvl3pPr>
            <a:lvl4pPr algn="l">
              <a:lnSpc>
                <a:spcPct val="100000"/>
              </a:lnSpc>
              <a:buClrTx/>
              <a:buFontTx/>
            </a:lvl4pPr>
            <a:lvl5pPr algn="l">
              <a:lnSpc>
                <a:spcPct val="100000"/>
              </a:lnSpc>
              <a:buClrTx/>
              <a:buFont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5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26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Google Shape;64;p11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" name="Google Shape;65;p11"/>
          <p:cNvSpPr/>
          <p:nvPr/>
        </p:nvSpPr>
        <p:spPr>
          <a:xfrm>
            <a:off x="425200" y="415650"/>
            <a:ext cx="8296800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" name="xx%"/>
          <p:cNvSpPr txBox="1"/>
          <p:nvPr>
            <p:ph type="title" hasCustomPrompt="1"/>
          </p:nvPr>
        </p:nvSpPr>
        <p:spPr>
          <a:xfrm>
            <a:off x="853950" y="1304850"/>
            <a:ext cx="7436102" cy="15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 anchor="ctr">
            <a:normAutofit fontScale="100000" lnSpcReduction="0"/>
          </a:bodyPr>
          <a:lstStyle/>
          <a:p>
            <a:pPr/>
            <a:r>
              <a:t>xx%</a:t>
            </a:r>
          </a:p>
        </p:txBody>
      </p:sp>
      <p:sp>
        <p:nvSpPr>
          <p:cNvPr id="6" name="Body Level One…"/>
          <p:cNvSpPr txBox="1"/>
          <p:nvPr>
            <p:ph type="body" idx="1"/>
          </p:nvPr>
        </p:nvSpPr>
        <p:spPr>
          <a:xfrm>
            <a:off x="853950" y="2919450"/>
            <a:ext cx="7436102" cy="1071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8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9" name="Slide Number"/>
          <p:cNvSpPr txBox="1"/>
          <p:nvPr>
            <p:ph type="sldNum" sz="quarter" idx="2"/>
          </p:nvPr>
        </p:nvSpPr>
        <p:spPr>
          <a:xfrm>
            <a:off x="8709888" y="4717935"/>
            <a:ext cx="336811" cy="335249"/>
          </a:xfrm>
          <a:prstGeom prst="rect">
            <a:avLst/>
          </a:prstGeom>
          <a:ln w="12700">
            <a:miter lim="400000"/>
          </a:ln>
        </p:spPr>
        <p:txBody>
          <a:bodyPr wrap="none" lIns="91423" tIns="91423" rIns="91423" bIns="91423" anchor="ctr">
            <a:normAutofit fontScale="100000" lnSpcReduction="0"/>
          </a:bodyPr>
          <a:lstStyle>
            <a:lvl1pPr algn="r">
              <a:defRPr sz="10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9pPr>
    </p:titleStyle>
    <p:bodyStyle>
      <a:lvl1pPr marL="457200" marR="0" indent="-342900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1pPr>
      <a:lvl2pPr marL="1005114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2pPr>
      <a:lvl3pPr marL="14623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3pPr>
      <a:lvl4pPr marL="19195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4pPr>
      <a:lvl5pPr marL="23767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5pPr>
      <a:lvl6pPr marL="28339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6pPr>
      <a:lvl7pPr marL="3291113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7pPr>
      <a:lvl8pPr marL="3748313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8pPr>
      <a:lvl9pPr marL="4205513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tif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tif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75;p13"/>
          <p:cNvSpPr txBox="1"/>
          <p:nvPr>
            <p:ph type="ctrTitle"/>
          </p:nvPr>
        </p:nvSpPr>
        <p:spPr>
          <a:xfrm>
            <a:off x="2371725" y="630223"/>
            <a:ext cx="6331500" cy="1542003"/>
          </a:xfrm>
          <a:prstGeom prst="rect">
            <a:avLst/>
          </a:prstGeom>
        </p:spPr>
        <p:txBody>
          <a:bodyPr/>
          <a:lstStyle/>
          <a:p>
            <a:pPr>
              <a:defRPr sz="4300">
                <a:solidFill>
                  <a:srgbClr val="0000FF"/>
                </a:solidFill>
              </a:defRPr>
            </a:pPr>
            <a:r>
              <a:t>Fall 2021 Python </a:t>
            </a:r>
          </a:p>
          <a:p>
            <a:pPr>
              <a:defRPr sz="4300">
                <a:solidFill>
                  <a:srgbClr val="0000FF"/>
                </a:solidFill>
              </a:defRPr>
            </a:pPr>
            <a:r>
              <a:t>Lesson 11.3</a:t>
            </a:r>
          </a:p>
        </p:txBody>
      </p:sp>
      <p:sp>
        <p:nvSpPr>
          <p:cNvPr id="201" name="Google Shape;76;p13"/>
          <p:cNvSpPr txBox="1"/>
          <p:nvPr>
            <p:ph type="subTitle" sz="quarter" idx="1"/>
          </p:nvPr>
        </p:nvSpPr>
        <p:spPr>
          <a:xfrm>
            <a:off x="2434073" y="2830499"/>
            <a:ext cx="6331502" cy="1241702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80000"/>
              </a:lnSpc>
              <a:defRPr sz="1600"/>
            </a:pPr>
            <a:r>
              <a:t>Dr. O’Brien</a:t>
            </a:r>
          </a:p>
          <a:p>
            <a:pPr marL="0" indent="0">
              <a:lnSpc>
                <a:spcPct val="80000"/>
              </a:lnSpc>
              <a:defRPr sz="1600"/>
            </a:pPr>
            <a:r>
              <a:t>Herbert Lehman High School</a:t>
            </a:r>
          </a:p>
          <a:p>
            <a:pPr marL="0" indent="0">
              <a:lnSpc>
                <a:spcPct val="80000"/>
              </a:lnSpc>
              <a:defRPr sz="1600"/>
            </a:pPr>
            <a:r>
              <a:t>13 April 2022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Do now…"/>
          <p:cNvSpPr txBox="1"/>
          <p:nvPr/>
        </p:nvSpPr>
        <p:spPr>
          <a:xfrm>
            <a:off x="1659078" y="390937"/>
            <a:ext cx="6244204" cy="1079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z="2600"/>
            </a:pPr>
            <a:r>
              <a:t>Do now</a:t>
            </a:r>
          </a:p>
          <a:p>
            <a:pPr>
              <a:defRPr sz="1500">
                <a:solidFill>
                  <a:schemeClr val="accent5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>
                <a:solidFill>
                  <a:schemeClr val="accent3"/>
                </a:solidFill>
              </a:rPr>
              <a:t>Get out your notebook/binder. Write down the  </a:t>
            </a:r>
            <a:r>
              <a:rPr>
                <a:solidFill>
                  <a:srgbClr val="FF2600"/>
                </a:solidFill>
              </a:rPr>
              <a:t>date</a:t>
            </a:r>
            <a:r>
              <a:rPr>
                <a:solidFill>
                  <a:schemeClr val="accent3"/>
                </a:solidFill>
              </a:rPr>
              <a:t> and </a:t>
            </a:r>
            <a:r>
              <a:rPr>
                <a:solidFill>
                  <a:srgbClr val="E22400"/>
                </a:solidFill>
              </a:rPr>
              <a:t>goal</a:t>
            </a:r>
            <a:r>
              <a:rPr>
                <a:solidFill>
                  <a:schemeClr val="accent3"/>
                </a:solidFill>
              </a:rPr>
              <a:t>.  </a:t>
            </a:r>
            <a:r>
              <a:t>Be sure to…</a:t>
            </a:r>
            <a:r>
              <a:rPr>
                <a:solidFill>
                  <a:schemeClr val="accent1"/>
                </a:solidFill>
              </a:rPr>
              <a:t>copy the definition to the right and then answer the questions below: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04" name="Suppose I have a list of even numbers (ex: my_array = [2,4,6,8]). I want to create a new list of odd numbers starting with 1 using the values from my_array,…"/>
          <p:cNvSpPr txBox="1"/>
          <p:nvPr/>
        </p:nvSpPr>
        <p:spPr>
          <a:xfrm>
            <a:off x="1159613" y="1349430"/>
            <a:ext cx="3529580" cy="25977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defTabSz="457200">
              <a:defRPr>
                <a:solidFill>
                  <a:srgbClr val="333333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Suppose I have a list of even numbers (ex: </a:t>
            </a:r>
            <a:r>
              <a:rPr sz="1200">
                <a:solidFill>
                  <a:srgbClr val="C7254E"/>
                </a:solidFill>
                <a:latin typeface="Monaco"/>
                <a:ea typeface="Monaco"/>
                <a:cs typeface="Monaco"/>
                <a:sym typeface="Monaco"/>
              </a:rPr>
              <a:t>my_array = [2,4,6,8]</a:t>
            </a:r>
            <a:r>
              <a:t>). I want to create a new list of odd numbers starting with 1 using the values from </a:t>
            </a:r>
            <a:r>
              <a:rPr sz="1200">
                <a:solidFill>
                  <a:srgbClr val="C7254E"/>
                </a:solidFill>
                <a:latin typeface="Monaco"/>
                <a:ea typeface="Monaco"/>
                <a:cs typeface="Monaco"/>
                <a:sym typeface="Monaco"/>
              </a:rPr>
              <a:t>my_array</a:t>
            </a:r>
            <a:r>
              <a:t>,</a:t>
            </a:r>
          </a:p>
          <a:p>
            <a:pPr marL="187157" indent="-187157" defTabSz="457200">
              <a:buSzPct val="100000"/>
              <a:buAutoNum type="arabicPeriod" startAt="1"/>
              <a:defRPr>
                <a:solidFill>
                  <a:srgbClr val="333333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How could I do this with a for loop?</a:t>
            </a:r>
          </a:p>
          <a:p>
            <a:pPr marL="187157" indent="-187157" defTabSz="457200">
              <a:buSzPct val="100000"/>
              <a:buAutoNum type="arabicPeriod" startAt="1"/>
              <a:defRPr>
                <a:solidFill>
                  <a:srgbClr val="333333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How could I do this with </a:t>
            </a:r>
            <a:r>
              <a:rPr b="1"/>
              <a:t>list comprehension</a:t>
            </a:r>
            <a:r>
              <a:t>?</a:t>
            </a:r>
          </a:p>
          <a:p>
            <a:pPr marL="187157" indent="-187157" defTabSz="457200">
              <a:buSzPct val="100000"/>
              <a:buAutoNum type="arabicPeriod" startAt="1"/>
              <a:defRPr>
                <a:solidFill>
                  <a:srgbClr val="333333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What are some reasons why list comprehension is useful? Why might it not be useful?</a:t>
            </a:r>
          </a:p>
          <a:p>
            <a:pPr defTabSz="457200">
              <a:defRPr>
                <a:solidFill>
                  <a:srgbClr val="333333"/>
                </a:solidFill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205" name="List comprehension…"/>
          <p:cNvSpPr txBox="1"/>
          <p:nvPr/>
        </p:nvSpPr>
        <p:spPr>
          <a:xfrm>
            <a:off x="6068564" y="2177529"/>
            <a:ext cx="1929727" cy="1066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>
                <a:solidFill>
                  <a:srgbClr val="012F7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>
                <a:solidFill>
                  <a:schemeClr val="accent4"/>
                </a:solidFill>
              </a:rPr>
              <a:t>List comprehension</a:t>
            </a:r>
          </a:p>
          <a:p>
            <a:pPr>
              <a:defRPr>
                <a:solidFill>
                  <a:srgbClr val="FF6A00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A way to create a new list using elements of an old list.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05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86968">
              <a:defRPr sz="2910"/>
            </a:pPr>
          </a:p>
        </p:txBody>
      </p:sp>
      <p:sp>
        <p:nvSpPr>
          <p:cNvPr id="210" name="framing…"/>
          <p:cNvSpPr txBox="1"/>
          <p:nvPr/>
        </p:nvSpPr>
        <p:spPr>
          <a:xfrm>
            <a:off x="4148458" y="1077536"/>
            <a:ext cx="4070436" cy="2988428"/>
          </a:xfrm>
          <a:prstGeom prst="rect">
            <a:avLst/>
          </a:prstGeom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>
              <a:lnSpc>
                <a:spcPct val="115000"/>
              </a:lnSpc>
              <a:defRPr b="1" sz="180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framing</a:t>
            </a:r>
          </a:p>
          <a:p>
            <a:pPr marL="457200" indent="-342900">
              <a:lnSpc>
                <a:spcPct val="115000"/>
              </a:lnSpc>
              <a:buClr>
                <a:srgbClr val="000000"/>
              </a:buClr>
              <a:buSzPts val="1800"/>
              <a:buFont typeface="Helvetica"/>
              <a:buChar char="●"/>
              <a:defRPr b="1" sz="1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what: </a:t>
            </a:r>
            <a:r>
              <a:rPr b="0"/>
              <a:t> effectively use list comprehension to make a new list out of an old list</a:t>
            </a:r>
            <a:endParaRPr b="0"/>
          </a:p>
          <a:p>
            <a:pPr marL="457200" indent="-342900">
              <a:lnSpc>
                <a:spcPct val="115000"/>
              </a:lnSpc>
              <a:buClr>
                <a:srgbClr val="000000"/>
              </a:buClr>
              <a:buSzPts val="1800"/>
              <a:buFont typeface="Helvetica"/>
              <a:buChar char="●"/>
              <a:defRPr b="1" sz="1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why: </a:t>
            </a:r>
            <a:r>
              <a:rPr b="0"/>
              <a:t> This is a technique that can be useful</a:t>
            </a:r>
            <a:endParaRPr b="0"/>
          </a:p>
          <a:p>
            <a:pPr marL="457200" indent="-342900">
              <a:lnSpc>
                <a:spcPct val="115000"/>
              </a:lnSpc>
              <a:buClr>
                <a:srgbClr val="000000"/>
              </a:buClr>
              <a:buSzPts val="1800"/>
              <a:buFont typeface="Helvetica"/>
              <a:buChar char="●"/>
              <a:defRPr b="1" sz="1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where to: </a:t>
            </a:r>
            <a:r>
              <a:rPr b="0"/>
              <a:t> More special methods for lists.</a:t>
            </a:r>
          </a:p>
        </p:txBody>
      </p:sp>
      <p:pic>
        <p:nvPicPr>
          <p:cNvPr id="211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0447" y="1536873"/>
            <a:ext cx="3352801" cy="24257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10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86968">
              <a:defRPr sz="2910"/>
            </a:pPr>
          </a:p>
        </p:txBody>
      </p:sp>
      <p:grpSp>
        <p:nvGrpSpPr>
          <p:cNvPr id="216" name="Google Shape;118;p19"/>
          <p:cNvGrpSpPr/>
          <p:nvPr/>
        </p:nvGrpSpPr>
        <p:grpSpPr>
          <a:xfrm>
            <a:off x="2462914" y="468728"/>
            <a:ext cx="6244204" cy="774511"/>
            <a:chOff x="0" y="0"/>
            <a:chExt cx="6244202" cy="774510"/>
          </a:xfrm>
        </p:grpSpPr>
        <p:sp>
          <p:nvSpPr>
            <p:cNvPr id="214" name="Rectangle"/>
            <p:cNvSpPr/>
            <p:nvPr/>
          </p:nvSpPr>
          <p:spPr>
            <a:xfrm>
              <a:off x="-1" y="-1"/>
              <a:ext cx="6244204" cy="774512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-9098"/>
                    </a:schemeClr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215" name="ASSIGNED SEATS!!!!"/>
            <p:cNvSpPr txBox="1"/>
            <p:nvPr/>
          </p:nvSpPr>
          <p:spPr>
            <a:xfrm>
              <a:off x="12134" y="12134"/>
              <a:ext cx="6219935" cy="7502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2" tIns="91422" rIns="91422" bIns="91422" numCol="1" anchor="t">
              <a:normAutofit fontScale="100000" lnSpcReduction="0"/>
            </a:bodyPr>
            <a:lstStyle>
              <a:lvl1pPr defTabSz="713231">
                <a:defRPr sz="1871"/>
              </a:lvl1pPr>
            </a:lstStyle>
            <a:p>
              <a:pPr/>
              <a:r>
                <a:t>ASSIGNED SEATS!!!!</a:t>
              </a:r>
            </a:p>
          </p:txBody>
        </p:sp>
      </p:grpSp>
      <p:sp>
        <p:nvSpPr>
          <p:cNvPr id="217" name="be sure to:"/>
          <p:cNvSpPr txBox="1"/>
          <p:nvPr/>
        </p:nvSpPr>
        <p:spPr>
          <a:xfrm>
            <a:off x="630543" y="1273037"/>
            <a:ext cx="1212876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>
                <a:solidFill>
                  <a:schemeClr val="accent5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be sure to:</a:t>
            </a:r>
          </a:p>
        </p:txBody>
      </p:sp>
      <p:sp>
        <p:nvSpPr>
          <p:cNvPr id="218" name="Google Shape;82;p14"/>
          <p:cNvSpPr txBox="1"/>
          <p:nvPr/>
        </p:nvSpPr>
        <p:spPr>
          <a:xfrm>
            <a:off x="532198" y="1609174"/>
            <a:ext cx="2990678" cy="14900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 marL="246647" indent="-246647" defTabSz="749808">
              <a:lnSpc>
                <a:spcPct val="115000"/>
              </a:lnSpc>
              <a:buSzPct val="100000"/>
              <a:buAutoNum type="alphaUcPeriod" startAt="1"/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Sit where Dr. O’Brien asks you to.</a:t>
            </a:r>
          </a:p>
          <a:p>
            <a:pPr marL="246647" indent="-246647" defTabSz="749808">
              <a:lnSpc>
                <a:spcPct val="115000"/>
              </a:lnSpc>
              <a:buSzPct val="100000"/>
              <a:buAutoNum type="alphaUcPeriod" startAt="1"/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No seat changes today.</a:t>
            </a:r>
          </a:p>
        </p:txBody>
      </p:sp>
      <p:sp>
        <p:nvSpPr>
          <p:cNvPr id="219" name="be sure to:"/>
          <p:cNvSpPr txBox="1"/>
          <p:nvPr/>
        </p:nvSpPr>
        <p:spPr>
          <a:xfrm>
            <a:off x="630543" y="1273037"/>
            <a:ext cx="1212876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>
                <a:solidFill>
                  <a:schemeClr val="accent5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be sure to: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18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86968">
              <a:defRPr sz="2910"/>
            </a:pPr>
          </a:p>
        </p:txBody>
      </p:sp>
      <p:grpSp>
        <p:nvGrpSpPr>
          <p:cNvPr id="224" name="Google Shape;118;p19"/>
          <p:cNvGrpSpPr/>
          <p:nvPr/>
        </p:nvGrpSpPr>
        <p:grpSpPr>
          <a:xfrm>
            <a:off x="2462914" y="468728"/>
            <a:ext cx="6244204" cy="774511"/>
            <a:chOff x="0" y="0"/>
            <a:chExt cx="6244202" cy="774510"/>
          </a:xfrm>
        </p:grpSpPr>
        <p:sp>
          <p:nvSpPr>
            <p:cNvPr id="222" name="Rectangle"/>
            <p:cNvSpPr/>
            <p:nvPr/>
          </p:nvSpPr>
          <p:spPr>
            <a:xfrm>
              <a:off x="-1" y="-1"/>
              <a:ext cx="6244204" cy="774512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-9098"/>
                    </a:schemeClr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223" name="Work day"/>
            <p:cNvSpPr txBox="1"/>
            <p:nvPr/>
          </p:nvSpPr>
          <p:spPr>
            <a:xfrm>
              <a:off x="12134" y="12134"/>
              <a:ext cx="6219935" cy="7502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2" tIns="91422" rIns="91422" bIns="91422" numCol="1" anchor="t">
              <a:normAutofit fontScale="100000" lnSpcReduction="0"/>
            </a:bodyPr>
            <a:lstStyle>
              <a:lvl1pPr defTabSz="713231">
                <a:defRPr sz="1871"/>
              </a:lvl1pPr>
            </a:lstStyle>
            <a:p>
              <a:pPr/>
              <a:r>
                <a:t>Work day</a:t>
              </a:r>
            </a:p>
          </p:txBody>
        </p:sp>
      </p:grpSp>
      <p:sp>
        <p:nvSpPr>
          <p:cNvPr id="225" name="be sure to:"/>
          <p:cNvSpPr txBox="1"/>
          <p:nvPr/>
        </p:nvSpPr>
        <p:spPr>
          <a:xfrm>
            <a:off x="630543" y="1273037"/>
            <a:ext cx="1212876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>
                <a:solidFill>
                  <a:schemeClr val="accent5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be sure to:</a:t>
            </a:r>
          </a:p>
        </p:txBody>
      </p:sp>
      <p:sp>
        <p:nvSpPr>
          <p:cNvPr id="226" name="Weekly Goal:…"/>
          <p:cNvSpPr txBox="1"/>
          <p:nvPr/>
        </p:nvSpPr>
        <p:spPr>
          <a:xfrm>
            <a:off x="648828" y="3306730"/>
            <a:ext cx="3481017" cy="819685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>
                <a:solidFill>
                  <a:schemeClr val="accent4"/>
                </a:solidFill>
              </a:defRPr>
            </a:pPr>
            <a:r>
              <a:rPr b="1"/>
              <a:t>Weekly Goal:</a:t>
            </a:r>
            <a:r>
              <a:t> </a:t>
            </a:r>
          </a:p>
          <a:p>
            <a:pPr marL="233947" indent="-233947">
              <a:buSzPct val="100000"/>
              <a:buAutoNum type="alphaUcPeriod" startAt="1"/>
              <a:defRPr>
                <a:solidFill>
                  <a:schemeClr val="accent4"/>
                </a:solidFill>
              </a:defRPr>
            </a:pPr>
            <a:r>
              <a:t>Complete up through </a:t>
            </a:r>
            <a:r>
              <a:rPr b="1"/>
              <a:t>unit 9</a:t>
            </a:r>
            <a:endParaRPr b="1"/>
          </a:p>
          <a:p>
            <a:pPr marL="233947" indent="-233947">
              <a:buSzPct val="100000"/>
              <a:buAutoNum type="alphaUcPeriod" startAt="1"/>
              <a:defRPr>
                <a:solidFill>
                  <a:schemeClr val="accent4"/>
                </a:solidFill>
              </a:defRPr>
            </a:pPr>
            <a:r>
              <a:t>After, that complete </a:t>
            </a:r>
            <a:r>
              <a:rPr b="1"/>
              <a:t>Python word game: Part 1</a:t>
            </a:r>
          </a:p>
        </p:txBody>
      </p:sp>
      <p:sp>
        <p:nvSpPr>
          <p:cNvPr id="227" name="Google Shape;82;p14"/>
          <p:cNvSpPr txBox="1"/>
          <p:nvPr/>
        </p:nvSpPr>
        <p:spPr>
          <a:xfrm>
            <a:off x="532198" y="1609174"/>
            <a:ext cx="2990678" cy="14900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 marL="182518" indent="-182518" defTabSz="554857">
              <a:lnSpc>
                <a:spcPct val="115000"/>
              </a:lnSpc>
              <a:buSzPct val="100000"/>
              <a:buAutoNum type="alphaUcPeriod" startAt="1"/>
              <a:defRPr b="1" sz="103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Find your </a:t>
            </a:r>
            <a:r>
              <a:rPr u="sng"/>
              <a:t>assigned </a:t>
            </a:r>
            <a:r>
              <a:t>seat  (ask Dr. O’Brien)</a:t>
            </a:r>
          </a:p>
          <a:p>
            <a:pPr marL="182518" indent="-182518" defTabSz="554857">
              <a:lnSpc>
                <a:spcPct val="115000"/>
              </a:lnSpc>
              <a:buSzPct val="100000"/>
              <a:buAutoNum type="alphaUcPeriod" startAt="1"/>
              <a:defRPr b="1" sz="103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Read through the Weekly goals to the right and the framing below.</a:t>
            </a:r>
          </a:p>
          <a:p>
            <a:pPr marL="182518" indent="-182518" defTabSz="554857">
              <a:lnSpc>
                <a:spcPct val="115000"/>
              </a:lnSpc>
              <a:buSzPct val="100000"/>
              <a:buAutoNum type="alphaUcPeriod" startAt="1"/>
              <a:defRPr b="1" sz="103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Copy the vocab in your notes (if it’s not there already</a:t>
            </a:r>
          </a:p>
          <a:p>
            <a:pPr marL="182518" indent="-182518" defTabSz="554857">
              <a:lnSpc>
                <a:spcPct val="115000"/>
              </a:lnSpc>
              <a:buSzPct val="100000"/>
              <a:buAutoNum type="alphaUcPeriod" startAt="1"/>
              <a:defRPr b="1" sz="103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Begin work! Raise your hand quietly if you have any questions</a:t>
            </a:r>
          </a:p>
        </p:txBody>
      </p:sp>
      <p:sp>
        <p:nvSpPr>
          <p:cNvPr id="228" name="be sure to:"/>
          <p:cNvSpPr txBox="1"/>
          <p:nvPr/>
        </p:nvSpPr>
        <p:spPr>
          <a:xfrm>
            <a:off x="630543" y="1273037"/>
            <a:ext cx="1212876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>
                <a:solidFill>
                  <a:schemeClr val="accent5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be sure to:</a:t>
            </a:r>
          </a:p>
        </p:txBody>
      </p:sp>
      <p:sp>
        <p:nvSpPr>
          <p:cNvPr id="229" name="List comprehension…"/>
          <p:cNvSpPr txBox="1"/>
          <p:nvPr/>
        </p:nvSpPr>
        <p:spPr>
          <a:xfrm>
            <a:off x="6068564" y="2177529"/>
            <a:ext cx="1929727" cy="1066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>
                <a:solidFill>
                  <a:srgbClr val="012F7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>
                <a:solidFill>
                  <a:schemeClr val="accent4"/>
                </a:solidFill>
              </a:rPr>
              <a:t>List comprehension</a:t>
            </a:r>
          </a:p>
          <a:p>
            <a:pPr>
              <a:defRPr>
                <a:solidFill>
                  <a:srgbClr val="FF6A00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A way to create a new list using elements of an old list.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27" grpId="1"/>
      <p:bldP build="whole" bldLvl="1" animBg="1" rev="0" advAuto="0" spid="229" grpId="2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86968">
              <a:defRPr sz="2910"/>
            </a:pPr>
          </a:p>
        </p:txBody>
      </p:sp>
      <p:sp>
        <p:nvSpPr>
          <p:cNvPr id="234" name="Google Shape;119;p19"/>
          <p:cNvSpPr txBox="1"/>
          <p:nvPr/>
        </p:nvSpPr>
        <p:spPr>
          <a:xfrm>
            <a:off x="2463308" y="1404067"/>
            <a:ext cx="10603771" cy="24529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43799" tIns="243799" rIns="243799" bIns="243799">
            <a:normAutofit fontScale="100000" lnSpcReduction="0"/>
          </a:bodyPr>
          <a:lstStyle/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sz="1800">
                <a:solidFill>
                  <a:srgbClr val="171717"/>
                </a:solidFill>
              </a:defRPr>
            </a:pPr>
            <a:r>
              <a:t>Make sure there isn’t any litter near your workstation.</a:t>
            </a:r>
          </a:p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sz="1800">
                <a:solidFill>
                  <a:srgbClr val="171717"/>
                </a:solidFill>
              </a:defRPr>
            </a:pPr>
            <a:r>
              <a:t>If you borrowed headphones, sign them back in.</a:t>
            </a:r>
          </a:p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b="1" sz="1800">
                <a:solidFill>
                  <a:srgbClr val="171717"/>
                </a:solidFill>
              </a:defRPr>
            </a:pPr>
            <a:r>
              <a:t>Make sure you are logged out of your computer! </a:t>
            </a:r>
          </a:p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sz="1800">
                <a:solidFill>
                  <a:srgbClr val="171717"/>
                </a:solidFill>
              </a:defRPr>
            </a:pPr>
            <a:r>
              <a:t>Remain in your seat until the bell rings.</a:t>
            </a:r>
          </a:p>
        </p:txBody>
      </p:sp>
      <p:grpSp>
        <p:nvGrpSpPr>
          <p:cNvPr id="237" name="Google Shape;118;p19"/>
          <p:cNvGrpSpPr/>
          <p:nvPr/>
        </p:nvGrpSpPr>
        <p:grpSpPr>
          <a:xfrm>
            <a:off x="2147095" y="500360"/>
            <a:ext cx="6535195" cy="810605"/>
            <a:chOff x="0" y="0"/>
            <a:chExt cx="6535193" cy="810604"/>
          </a:xfrm>
        </p:grpSpPr>
        <p:sp>
          <p:nvSpPr>
            <p:cNvPr id="235" name="Rectangle"/>
            <p:cNvSpPr/>
            <p:nvPr/>
          </p:nvSpPr>
          <p:spPr>
            <a:xfrm>
              <a:off x="-1" y="-1"/>
              <a:ext cx="6535195" cy="810606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-9098"/>
                    </a:schemeClr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236" name="wrapping up!…"/>
            <p:cNvSpPr txBox="1"/>
            <p:nvPr/>
          </p:nvSpPr>
          <p:spPr>
            <a:xfrm>
              <a:off x="12699" y="12699"/>
              <a:ext cx="6509795" cy="7852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2" tIns="91422" rIns="91422" bIns="91422" numCol="1" anchor="t">
              <a:normAutofit fontScale="100000" lnSpcReduction="0"/>
            </a:bodyPr>
            <a:lstStyle/>
            <a:p>
              <a:pPr>
                <a:defRPr sz="2400"/>
              </a:pPr>
              <a:r>
                <a:t>wrapping up!</a:t>
              </a:r>
            </a:p>
            <a:p>
              <a:pPr>
                <a:defRPr>
                  <a:solidFill>
                    <a:schemeClr val="accent5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r>
                <a:t>be sure to:</a:t>
              </a:r>
              <a:r>
                <a:rPr>
                  <a:solidFill>
                    <a:schemeClr val="accent5">
                      <a:lumOff val="-9843"/>
                    </a:schemeClr>
                  </a:solidFill>
                </a:rPr>
                <a:t> </a:t>
              </a:r>
              <a:r>
                <a:rPr>
                  <a:solidFill>
                    <a:schemeClr val="accent1"/>
                  </a:solidFill>
                </a:rPr>
                <a:t>read the directions below!</a:t>
              </a:r>
            </a:p>
          </p:txBody>
        </p:sp>
      </p:grpSp>
      <p:pic>
        <p:nvPicPr>
          <p:cNvPr id="238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1021" y="1497170"/>
            <a:ext cx="2126173" cy="181118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86968">
              <a:defRPr sz="2910"/>
            </a:pPr>
          </a:p>
        </p:txBody>
      </p:sp>
      <p:sp>
        <p:nvSpPr>
          <p:cNvPr id="241" name="a. Students will receive their phones at the end of 9th period and 10th period.…"/>
          <p:cNvSpPr txBox="1"/>
          <p:nvPr/>
        </p:nvSpPr>
        <p:spPr>
          <a:xfrm>
            <a:off x="2043641" y="1683954"/>
            <a:ext cx="5514963" cy="27861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defTabSz="457200">
              <a:defRPr sz="1900">
                <a:solidFill>
                  <a:srgbClr val="222222"/>
                </a:solidFill>
              </a:defRPr>
            </a:pPr>
            <a:r>
              <a:t>a. Students will receive their phones at the end of 9th period and 10th period. </a:t>
            </a:r>
          </a:p>
          <a:p>
            <a:pPr defTabSz="457200">
              <a:defRPr sz="1900">
                <a:solidFill>
                  <a:srgbClr val="222222"/>
                </a:solidFill>
              </a:defRPr>
            </a:pPr>
            <a:r>
              <a:t>b. Students without a phone may leave class immediately. All other students should remain seated. Once a student collects their phone, they should exit the classroom.  </a:t>
            </a:r>
          </a:p>
          <a:p>
            <a:pPr defTabSz="457200">
              <a:defRPr sz="1900">
                <a:solidFill>
                  <a:srgbClr val="222222"/>
                </a:solidFill>
              </a:defRPr>
            </a:pPr>
            <a:r>
              <a:t>c. Students must show their ID, program, or a notebook with their name on it to receive their phone. </a:t>
            </a:r>
          </a:p>
        </p:txBody>
      </p:sp>
      <p:grpSp>
        <p:nvGrpSpPr>
          <p:cNvPr id="244" name="Google Shape;118;p19"/>
          <p:cNvGrpSpPr/>
          <p:nvPr/>
        </p:nvGrpSpPr>
        <p:grpSpPr>
          <a:xfrm>
            <a:off x="2147095" y="500360"/>
            <a:ext cx="6535195" cy="810605"/>
            <a:chOff x="0" y="0"/>
            <a:chExt cx="6535193" cy="810604"/>
          </a:xfrm>
        </p:grpSpPr>
        <p:sp>
          <p:nvSpPr>
            <p:cNvPr id="242" name="Rectangle"/>
            <p:cNvSpPr/>
            <p:nvPr/>
          </p:nvSpPr>
          <p:spPr>
            <a:xfrm>
              <a:off x="-1" y="-1"/>
              <a:ext cx="6535195" cy="810606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-9098"/>
                    </a:schemeClr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243" name="Cell phone distro…"/>
            <p:cNvSpPr txBox="1"/>
            <p:nvPr/>
          </p:nvSpPr>
          <p:spPr>
            <a:xfrm>
              <a:off x="12699" y="12699"/>
              <a:ext cx="6509795" cy="7852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2" tIns="91422" rIns="91422" bIns="91422" numCol="1" anchor="t">
              <a:normAutofit fontScale="100000" lnSpcReduction="0"/>
            </a:bodyPr>
            <a:lstStyle/>
            <a:p>
              <a:pPr>
                <a:defRPr sz="2400"/>
              </a:pPr>
              <a:r>
                <a:t>Cell phone distro</a:t>
              </a:r>
            </a:p>
            <a:p>
              <a:pPr>
                <a:defRPr>
                  <a:solidFill>
                    <a:schemeClr val="accent5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r>
                <a:t>be sure to:</a:t>
              </a:r>
              <a:r>
                <a:rPr>
                  <a:solidFill>
                    <a:schemeClr val="accent5">
                      <a:lumOff val="-9843"/>
                    </a:schemeClr>
                  </a:solidFill>
                </a:rPr>
                <a:t> </a:t>
              </a:r>
              <a:r>
                <a:rPr>
                  <a:solidFill>
                    <a:schemeClr val="accent1"/>
                  </a:solidFill>
                </a:rPr>
                <a:t>Carefully read the directions below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46524"/>
      </a:lt1>
      <a:dk2>
        <a:srgbClr val="A7A7A7"/>
      </a:dk2>
      <a:lt2>
        <a:srgbClr val="535353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000FF"/>
      </a:hlink>
      <a:folHlink>
        <a:srgbClr val="FF00FF"/>
      </a:folHlink>
    </a:clrScheme>
    <a:fontScheme name="Swiss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Swis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46524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000FF"/>
      </a:hlink>
      <a:folHlink>
        <a:srgbClr val="FF00FF"/>
      </a:folHlink>
    </a:clrScheme>
    <a:fontScheme name="Swiss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Swis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46524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