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97" name="Shape 197"/>
          <p:cNvSpPr/>
          <p:nvPr>
            <p:ph type="sldImg"/>
          </p:nvPr>
        </p:nvSpPr>
        <p:spPr>
          <a:xfrm>
            <a:off x="1143000" y="685800"/>
            <a:ext cx="4572000" cy="3429000"/>
          </a:xfrm>
          <a:prstGeom prst="rect">
            <a:avLst/>
          </a:prstGeom>
        </p:spPr>
        <p:txBody>
          <a:bodyPr/>
          <a:lstStyle/>
          <a:p>
            <a:pPr/>
          </a:p>
        </p:txBody>
      </p:sp>
      <p:sp>
        <p:nvSpPr>
          <p:cNvPr id="198" name="Shape 19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Shape 207"/>
          <p:cNvSpPr/>
          <p:nvPr>
            <p:ph type="sldImg"/>
          </p:nvPr>
        </p:nvSpPr>
        <p:spPr>
          <a:prstGeom prst="rect">
            <a:avLst/>
          </a:prstGeom>
        </p:spPr>
        <p:txBody>
          <a:bodyPr/>
          <a:lstStyle/>
          <a:p>
            <a:pPr/>
          </a:p>
        </p:txBody>
      </p:sp>
      <p:sp>
        <p:nvSpPr>
          <p:cNvPr id="208" name="Shape 208"/>
          <p:cNvSpPr/>
          <p:nvPr>
            <p:ph type="body" sz="quarter" idx="1"/>
          </p:nvPr>
        </p:nvSpPr>
        <p:spPr>
          <a:prstGeom prst="rect">
            <a:avLst/>
          </a:prstGeom>
        </p:spPr>
        <p:txBody>
          <a:bodyPr/>
          <a:lstStyle/>
          <a:p>
            <a:pPr marL="187156" indent="-187156">
              <a:buSzPct val="100000"/>
              <a:buAutoNum type="arabicPeriod" startAt="1"/>
            </a:pPr>
            <a:r>
              <a:t>the list has to be sorted</a:t>
            </a:r>
          </a:p>
          <a:p>
            <a:pPr marL="187156" indent="-187156">
              <a:buSzPct val="100000"/>
              <a:buAutoNum type="arabicPeriod" startAt="1"/>
            </a:pPr>
            <a:r>
              <a:t>the algo works by dividing the list into two, then it’s executed on one of the sub lists, until the desired element is found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Shape 229"/>
          <p:cNvSpPr/>
          <p:nvPr>
            <p:ph type="sldImg"/>
          </p:nvPr>
        </p:nvSpPr>
        <p:spPr>
          <a:prstGeom prst="rect">
            <a:avLst/>
          </a:prstGeom>
        </p:spPr>
        <p:txBody>
          <a:bodyPr/>
          <a:lstStyle/>
          <a:p>
            <a:pPr/>
          </a:p>
        </p:txBody>
      </p:sp>
      <p:sp>
        <p:nvSpPr>
          <p:cNvPr id="230" name="Shape 230"/>
          <p:cNvSpPr/>
          <p:nvPr>
            <p:ph type="body" sz="quarter" idx="1"/>
          </p:nvPr>
        </p:nvSpPr>
        <p:spPr>
          <a:prstGeom prst="rect">
            <a:avLst/>
          </a:prstGeom>
        </p:spPr>
        <p:txBody>
          <a:bodyPr/>
          <a:lstStyle/>
          <a:p>
            <a:pPr/>
            <a:r>
              <a:t>In order to make use of the ArrayLists we create, we need to learn some of the methods that make them useful. ArrayLists offer a series of methods that allow us to alter the state of an ArrayList. In this lesson, we are going to explore some of the more useful methods that may be tested on the AP exam. These methods will be included on your Java Quick Reference.</a:t>
            </a:r>
          </a:p>
          <a:p>
            <a:pPr/>
          </a:p>
          <a:p>
            <a:pPr/>
            <a:r>
              <a:t>See problem guides on CodeHS for detailed solutions.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4"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0" indent="114300" algn="l">
              <a:lnSpc>
                <a:spcPct val="100000"/>
              </a:lnSpc>
              <a:buClrTx/>
              <a:buSzTx/>
              <a:buFontTx/>
              <a:buNone/>
              <a:defRPr>
                <a:solidFill>
                  <a:srgbClr val="FFFFFF"/>
                </a:solidFill>
              </a:defRPr>
            </a:lvl1pPr>
            <a:lvl2pPr marL="0" indent="114300" algn="l">
              <a:lnSpc>
                <a:spcPct val="100000"/>
              </a:lnSpc>
              <a:buClrTx/>
              <a:buSzTx/>
              <a:buFontTx/>
              <a:buNone/>
              <a:defRPr>
                <a:solidFill>
                  <a:srgbClr val="FFFFFF"/>
                </a:solidFill>
              </a:defRPr>
            </a:lvl2pPr>
            <a:lvl3pPr marL="0" indent="114300" algn="l">
              <a:lnSpc>
                <a:spcPct val="100000"/>
              </a:lnSpc>
              <a:buClrTx/>
              <a:buSzTx/>
              <a:buFontTx/>
              <a:buNone/>
              <a:defRPr>
                <a:solidFill>
                  <a:srgbClr val="FFFFFF"/>
                </a:solidFill>
              </a:defRPr>
            </a:lvl3pPr>
            <a:lvl4pPr marL="0" indent="114300" algn="l">
              <a:lnSpc>
                <a:spcPct val="100000"/>
              </a:lnSpc>
              <a:buClrTx/>
              <a:buSzTx/>
              <a:buFontTx/>
              <a:buNone/>
              <a:defRPr>
                <a:solidFill>
                  <a:srgbClr val="FFFFFF"/>
                </a:solidFill>
              </a:defRPr>
            </a:lvl4pPr>
            <a:lvl5pPr marL="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42" name="Google Shape;26;p4"/>
          <p:cNvSpPr/>
          <p:nvPr/>
        </p:nvSpPr>
        <p:spPr>
          <a:xfrm>
            <a:off x="425197" y="415650"/>
            <a:ext cx="183305" cy="1"/>
          </a:xfrm>
          <a:prstGeom prst="line">
            <a:avLst/>
          </a:prstGeom>
          <a:ln w="19050">
            <a:solidFill>
              <a:srgbClr val="000000"/>
            </a:solidFill>
          </a:ln>
        </p:spPr>
        <p:txBody>
          <a:bodyPr lIns="45718" tIns="45718" rIns="45718" bIns="45718"/>
          <a:lstStyle/>
          <a:p>
            <a:pPr/>
          </a:p>
        </p:txBody>
      </p:sp>
      <p:sp>
        <p:nvSpPr>
          <p:cNvPr id="143"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4"/>
          </a:xfrm>
          <a:prstGeom prst="rect">
            <a:avLst/>
          </a:prstGeom>
        </p:spPr>
        <p:txBody>
          <a:bodyPr lIns="91421" tIns="91421" rIns="91421" bIns="91421"/>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1"/>
            <a:ext cx="5621105" cy="39874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4" y="4717938"/>
            <a:ext cx="336805" cy="335243"/>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p>
        </p:txBody>
      </p:sp>
      <p:sp>
        <p:nvSpPr>
          <p:cNvPr id="157" name="Google Shape;26;p4"/>
          <p:cNvSpPr/>
          <p:nvPr/>
        </p:nvSpPr>
        <p:spPr>
          <a:xfrm>
            <a:off x="425197" y="415650"/>
            <a:ext cx="183306" cy="6"/>
          </a:xfrm>
          <a:prstGeom prst="line">
            <a:avLst/>
          </a:prstGeom>
          <a:ln w="19050">
            <a:solidFill>
              <a:srgbClr val="000000"/>
            </a:solidFill>
          </a:ln>
        </p:spPr>
        <p:txBody>
          <a:bodyPr lIns="45718" tIns="45718" rIns="45718" bIns="45718"/>
          <a:lstStyle/>
          <a:p>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latin typeface="+mn-lt"/>
                <a:ea typeface="+mn-ea"/>
                <a:cs typeface="+mn-cs"/>
                <a:sym typeface="Helvetica"/>
              </a:defRPr>
            </a:lvl1pPr>
          </a:lstStyle>
          <a:p>
            <a:pPr/>
            <a:r>
              <a:t>Dr. O’Brien 10/25/21</a:t>
            </a:r>
          </a:p>
        </p:txBody>
      </p:sp>
      <p:sp>
        <p:nvSpPr>
          <p:cNvPr id="161" name="Slide Number"/>
          <p:cNvSpPr txBox="1"/>
          <p:nvPr>
            <p:ph type="sldNum" sz="quarter" idx="2"/>
          </p:nvPr>
        </p:nvSpPr>
        <p:spPr>
          <a:xfrm>
            <a:off x="8709895" y="4717938"/>
            <a:ext cx="336806" cy="335243"/>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4"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4"/>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79" y="4629606"/>
            <a:ext cx="8552703" cy="3987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a:defRPr b="1">
                <a:solidFill>
                  <a:srgbClr val="000000"/>
                </a:solidFill>
                <a:latin typeface="Lato"/>
                <a:ea typeface="Lato"/>
                <a:cs typeface="Lato"/>
                <a:sym typeface="Lato"/>
              </a:defRPr>
            </a:pPr>
            <a:r>
              <a:t>class: </a:t>
            </a:r>
            <a:r>
              <a:rPr b="0"/>
              <a:t>AP CS A </a:t>
            </a:r>
            <a:r>
              <a:t>goal: </a:t>
            </a:r>
            <a:r>
              <a:rPr b="0"/>
              <a:t>HDW implement nested loops in Java?</a:t>
            </a:r>
          </a:p>
        </p:txBody>
      </p:sp>
      <p:sp>
        <p:nvSpPr>
          <p:cNvPr id="175" name="Google Shape;31;p4"/>
          <p:cNvSpPr txBox="1"/>
          <p:nvPr/>
        </p:nvSpPr>
        <p:spPr>
          <a:xfrm>
            <a:off x="7263947" y="6562"/>
            <a:ext cx="5621104" cy="3987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8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84"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85"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86" name="Google Shape;26;p4"/>
          <p:cNvSpPr/>
          <p:nvPr/>
        </p:nvSpPr>
        <p:spPr>
          <a:xfrm>
            <a:off x="425197" y="415650"/>
            <a:ext cx="183304" cy="1"/>
          </a:xfrm>
          <a:prstGeom prst="line">
            <a:avLst/>
          </a:prstGeom>
          <a:ln w="19050">
            <a:solidFill>
              <a:srgbClr val="000000"/>
            </a:solidFill>
          </a:ln>
        </p:spPr>
        <p:txBody>
          <a:bodyPr lIns="45718" tIns="45718" rIns="45718" bIns="45718"/>
          <a:lstStyle/>
          <a:p>
            <a:pPr/>
          </a:p>
        </p:txBody>
      </p:sp>
      <p:sp>
        <p:nvSpPr>
          <p:cNvPr id="187"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88" name="Body Level One…"/>
          <p:cNvSpPr txBox="1"/>
          <p:nvPr>
            <p:ph type="body" idx="1"/>
          </p:nvPr>
        </p:nvSpPr>
        <p:spPr>
          <a:xfrm>
            <a:off x="2410111" y="1595776"/>
            <a:ext cx="6321603" cy="3002404"/>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89" name="Google Shape;30;p4"/>
          <p:cNvSpPr txBox="1"/>
          <p:nvPr/>
        </p:nvSpPr>
        <p:spPr>
          <a:xfrm>
            <a:off x="159379" y="4629606"/>
            <a:ext cx="8552703" cy="3987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a:defRPr b="1">
                <a:solidFill>
                  <a:srgbClr val="000000"/>
                </a:solidFill>
                <a:latin typeface="Lato"/>
                <a:ea typeface="Lato"/>
                <a:cs typeface="Lato"/>
                <a:sym typeface="Lato"/>
              </a:defRPr>
            </a:pPr>
            <a:r>
              <a:t>class: </a:t>
            </a:r>
            <a:r>
              <a:rPr b="0"/>
              <a:t>AP CS A </a:t>
            </a:r>
            <a:r>
              <a:t>goal: </a:t>
            </a:r>
            <a:r>
              <a:rPr b="0"/>
              <a:t>HDW use recursion to solve computational problems?</a:t>
            </a:r>
          </a:p>
        </p:txBody>
      </p:sp>
      <p:sp>
        <p:nvSpPr>
          <p:cNvPr id="190" name="Dr. O’Brien. 3/1/22"/>
          <p:cNvSpPr txBox="1"/>
          <p:nvPr/>
        </p:nvSpPr>
        <p:spPr>
          <a:xfrm>
            <a:off x="7260108" y="39450"/>
            <a:ext cx="1574267"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latin typeface="+mn-lt"/>
                <a:ea typeface="+mn-ea"/>
                <a:cs typeface="+mn-cs"/>
                <a:sym typeface="Helvetica"/>
              </a:defRPr>
            </a:lvl1pPr>
          </a:lstStyle>
          <a:p>
            <a:pPr/>
            <a:r>
              <a:t>Dr. O’Brien. 3/29/22</a:t>
            </a:r>
          </a:p>
        </p:txBody>
      </p:sp>
      <p:sp>
        <p:nvSpPr>
          <p:cNvPr id="1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3"/>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4"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4"/>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79" y="4629606"/>
            <a:ext cx="8552703" cy="3987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a:defRPr b="1">
                <a:solidFill>
                  <a:srgbClr val="000000"/>
                </a:solidFill>
                <a:latin typeface="Lato"/>
                <a:ea typeface="Lato"/>
                <a:cs typeface="Lato"/>
                <a:sym typeface="Lato"/>
              </a:defRPr>
            </a:pPr>
            <a:r>
              <a:t>class: </a:t>
            </a:r>
            <a:r>
              <a:rPr b="0"/>
              <a:t>AP CS A </a:t>
            </a:r>
            <a:r>
              <a:t>goal: </a:t>
            </a:r>
            <a:r>
              <a:rPr b="0"/>
              <a:t>HDW use recursion to search through data?</a:t>
            </a:r>
          </a:p>
        </p:txBody>
      </p:sp>
      <p:sp>
        <p:nvSpPr>
          <p:cNvPr id="46" name="Dr. O’Brien. 3/1/22"/>
          <p:cNvSpPr txBox="1"/>
          <p:nvPr/>
        </p:nvSpPr>
        <p:spPr>
          <a:xfrm>
            <a:off x="7260108" y="39450"/>
            <a:ext cx="147538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latin typeface="+mn-lt"/>
                <a:ea typeface="+mn-ea"/>
                <a:cs typeface="+mn-cs"/>
                <a:sym typeface="Helvetica"/>
              </a:defRPr>
            </a:lvl1pPr>
          </a:lstStyle>
          <a:p>
            <a:pPr/>
            <a:r>
              <a:t>Dr. O’Brien. 4/6/22</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4"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0" y="1602675"/>
            <a:ext cx="3071404" cy="3002404"/>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4" cy="3002404"/>
          </a:xfrm>
          <a:prstGeom prst="rect">
            <a:avLst/>
          </a:prstGeom>
        </p:spPr>
        <p:txBody>
          <a:bodyPr/>
          <a:lstStyle/>
          <a:p>
            <a:pP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4"/>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4"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4"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4"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4"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1"/>
            <a:ext cx="4572000" cy="5143507"/>
          </a:xfrm>
          <a:prstGeom prst="rect">
            <a:avLst/>
          </a:prstGeom>
          <a:solidFill>
            <a:srgbClr val="F46524"/>
          </a:solidFill>
          <a:ln w="12700">
            <a:miter lim="400000"/>
          </a:ln>
        </p:spPr>
        <p:txBody>
          <a:bodyPr lIns="0" tIns="0" rIns="0" bIns="0" anchor="ctr"/>
          <a:lstStyle/>
          <a:p>
            <a:pPr>
              <a:defRPr>
                <a:solidFill>
                  <a:srgbClr val="000000"/>
                </a:solidFill>
              </a:defRPr>
            </a:pPr>
          </a:p>
        </p:txBody>
      </p:sp>
      <p:sp>
        <p:nvSpPr>
          <p:cNvPr id="100" name="Google Shape;54;p9"/>
          <p:cNvSpPr/>
          <p:nvPr/>
        </p:nvSpPr>
        <p:spPr>
          <a:xfrm>
            <a:off x="5029675" y="4495498"/>
            <a:ext cx="468304" cy="4"/>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3"/>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4"/>
          </a:xfrm>
          <a:prstGeom prst="rect">
            <a:avLst/>
          </a:prstGeom>
        </p:spPr>
        <p:txBody>
          <a:bodyPr/>
          <a:lstStyle>
            <a:lvl1pPr marL="0" indent="114300">
              <a:lnSpc>
                <a:spcPct val="100000"/>
              </a:lnSpc>
              <a:buClrTx/>
              <a:buSzTx/>
              <a:buFontTx/>
              <a:buNone/>
              <a:defRPr sz="2100"/>
            </a:lvl1pPr>
            <a:lvl2pPr marL="0" indent="114300">
              <a:lnSpc>
                <a:spcPct val="100000"/>
              </a:lnSpc>
              <a:buClrTx/>
              <a:buSzTx/>
              <a:buFontTx/>
              <a:buNone/>
              <a:defRPr sz="2100"/>
            </a:lvl2pPr>
            <a:lvl3pPr marL="0" indent="114300">
              <a:lnSpc>
                <a:spcPct val="100000"/>
              </a:lnSpc>
              <a:buClrTx/>
              <a:buSzTx/>
              <a:buFontTx/>
              <a:buNone/>
              <a:defRPr sz="2100"/>
            </a:lvl3pPr>
            <a:lvl4pPr marL="0" indent="114300">
              <a:lnSpc>
                <a:spcPct val="100000"/>
              </a:lnSpc>
              <a:buClrTx/>
              <a:buSzTx/>
              <a:buFontTx/>
              <a:buNone/>
              <a:defRPr sz="2100"/>
            </a:lvl4pPr>
            <a:lvl5pPr marL="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4"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4"/>
          </a:xfrm>
          <a:prstGeom prst="rect">
            <a:avLst/>
          </a:prstGeom>
        </p:spPr>
        <p:txBody>
          <a:bodyPr anchor="ctr"/>
          <a:lstStyle>
            <a:lvl1pPr marL="0" indent="228600" algn="l">
              <a:lnSpc>
                <a:spcPct val="100000"/>
              </a:lnSpc>
              <a:buClrTx/>
              <a:buSzTx/>
              <a:buFontTx/>
              <a:buNone/>
            </a:lvl1pPr>
            <a:lvl2pPr marL="1462314" indent="-408213" algn="l">
              <a:lnSpc>
                <a:spcPct val="100000"/>
              </a:lnSpc>
              <a:buClrTx/>
              <a:buFontTx/>
            </a:lvl2pPr>
            <a:lvl3pPr marL="1919514" algn="l">
              <a:lnSpc>
                <a:spcPct val="100000"/>
              </a:lnSpc>
              <a:buClrTx/>
              <a:buFontTx/>
            </a:lvl3pPr>
            <a:lvl4pPr marL="2376714" algn="l">
              <a:lnSpc>
                <a:spcPct val="100000"/>
              </a:lnSpc>
              <a:buClrTx/>
              <a:buFontTx/>
            </a:lvl4pPr>
            <a:lvl5pPr marL="2833914"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nchor="ctr">
            <a:normAutofit fontScale="100000" lnSpcReduction="0"/>
          </a:bodyPr>
          <a:lstStyle/>
          <a:p>
            <a:pPr/>
            <a:r>
              <a:t>xx%</a:t>
            </a:r>
          </a:p>
        </p:txBody>
      </p:sp>
      <p:sp>
        <p:nvSpPr>
          <p:cNvPr id="6" name="Body Level One…"/>
          <p:cNvSpPr txBox="1"/>
          <p:nvPr>
            <p:ph type="body" idx="1"/>
          </p:nvPr>
        </p:nvSpPr>
        <p:spPr>
          <a:xfrm>
            <a:off x="853950" y="2919450"/>
            <a:ext cx="7436102" cy="1071604"/>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92" y="4717937"/>
            <a:ext cx="336807" cy="335245"/>
          </a:xfrm>
          <a:prstGeom prst="rect">
            <a:avLst/>
          </a:prstGeom>
          <a:ln w="12700">
            <a:miter lim="400000"/>
          </a:ln>
        </p:spPr>
        <p:txBody>
          <a:bodyPr wrap="none" lIns="91421" tIns="91421" rIns="91421" bIns="91421"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Google Shape;76;p13"/>
          <p:cNvSpPr txBox="1"/>
          <p:nvPr>
            <p:ph type="ctrTitle"/>
          </p:nvPr>
        </p:nvSpPr>
        <p:spPr>
          <a:xfrm>
            <a:off x="2371725" y="630221"/>
            <a:ext cx="6331500" cy="1542007"/>
          </a:xfrm>
          <a:prstGeom prst="rect">
            <a:avLst/>
          </a:prstGeom>
        </p:spPr>
        <p:txBody>
          <a:bodyPr/>
          <a:lstStyle/>
          <a:p>
            <a:pPr>
              <a:defRPr sz="4300">
                <a:solidFill>
                  <a:srgbClr val="0000FF"/>
                </a:solidFill>
              </a:defRPr>
            </a:pPr>
            <a:r>
              <a:t>Fall 2021 AP CS A</a:t>
            </a:r>
          </a:p>
          <a:p>
            <a:pPr>
              <a:defRPr sz="4300">
                <a:solidFill>
                  <a:srgbClr val="0000FF"/>
                </a:solidFill>
              </a:defRPr>
            </a:pPr>
            <a:r>
              <a:t>Lesson 9.3</a:t>
            </a:r>
          </a:p>
        </p:txBody>
      </p:sp>
      <p:sp>
        <p:nvSpPr>
          <p:cNvPr id="201" name="Google Shape;77;p13"/>
          <p:cNvSpPr txBox="1"/>
          <p:nvPr>
            <p:ph type="subTitle" sz="quarter" idx="1"/>
          </p:nvPr>
        </p:nvSpPr>
        <p:spPr>
          <a:prstGeom prst="rect">
            <a:avLst/>
          </a:prstGeom>
        </p:spPr>
        <p:txBody>
          <a:bodyPr/>
          <a:lstStyle/>
          <a:p>
            <a:pPr indent="0">
              <a:lnSpc>
                <a:spcPct val="80000"/>
              </a:lnSpc>
              <a:defRPr sz="1600"/>
            </a:pPr>
            <a:r>
              <a:t>Dr. O’Brien</a:t>
            </a:r>
          </a:p>
          <a:p>
            <a:pPr indent="0">
              <a:lnSpc>
                <a:spcPct val="80000"/>
              </a:lnSpc>
              <a:defRPr sz="1600"/>
            </a:pPr>
            <a:r>
              <a:t>Herbert H. Lehman High School</a:t>
            </a:r>
          </a:p>
          <a:p>
            <a:pPr indent="0">
              <a:lnSpc>
                <a:spcPct val="80000"/>
              </a:lnSpc>
              <a:defRPr sz="1600"/>
            </a:pPr>
            <a:r>
              <a:t>6 April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Double-click to edit"/>
          <p:cNvSpPr txBox="1"/>
          <p:nvPr>
            <p:ph type="title"/>
          </p:nvPr>
        </p:nvSpPr>
        <p:spPr>
          <a:xfrm>
            <a:off x="2400250" y="575950"/>
            <a:ext cx="6321601" cy="635403"/>
          </a:xfrm>
          <a:prstGeom prst="rect">
            <a:avLst/>
          </a:prstGeom>
        </p:spPr>
        <p:txBody>
          <a:bodyPr/>
          <a:lstStyle/>
          <a:p>
            <a:pPr defTabSz="886966">
              <a:defRPr sz="2900"/>
            </a:pPr>
          </a:p>
        </p:txBody>
      </p:sp>
      <p:pic>
        <p:nvPicPr>
          <p:cNvPr id="204" name="Image" descr="Image"/>
          <p:cNvPicPr>
            <a:picLocks noChangeAspect="1"/>
          </p:cNvPicPr>
          <p:nvPr/>
        </p:nvPicPr>
        <p:blipFill>
          <a:blip r:embed="rId3">
            <a:extLst/>
          </a:blip>
          <a:stretch>
            <a:fillRect/>
          </a:stretch>
        </p:blipFill>
        <p:spPr>
          <a:xfrm>
            <a:off x="4838595" y="2163562"/>
            <a:ext cx="3911112" cy="2441619"/>
          </a:xfrm>
          <a:prstGeom prst="rect">
            <a:avLst/>
          </a:prstGeom>
          <a:ln w="12700">
            <a:miter lim="400000"/>
          </a:ln>
        </p:spPr>
      </p:pic>
      <p:sp>
        <p:nvSpPr>
          <p:cNvPr id="205" name="The following code segment appears in a method in the same class as bSearch.…"/>
          <p:cNvSpPr txBox="1"/>
          <p:nvPr/>
        </p:nvSpPr>
        <p:spPr>
          <a:xfrm>
            <a:off x="547192" y="1352602"/>
            <a:ext cx="6078114" cy="19781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1400"/>
              </a:spcBef>
              <a:defRPr sz="1200">
                <a:solidFill>
                  <a:srgbClr val="333333"/>
                </a:solidFill>
                <a:latin typeface="+mn-lt"/>
                <a:ea typeface="+mn-ea"/>
                <a:cs typeface="+mn-cs"/>
                <a:sym typeface="Helvetica"/>
              </a:defRPr>
            </a:pPr>
            <a:r>
              <a:t>The following code segment appears in a method in the same class as</a:t>
            </a:r>
            <a:r>
              <a:rPr>
                <a:latin typeface="Menlo Regular"/>
                <a:ea typeface="Menlo Regular"/>
                <a:cs typeface="Menlo Regular"/>
                <a:sym typeface="Menlo Regular"/>
              </a:rPr>
              <a:t> bSearch</a:t>
            </a:r>
            <a:r>
              <a:t>.</a:t>
            </a:r>
          </a:p>
          <a:p>
            <a:pPr defTabSz="457200">
              <a:defRPr sz="1200">
                <a:solidFill>
                  <a:srgbClr val="333333"/>
                </a:solidFill>
                <a:latin typeface="Menlo Regular"/>
                <a:ea typeface="Menlo Regular"/>
                <a:cs typeface="Menlo Regular"/>
                <a:sym typeface="Menlo Regular"/>
              </a:defRPr>
            </a:pPr>
            <a:r>
              <a:t>int[] nums = {0, 4, 4, 5, 6, 7};</a:t>
            </a:r>
          </a:p>
          <a:p>
            <a:pPr defTabSz="457200">
              <a:defRPr sz="1200">
                <a:solidFill>
                  <a:srgbClr val="333333"/>
                </a:solidFill>
                <a:latin typeface="Menlo Regular"/>
                <a:ea typeface="Menlo Regular"/>
                <a:cs typeface="Menlo Regular"/>
                <a:sym typeface="Menlo Regular"/>
              </a:defRPr>
            </a:pPr>
            <a:r>
              <a:t>int result = bSearch(nums, 0, nums.length - 1, 4);</a:t>
            </a:r>
          </a:p>
          <a:p>
            <a:pPr defTabSz="457200">
              <a:defRPr sz="1200">
                <a:solidFill>
                  <a:srgbClr val="333333"/>
                </a:solidFill>
                <a:latin typeface="+mn-lt"/>
                <a:ea typeface="+mn-ea"/>
                <a:cs typeface="+mn-cs"/>
                <a:sym typeface="Helvetica"/>
              </a:defRPr>
            </a:pPr>
          </a:p>
          <a:p>
            <a:pPr defTabSz="457200">
              <a:defRPr sz="1200">
                <a:solidFill>
                  <a:srgbClr val="333333"/>
                </a:solidFill>
                <a:latin typeface="+mn-lt"/>
                <a:ea typeface="+mn-ea"/>
                <a:cs typeface="+mn-cs"/>
                <a:sym typeface="Helvetica"/>
              </a:defRPr>
            </a:pPr>
            <a:r>
              <a:t>Be sure to answer the questions below:</a:t>
            </a:r>
          </a:p>
          <a:p>
            <a:pPr defTabSz="457200">
              <a:defRPr sz="1200">
                <a:solidFill>
                  <a:srgbClr val="333333"/>
                </a:solidFill>
                <a:latin typeface="+mn-lt"/>
                <a:ea typeface="+mn-ea"/>
                <a:cs typeface="+mn-cs"/>
                <a:sym typeface="Helvetica"/>
              </a:defRPr>
            </a:pPr>
          </a:p>
          <a:p>
            <a:pPr marL="228600" indent="-228600" defTabSz="457200">
              <a:buSzPct val="100000"/>
              <a:buAutoNum type="arabicPeriod" startAt="1"/>
              <a:defRPr sz="1200">
                <a:solidFill>
                  <a:srgbClr val="333333"/>
                </a:solidFill>
                <a:latin typeface="+mn-lt"/>
                <a:ea typeface="+mn-ea"/>
                <a:cs typeface="+mn-cs"/>
                <a:sym typeface="Helvetica"/>
              </a:defRPr>
            </a:pPr>
            <a:r>
              <a:t>What are the parameters for </a:t>
            </a:r>
            <a:r>
              <a:rPr>
                <a:latin typeface="Courier New"/>
                <a:ea typeface="Courier New"/>
                <a:cs typeface="Courier New"/>
                <a:sym typeface="Courier New"/>
              </a:rPr>
              <a:t>bsearch</a:t>
            </a:r>
            <a:r>
              <a:t> and what do they </a:t>
            </a:r>
            <a:br/>
            <a:r>
              <a:t>represent?</a:t>
            </a:r>
          </a:p>
          <a:p>
            <a:pPr marL="228600" indent="-228600" defTabSz="457200">
              <a:buSzPct val="100000"/>
              <a:buAutoNum type="arabicPeriod" startAt="1"/>
              <a:defRPr sz="1200">
                <a:solidFill>
                  <a:srgbClr val="333333"/>
                </a:solidFill>
                <a:latin typeface="+mn-lt"/>
                <a:ea typeface="+mn-ea"/>
                <a:cs typeface="+mn-cs"/>
                <a:sym typeface="Helvetica"/>
              </a:defRPr>
            </a:pPr>
            <a:r>
              <a:t>How does the  </a:t>
            </a:r>
            <a:r>
              <a:rPr>
                <a:latin typeface="Courier New"/>
                <a:ea typeface="Courier New"/>
                <a:cs typeface="Courier New"/>
                <a:sym typeface="Courier New"/>
              </a:rPr>
              <a:t>bsearch</a:t>
            </a:r>
            <a:r>
              <a:t> algorithm work (hint: think about </a:t>
            </a:r>
            <a:br/>
            <a:r>
              <a:t>tearing up dictionaries)?</a:t>
            </a:r>
          </a:p>
        </p:txBody>
      </p:sp>
      <p:sp>
        <p:nvSpPr>
          <p:cNvPr id="206" name="Do now"/>
          <p:cNvSpPr txBox="1"/>
          <p:nvPr/>
        </p:nvSpPr>
        <p:spPr>
          <a:xfrm>
            <a:off x="1945239" y="101357"/>
            <a:ext cx="1003103" cy="33334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300"/>
            </a:lvl1pPr>
          </a:lstStyle>
          <a:p>
            <a:pPr/>
            <a:r>
              <a:t>Do now</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Double-click to edit"/>
          <p:cNvSpPr txBox="1"/>
          <p:nvPr>
            <p:ph type="title"/>
          </p:nvPr>
        </p:nvSpPr>
        <p:spPr>
          <a:xfrm>
            <a:off x="2400250" y="575950"/>
            <a:ext cx="6321601" cy="635403"/>
          </a:xfrm>
          <a:prstGeom prst="rect">
            <a:avLst/>
          </a:prstGeom>
        </p:spPr>
        <p:txBody>
          <a:bodyPr/>
          <a:lstStyle/>
          <a:p>
            <a:pPr defTabSz="886966">
              <a:defRPr sz="2900"/>
            </a:pPr>
          </a:p>
        </p:txBody>
      </p:sp>
      <p:grpSp>
        <p:nvGrpSpPr>
          <p:cNvPr id="213" name="framing…"/>
          <p:cNvGrpSpPr/>
          <p:nvPr/>
        </p:nvGrpSpPr>
        <p:grpSpPr>
          <a:xfrm>
            <a:off x="4137999" y="1037934"/>
            <a:ext cx="4070442" cy="2988437"/>
            <a:chOff x="-1" y="0"/>
            <a:chExt cx="4070441" cy="2988436"/>
          </a:xfrm>
        </p:grpSpPr>
        <p:sp>
          <p:nvSpPr>
            <p:cNvPr id="211" name="Rectangle"/>
            <p:cNvSpPr/>
            <p:nvPr/>
          </p:nvSpPr>
          <p:spPr>
            <a:xfrm>
              <a:off x="-2" y="-1"/>
              <a:ext cx="4070442" cy="2988437"/>
            </a:xfrm>
            <a:prstGeom prst="rect">
              <a:avLst/>
            </a:prstGeom>
            <a:noFill/>
            <a:ln w="25400" cap="flat">
              <a:solidFill>
                <a:schemeClr val="accent1"/>
              </a:solidFill>
              <a:prstDash val="solid"/>
              <a:round/>
            </a:ln>
            <a:effectLst/>
          </p:spPr>
          <p:txBody>
            <a:bodyPr wrap="square" lIns="0" tIns="0" rIns="0" bIns="0" numCol="1" anchor="t">
              <a:noAutofit/>
            </a:bodyPr>
            <a:lstStyle/>
            <a:p>
              <a:pPr defTabSz="868680">
                <a:lnSpc>
                  <a:spcPct val="115000"/>
                </a:lnSpc>
                <a:defRPr b="1" sz="1700">
                  <a:solidFill>
                    <a:srgbClr val="000000"/>
                  </a:solidFill>
                  <a:latin typeface="Lato"/>
                  <a:ea typeface="Lato"/>
                  <a:cs typeface="Lato"/>
                  <a:sym typeface="Lato"/>
                </a:defRPr>
              </a:pPr>
            </a:p>
          </p:txBody>
        </p:sp>
        <p:sp>
          <p:nvSpPr>
            <p:cNvPr id="212" name="framing…"/>
            <p:cNvSpPr txBox="1"/>
            <p:nvPr/>
          </p:nvSpPr>
          <p:spPr>
            <a:xfrm>
              <a:off x="12698" y="12699"/>
              <a:ext cx="4045042" cy="29630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868680">
                <a:lnSpc>
                  <a:spcPct val="115000"/>
                </a:lnSpc>
                <a:defRPr b="1" sz="1700">
                  <a:solidFill>
                    <a:schemeClr val="accent5"/>
                  </a:solidFill>
                  <a:latin typeface="Lato"/>
                  <a:ea typeface="Lato"/>
                  <a:cs typeface="Lato"/>
                  <a:sym typeface="Lato"/>
                </a:defRPr>
              </a:pPr>
              <a:r>
                <a:t>framing</a:t>
              </a:r>
            </a:p>
            <a:p>
              <a:pPr marL="434340" indent="-325754" defTabSz="868680">
                <a:lnSpc>
                  <a:spcPct val="115000"/>
                </a:lnSpc>
                <a:buClr>
                  <a:srgbClr val="000000"/>
                </a:buClr>
                <a:buSzPts val="1700"/>
                <a:buFont typeface="Helvetica"/>
                <a:buChar char="●"/>
                <a:defRPr b="1" sz="1700">
                  <a:solidFill>
                    <a:srgbClr val="000000"/>
                  </a:solidFill>
                  <a:latin typeface="Lato"/>
                  <a:ea typeface="Lato"/>
                  <a:cs typeface="Lato"/>
                  <a:sym typeface="Lato"/>
                </a:defRPr>
              </a:pPr>
              <a:r>
                <a:t>what: </a:t>
              </a:r>
              <a:r>
                <a:rPr b="0"/>
                <a:t> use recursion to search through data</a:t>
              </a:r>
            </a:p>
            <a:p>
              <a:pPr marL="434340" indent="-325754" defTabSz="868680">
                <a:lnSpc>
                  <a:spcPct val="115000"/>
                </a:lnSpc>
                <a:buClr>
                  <a:srgbClr val="000000"/>
                </a:buClr>
                <a:buSzPts val="1700"/>
                <a:buFont typeface="Helvetica"/>
                <a:buChar char="●"/>
                <a:defRPr b="1" sz="1700">
                  <a:solidFill>
                    <a:srgbClr val="000000"/>
                  </a:solidFill>
                  <a:latin typeface="Lato"/>
                  <a:ea typeface="Lato"/>
                  <a:cs typeface="Lato"/>
                  <a:sym typeface="Lato"/>
                </a:defRPr>
              </a:pPr>
              <a:r>
                <a:t>why: </a:t>
              </a:r>
              <a:r>
                <a:rPr b="0"/>
                <a:t> Recursion is a very powerful tool for making algorithms. We’ll see how it makes search easier.</a:t>
              </a:r>
            </a:p>
            <a:p>
              <a:pPr marL="434340" indent="-325754" defTabSz="868680">
                <a:lnSpc>
                  <a:spcPct val="115000"/>
                </a:lnSpc>
                <a:buClr>
                  <a:srgbClr val="000000"/>
                </a:buClr>
                <a:buSzPts val="1700"/>
                <a:buFont typeface="Helvetica"/>
                <a:buChar char="●"/>
                <a:defRPr b="1" sz="1700">
                  <a:solidFill>
                    <a:srgbClr val="000000"/>
                  </a:solidFill>
                  <a:latin typeface="Lato"/>
                  <a:ea typeface="Lato"/>
                  <a:cs typeface="Lato"/>
                  <a:sym typeface="Lato"/>
                </a:defRPr>
              </a:pPr>
              <a:r>
                <a:t>where to: </a:t>
              </a:r>
              <a:r>
                <a:rPr b="0"/>
                <a:t>Using recursion in sorting algorithms</a:t>
              </a:r>
            </a:p>
          </p:txBody>
        </p:sp>
      </p:grpSp>
      <p:pic>
        <p:nvPicPr>
          <p:cNvPr id="214" name="Image" descr="Image"/>
          <p:cNvPicPr>
            <a:picLocks noChangeAspect="1"/>
          </p:cNvPicPr>
          <p:nvPr/>
        </p:nvPicPr>
        <p:blipFill>
          <a:blip r:embed="rId2">
            <a:extLst/>
          </a:blip>
          <a:stretch>
            <a:fillRect/>
          </a:stretch>
        </p:blipFill>
        <p:spPr>
          <a:xfrm>
            <a:off x="239993" y="1497277"/>
            <a:ext cx="3352802"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3"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Vocabulary"/>
          <p:cNvSpPr txBox="1"/>
          <p:nvPr>
            <p:ph type="title"/>
          </p:nvPr>
        </p:nvSpPr>
        <p:spPr>
          <a:xfrm>
            <a:off x="2400250" y="575950"/>
            <a:ext cx="6321601" cy="635403"/>
          </a:xfrm>
          <a:prstGeom prst="rect">
            <a:avLst/>
          </a:prstGeom>
        </p:spPr>
        <p:txBody>
          <a:bodyPr/>
          <a:lstStyle>
            <a:lvl1pPr defTabSz="886966">
              <a:defRPr sz="2900"/>
            </a:lvl1pPr>
          </a:lstStyle>
          <a:p>
            <a:pPr/>
            <a:r>
              <a:t>warm up: linear vs. binary search</a:t>
            </a:r>
          </a:p>
        </p:txBody>
      </p:sp>
      <p:sp>
        <p:nvSpPr>
          <p:cNvPr id="217" name="Coefficient matrix…"/>
          <p:cNvSpPr txBox="1"/>
          <p:nvPr/>
        </p:nvSpPr>
        <p:spPr>
          <a:xfrm>
            <a:off x="1840316" y="1352600"/>
            <a:ext cx="6484332" cy="2019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p>
          <a:p>
            <a:pPr>
              <a:defRPr>
                <a:solidFill>
                  <a:srgbClr val="012F7B"/>
                </a:solidFill>
                <a:latin typeface="Helvetica Neue"/>
                <a:ea typeface="Helvetica Neue"/>
                <a:cs typeface="Helvetica Neue"/>
                <a:sym typeface="Helvetica Neue"/>
              </a:defRPr>
            </a:pPr>
            <a:r>
              <a:t>Watch Dr. O’Brien carefully. </a:t>
            </a:r>
          </a:p>
          <a:p>
            <a:pPr>
              <a:defRPr>
                <a:solidFill>
                  <a:srgbClr val="012F7B"/>
                </a:solidFill>
                <a:latin typeface="Helvetica Neue"/>
                <a:ea typeface="Helvetica Neue"/>
                <a:cs typeface="Helvetica Neue"/>
                <a:sym typeface="Helvetica Neue"/>
              </a:defRPr>
            </a:pPr>
          </a:p>
          <a:p>
            <a:pPr>
              <a:defRPr>
                <a:solidFill>
                  <a:srgbClr val="012F7B"/>
                </a:solidFill>
                <a:latin typeface="Helvetica Neue"/>
                <a:ea typeface="Helvetica Neue"/>
                <a:cs typeface="Helvetica Neue"/>
                <a:sym typeface="Helvetica Neue"/>
              </a:defRPr>
            </a:pPr>
          </a:p>
          <a:p>
            <a:pPr>
              <a:defRPr>
                <a:solidFill>
                  <a:schemeClr val="accent5"/>
                </a:solidFill>
                <a:latin typeface="Helvetica Neue"/>
                <a:ea typeface="Helvetica Neue"/>
                <a:cs typeface="Helvetica Neue"/>
                <a:sym typeface="Helvetica Neue"/>
              </a:defRPr>
            </a:pPr>
            <a:r>
              <a:t>Stop ’n’ Jot: </a:t>
            </a:r>
            <a:br/>
            <a:r>
              <a:rPr>
                <a:solidFill>
                  <a:srgbClr val="012F7B"/>
                </a:solidFill>
              </a:rPr>
              <a:t>(1)How are the two search algorithms different. Which one do you like better?</a:t>
            </a:r>
            <a:endParaRPr>
              <a:solidFill>
                <a:srgbClr val="012F7B"/>
              </a:solidFill>
            </a:endParaRPr>
          </a:p>
          <a:p>
            <a:pPr>
              <a:defRPr>
                <a:solidFill>
                  <a:srgbClr val="012F7B"/>
                </a:solidFill>
                <a:latin typeface="Helvetica Neue"/>
                <a:ea typeface="Helvetica Neue"/>
                <a:cs typeface="Helvetica Neue"/>
                <a:sym typeface="Helvetica Neue"/>
              </a:defRPr>
            </a:pPr>
            <a:r>
              <a:t>(2) What has to be true about data for binary search to work?</a:t>
            </a:r>
          </a:p>
          <a:p>
            <a:pPr>
              <a:defRPr>
                <a:solidFill>
                  <a:srgbClr val="012F7B"/>
                </a:solidFill>
                <a:latin typeface="Helvetica Neue"/>
                <a:ea typeface="Helvetica Neue"/>
                <a:cs typeface="Helvetica Neue"/>
                <a:sym typeface="Helvetica Neue"/>
              </a:defRPr>
            </a:pPr>
          </a:p>
          <a:p>
            <a:pPr>
              <a:defRPr>
                <a:solidFill>
                  <a:srgbClr val="FF6A00"/>
                </a:solidFill>
                <a:latin typeface="+mn-lt"/>
                <a:ea typeface="+mn-ea"/>
                <a:cs typeface="+mn-cs"/>
                <a:sym typeface="Helvetica"/>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7"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Vocabulary"/>
          <p:cNvSpPr txBox="1"/>
          <p:nvPr>
            <p:ph type="title"/>
          </p:nvPr>
        </p:nvSpPr>
        <p:spPr>
          <a:xfrm>
            <a:off x="2400250" y="575950"/>
            <a:ext cx="6321601" cy="635403"/>
          </a:xfrm>
          <a:prstGeom prst="rect">
            <a:avLst/>
          </a:prstGeom>
        </p:spPr>
        <p:txBody>
          <a:bodyPr/>
          <a:lstStyle>
            <a:lvl1pPr defTabSz="886966">
              <a:defRPr sz="2900"/>
            </a:lvl1pPr>
          </a:lstStyle>
          <a:p>
            <a:pPr/>
            <a:r>
              <a:t>Vocabulary </a:t>
            </a:r>
          </a:p>
        </p:txBody>
      </p:sp>
      <p:sp>
        <p:nvSpPr>
          <p:cNvPr id="220" name="Coefficient matrix…"/>
          <p:cNvSpPr txBox="1"/>
          <p:nvPr/>
        </p:nvSpPr>
        <p:spPr>
          <a:xfrm>
            <a:off x="1988524" y="2548751"/>
            <a:ext cx="6135141" cy="1028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p>
          <a:p>
            <a:pPr>
              <a:defRPr>
                <a:solidFill>
                  <a:srgbClr val="FF6A00"/>
                </a:solidFill>
                <a:latin typeface="+mn-lt"/>
                <a:ea typeface="+mn-ea"/>
                <a:cs typeface="+mn-cs"/>
                <a:sym typeface="Helvetica"/>
              </a:defRPr>
            </a:pPr>
            <a:r>
              <a:t> The </a:t>
            </a:r>
            <a:r>
              <a:rPr b="1">
                <a:solidFill>
                  <a:schemeClr val="accent1">
                    <a:lumOff val="-6117"/>
                  </a:schemeClr>
                </a:solidFill>
              </a:rPr>
              <a:t>binary search</a:t>
            </a:r>
            <a:r>
              <a:t> algorithm starts at the middle of a sorted array or ArrayList and eliminates half of the array or ArrayList in each iteration until the desired value is found or all elements have been eliminated.</a:t>
            </a:r>
            <a:endParaRPr sz="1200">
              <a:latin typeface="Times Roman"/>
              <a:ea typeface="Times Roman"/>
              <a:cs typeface="Times Roman"/>
              <a:sym typeface="Times Roman"/>
            </a:endParaRPr>
          </a:p>
        </p:txBody>
      </p:sp>
      <p:sp>
        <p:nvSpPr>
          <p:cNvPr id="221" name="Coefficient matrix…"/>
          <p:cNvSpPr txBox="1"/>
          <p:nvPr/>
        </p:nvSpPr>
        <p:spPr>
          <a:xfrm>
            <a:off x="2136862" y="1531952"/>
            <a:ext cx="5838465" cy="1079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FF6A00"/>
                </a:solidFill>
                <a:latin typeface="+mn-lt"/>
                <a:ea typeface="+mn-ea"/>
                <a:cs typeface="+mn-cs"/>
                <a:sym typeface="Helvetica"/>
              </a:defRPr>
            </a:pPr>
            <a:r>
              <a:t> The </a:t>
            </a:r>
            <a:r>
              <a:rPr b="1">
                <a:solidFill>
                  <a:schemeClr val="accent1">
                    <a:lumOff val="-6117"/>
                  </a:schemeClr>
                </a:solidFill>
              </a:rPr>
              <a:t>linear search</a:t>
            </a:r>
            <a:r>
              <a:t> algorithm starts at the middle of an array or ArrayList and search through each element until the desired value is found or all elements have been eliminated.</a:t>
            </a:r>
            <a:endParaRPr sz="1200">
              <a:latin typeface="Times Roman"/>
              <a:ea typeface="Times Roman"/>
              <a:cs typeface="Times Roman"/>
              <a:sym typeface="Times Roman"/>
            </a:endParaRPr>
          </a:p>
          <a:p>
            <a:pPr>
              <a:defRPr>
                <a:solidFill>
                  <a:srgbClr val="FF6A00"/>
                </a:solidFill>
                <a:latin typeface="+mn-lt"/>
                <a:ea typeface="+mn-ea"/>
                <a:cs typeface="+mn-cs"/>
                <a:sym typeface="Helvetica"/>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1" grpId="1"/>
      <p:bldP build="whole" bldLvl="1" animBg="1" rev="0" advAuto="0" spid="220" grpId="2"/>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27" name="Google Shape;118;p19"/>
          <p:cNvGrpSpPr/>
          <p:nvPr/>
        </p:nvGrpSpPr>
        <p:grpSpPr>
          <a:xfrm>
            <a:off x="1781654" y="620249"/>
            <a:ext cx="6244208" cy="914174"/>
            <a:chOff x="0" y="0"/>
            <a:chExt cx="6244207" cy="914172"/>
          </a:xfrm>
        </p:grpSpPr>
        <p:sp>
          <p:nvSpPr>
            <p:cNvPr id="223" name="Rectangle"/>
            <p:cNvSpPr/>
            <p:nvPr/>
          </p:nvSpPr>
          <p:spPr>
            <a:xfrm>
              <a:off x="-1" y="0"/>
              <a:ext cx="5574804" cy="914174"/>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latin typeface="+mn-lt"/>
                  <a:ea typeface="+mn-ea"/>
                  <a:cs typeface="+mn-cs"/>
                  <a:sym typeface="Helvetica"/>
                </a:defRPr>
              </a:pPr>
            </a:p>
          </p:txBody>
        </p:sp>
        <p:grpSp>
          <p:nvGrpSpPr>
            <p:cNvPr id="226" name="Do now…"/>
            <p:cNvGrpSpPr/>
            <p:nvPr/>
          </p:nvGrpSpPr>
          <p:grpSpPr>
            <a:xfrm>
              <a:off x="11593" y="11591"/>
              <a:ext cx="6232614" cy="890988"/>
              <a:chOff x="0" y="0"/>
              <a:chExt cx="6232613" cy="890986"/>
            </a:xfrm>
          </p:grpSpPr>
          <p:sp>
            <p:nvSpPr>
              <p:cNvPr id="224" name="Rectangle"/>
              <p:cNvSpPr/>
              <p:nvPr/>
            </p:nvSpPr>
            <p:spPr>
              <a:xfrm>
                <a:off x="-1" y="-1"/>
                <a:ext cx="6232614" cy="890988"/>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latin typeface="+mn-lt"/>
                    <a:ea typeface="+mn-ea"/>
                    <a:cs typeface="+mn-cs"/>
                    <a:sym typeface="Helvetica"/>
                  </a:defRPr>
                </a:pPr>
              </a:p>
            </p:txBody>
          </p:sp>
          <p:sp>
            <p:nvSpPr>
              <p:cNvPr id="225" name="Practice problem #1…"/>
              <p:cNvSpPr txBox="1"/>
              <p:nvPr/>
            </p:nvSpPr>
            <p:spPr>
              <a:xfrm>
                <a:off x="15568" y="15571"/>
                <a:ext cx="6201474" cy="8598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507148">
                  <a:defRPr sz="2000"/>
                </a:pPr>
                <a:r>
                  <a:t>Independent work</a:t>
                </a:r>
              </a:p>
              <a:p>
                <a:pPr defTabSz="507148">
                  <a:defRPr sz="1300">
                    <a:solidFill>
                      <a:schemeClr val="accent1"/>
                    </a:solidFill>
                    <a:latin typeface="+mn-lt"/>
                    <a:ea typeface="+mn-ea"/>
                    <a:cs typeface="+mn-cs"/>
                    <a:sym typeface="Helvetica"/>
                  </a:defRPr>
                </a:pPr>
                <a:r>
                  <a:t>Complete exercises in lessons 10.1 and 10.2 on CodeHS!</a:t>
                </a:r>
              </a:p>
            </p:txBody>
          </p:sp>
        </p:grpSp>
      </p:grpSp>
      <p:sp>
        <p:nvSpPr>
          <p:cNvPr id="228" name="Go to your workstation.…"/>
          <p:cNvSpPr txBox="1"/>
          <p:nvPr/>
        </p:nvSpPr>
        <p:spPr>
          <a:xfrm>
            <a:off x="1652076" y="2205714"/>
            <a:ext cx="5084058" cy="1104901"/>
          </a:xfrm>
          <a:prstGeom prst="rect">
            <a:avLst/>
          </a:prstGeom>
          <a:ln w="25400">
            <a:solidFill>
              <a:schemeClr val="accent1"/>
            </a:solidFill>
          </a:ln>
          <a:extLst>
            <a:ext uri="{C572A759-6A51-4108-AA02-DFA0A04FC94B}">
              <ma14:wrappingTextBoxFlag xmlns:ma14="http://schemas.microsoft.com/office/mac/drawingml/2011/main" val="1"/>
            </a:ext>
          </a:extLst>
        </p:spPr>
        <p:txBody>
          <a:bodyPr lIns="0" tIns="0" rIns="0" bIns="0">
            <a:spAutoFit/>
          </a:bodyPr>
          <a:lstStyle/>
          <a:p>
            <a:pPr marL="187156" indent="-187156">
              <a:buSzPct val="100000"/>
              <a:buAutoNum type="arabicPeriod" startAt="1"/>
              <a:defRPr>
                <a:solidFill>
                  <a:schemeClr val="accent3">
                    <a:lumOff val="-9098"/>
                  </a:schemeClr>
                </a:solidFill>
                <a:latin typeface="+mn-lt"/>
                <a:ea typeface="+mn-ea"/>
                <a:cs typeface="+mn-cs"/>
                <a:sym typeface="Helvetica"/>
              </a:defRPr>
            </a:pPr>
            <a:r>
              <a:t>Go to your work station</a:t>
            </a:r>
          </a:p>
          <a:p>
            <a:pPr marL="187156" indent="-187156">
              <a:buSzPct val="100000"/>
              <a:buAutoNum type="arabicPeriod" startAt="1"/>
              <a:defRPr>
                <a:solidFill>
                  <a:schemeClr val="accent3">
                    <a:lumOff val="-9098"/>
                  </a:schemeClr>
                </a:solidFill>
                <a:latin typeface="+mn-lt"/>
                <a:ea typeface="+mn-ea"/>
                <a:cs typeface="+mn-cs"/>
                <a:sym typeface="Helvetica"/>
              </a:defRPr>
            </a:pPr>
            <a:r>
              <a:t>Complete </a:t>
            </a:r>
            <a:r>
              <a:rPr b="1"/>
              <a:t>Recusive Binary Search Assignment </a:t>
            </a:r>
            <a:r>
              <a:t>on </a:t>
            </a:r>
            <a:r>
              <a:rPr b="1"/>
              <a:t>AP Classroom</a:t>
            </a:r>
            <a:r>
              <a:t>!</a:t>
            </a:r>
          </a:p>
          <a:p>
            <a:pPr marL="187156" indent="-187156">
              <a:buSzPct val="100000"/>
              <a:buAutoNum type="arabicPeriod" startAt="1"/>
              <a:defRPr>
                <a:solidFill>
                  <a:schemeClr val="accent3">
                    <a:lumOff val="-9098"/>
                  </a:schemeClr>
                </a:solidFill>
                <a:latin typeface="+mn-lt"/>
                <a:ea typeface="+mn-ea"/>
                <a:cs typeface="+mn-cs"/>
                <a:sym typeface="Helvetica"/>
              </a:defRPr>
            </a:pPr>
            <a:r>
              <a:t>Use code tracing tables or other means to </a:t>
            </a:r>
            <a:r>
              <a:rPr b="1"/>
              <a:t>make your thinking visible</a:t>
            </a:r>
            <a:r>
              <a: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