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transpose </a:t>
            </a:r>
          </a:p>
          <a:p>
            <a:pPr/>
            <a:r>
              <a:t>cofactor matrix</a:t>
            </a:r>
          </a:p>
          <a:p>
            <a:pPr/>
            <a:r>
              <a:t>Adjugate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THIS PROBLEM CONTINUES ONE FROM PAST WEEKS HW.</a:t>
            </a:r>
          </a:p>
          <a:p>
            <a:pPr/>
          </a:p>
          <a:p>
            <a:pPr marL="187157" indent="-187157">
              <a:buSzPct val="100000"/>
              <a:buAutoNum type="arabicPeriod" startAt="1"/>
            </a:pPr>
            <a:r>
              <a:t>Every batch has the same amount of peanuts (5 kg). The table contains info with new recipes.</a:t>
            </a:r>
          </a:p>
          <a:p>
            <a:pPr marL="187157" indent="-187157">
              <a:buSzPct val="100000"/>
              <a:buAutoNum type="arabicPeriod" startAt="1"/>
            </a:pPr>
            <a:br/>
            <a:r>
              <a:t>7b + 6s + 2f = 380</a:t>
            </a:r>
            <a:br/>
            <a:r>
              <a:t>5b + 5s + 5f = 500</a:t>
            </a:r>
            <a:br/>
            <a:r>
              <a:t>2b + 5s + 8f = 620</a:t>
            </a:r>
          </a:p>
          <a:p>
            <a:pPr marL="187157" indent="-187157">
              <a:buSzPct val="100000"/>
              <a:buAutoNum type="arabicPeriod" startAt="1"/>
            </a:pPr>
            <a:r>
              <a:t>You could </a:t>
            </a:r>
            <a:r>
              <a:rPr b="1"/>
              <a:t>try </a:t>
            </a:r>
            <a:r>
              <a:t>to find the inverse for the coefficient matrix, the multiply that by the solution matrix to find the value of [b s f].   </a:t>
            </a:r>
          </a:p>
          <a:p>
            <a:pPr/>
            <a:r>
              <a:t>+how could we know of this strategy won’t work? If the determinant is 0, then A doesn’t  have a inverse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marL="187157" indent="-187157">
              <a:buSzPct val="100000"/>
              <a:buAutoNum type="arabicPeriod" startAt="1"/>
            </a:pPr>
            <a:r>
              <a:t>Each element in the cofactor matrix represents the cofactor for the corresponding element of A.</a:t>
            </a:r>
          </a:p>
          <a:p>
            <a:pPr marL="187157" indent="-187157">
              <a:buSzPct val="100000"/>
              <a:buAutoNum type="arabicPeriod" startAt="1"/>
            </a:pPr>
            <a:r>
              <a:t>The adjugate is the transpose of the cofactor matrix of A. </a:t>
            </a:r>
          </a:p>
          <a:p>
            <a:pPr marL="187157" indent="-187157">
              <a:buSzPct val="100000"/>
              <a:buAutoNum type="arabicPeriod" startAt="1"/>
            </a:pPr>
            <a:r>
              <a:t>If you know the adjugate and determinant for a matrix, you can find its inverse by dividing the adjugate by the determinant.  The variable matrix X for a matrix equation AX=B can be found by multiplying the inverese by B. </a:t>
            </a:r>
          </a:p>
          <a:p>
            <a:pPr marL="187157" indent="-187157">
              <a:buSzPct val="100000"/>
              <a:buAutoNum type="arabicPeriod" startAt="1"/>
            </a:pPr>
            <a:r>
              <a:t>IT means the matrix has no inverse!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See handwritten answer key for solutions</a:t>
            </a:r>
          </a:p>
          <a:p>
            <a:pPr/>
          </a:p>
          <a:p>
            <a:pPr/>
            <a:r>
              <a:t>Pre-planned questions: </a:t>
            </a:r>
          </a:p>
          <a:p>
            <a:pPr/>
            <a:r>
              <a:t>+What does it tell you if the matrix has no inverse? It means that there isn’t just one solution for this problem, so the quick formula won’t work</a:t>
            </a:r>
          </a:p>
          <a:p>
            <a:pPr/>
            <a:r>
              <a:t>+How do determine if the system has no solutions or infinitely many? Apply gaussian elimination to [A | B]. You’ll get row echelon form [A’ | B’] if you get any rows where all the values of A’ are 0 then there isn’t one solution (but you already know this because the determinant is 0).  If the value for B’ in that row is not 0, then there’s no solution, otherwise infinitely many.  </a:t>
            </a:r>
          </a:p>
          <a:p>
            <a:pPr/>
            <a:r>
              <a:t>+ How can I find a solution that works? Pick an arbitrary value for for f, then think about how you can use your row echelon form to figure out the amount of b and s to use.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last five minutes of class. share out.</a:t>
            </a:r>
          </a:p>
          <a:p>
            <a:pPr/>
          </a:p>
          <a:p>
            <a:pPr marL="187157" indent="-187157">
              <a:buSzPct val="100000"/>
              <a:buAutoNum type="arabicPeriod" startAt="1"/>
            </a:pPr>
            <a:r>
              <a:t>It means that the problem doesn’t have a unique solution. It either has none or infinitely many.</a:t>
            </a:r>
          </a:p>
          <a:p>
            <a:pPr marL="187157" indent="-187157">
              <a:buSzPct val="100000"/>
              <a:buAutoNum type="arabicPeriod" startAt="1"/>
            </a:pPr>
            <a:r>
              <a:t>We have multiple strategies available. First finding the inverse, then using Gaussian elimination to find one of infinitely many solutions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397250" y="4655006"/>
            <a:ext cx="8552700" cy="53844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sz="1200">
                <a:solidFill>
                  <a:srgbClr val="000000"/>
                </a:solidFill>
                <a:latin typeface="Lato"/>
                <a:ea typeface="Lato"/>
                <a:cs typeface="Lato"/>
                <a:sym typeface="Lato"/>
              </a:defRPr>
            </a:pPr>
            <a:r>
              <a:t>class: </a:t>
            </a:r>
            <a:r>
              <a:rPr b="0"/>
              <a:t>precalc </a:t>
            </a:r>
            <a:r>
              <a:t>g</a:t>
            </a:r>
            <a:r>
              <a:t>oal: </a:t>
            </a:r>
            <a:r>
              <a:rPr b="0"/>
              <a:t>HDW use linear algebra strategies to solve real world problems?</a:t>
            </a:r>
            <a:endParaRPr b="0"/>
          </a:p>
        </p:txBody>
      </p:sp>
      <p:sp>
        <p:nvSpPr>
          <p:cNvPr id="45" name="Dr. O’Brien 4/5/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4/5/22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9.3</a:t>
            </a:r>
          </a:p>
        </p:txBody>
      </p:sp>
      <p:sp>
        <p:nvSpPr>
          <p:cNvPr id="186" name="Google Shape;77;p13"/>
          <p:cNvSpPr txBox="1"/>
          <p:nvPr>
            <p:ph type="subTitle" sz="quarter" idx="1"/>
          </p:nvPr>
        </p:nvSpPr>
        <p:spPr>
          <a:xfrm>
            <a:off x="2402967" y="3238450"/>
            <a:ext cx="6331502" cy="1241700"/>
          </a:xfrm>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6 April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488175"/>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The marketing department at   Inc. has suggested that the company's trail mix products standardize with every mix being one-third peanuts. Adjusting the peanut portion of each recipe by also adjusting the chocolate portion leads to revised recipes, as gi"/>
          <p:cNvSpPr txBox="1"/>
          <p:nvPr/>
        </p:nvSpPr>
        <p:spPr>
          <a:xfrm>
            <a:off x="1069262" y="1062350"/>
            <a:ext cx="4071812" cy="34667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The marketing department at </a:t>
            </a:r>
            <a14:m>
              <m:oMath>
                <m:sSup>
                  <m:e>
                    <m:r>
                      <m:rPr>
                        <m:nor/>
                      </m:rPr>
                      <a:rPr xmlns:a="http://schemas.openxmlformats.org/drawingml/2006/main" sz="1450" i="1">
                        <a:solidFill>
                          <a:srgbClr val="007AB9"/>
                        </a:solidFill>
                        <a:latin typeface="Cambria Math" panose="02040503050406030204" pitchFamily="18" charset="0"/>
                      </a:rPr>
                      <m:t>Jada</m:t>
                    </m:r>
                  </m:e>
                  <m:sup>
                    <m:r>
                      <a:rPr xmlns:a="http://schemas.openxmlformats.org/drawingml/2006/main" sz="1450" i="1">
                        <a:solidFill>
                          <a:srgbClr val="007AB9"/>
                        </a:solidFill>
                        <a:latin typeface="Cambria Math" panose="02040503050406030204" pitchFamily="18" charset="0"/>
                      </a:rPr>
                      <m:t>2</m:t>
                    </m:r>
                  </m:sup>
                </m:sSup>
              </m:oMath>
            </a14:m>
            <a:r>
              <a:rPr>
                <a:solidFill>
                  <a:schemeClr val="accent3">
                    <a:lumOff val="-9098"/>
                  </a:schemeClr>
                </a:solidFill>
              </a:rPr>
              <a:t> Inc.</a:t>
            </a:r>
            <a:r>
              <a:t> has suggested that the company's trail mix products standardize with every mix being one-third peanuts. Adjusting the peanut portion of each recipe by also adjusting the chocolate portion leads to revised recipes, as given in the following table:</a:t>
            </a:r>
          </a:p>
          <a:p>
            <a:pPr/>
          </a:p>
          <a:p>
            <a:pPr/>
          </a:p>
          <a:p>
            <a:pPr/>
          </a:p>
          <a:p>
            <a:pPr/>
          </a:p>
          <a:p>
            <a:pPr/>
          </a:p>
          <a:p>
            <a:pPr/>
          </a:p>
          <a:p>
            <a:pPr/>
          </a:p>
          <a:p>
            <a:pPr/>
            <a:r>
              <a:t>The production manager insists that enough of each mix should be made so that no ingredients are left over at the end of the day.</a:t>
            </a:r>
          </a:p>
        </p:txBody>
      </p:sp>
      <p:pic>
        <p:nvPicPr>
          <p:cNvPr id="192" name="table.png" descr="table.png"/>
          <p:cNvPicPr>
            <a:picLocks noChangeAspect="1"/>
          </p:cNvPicPr>
          <p:nvPr/>
        </p:nvPicPr>
        <p:blipFill>
          <a:blip r:embed="rId3">
            <a:extLst/>
          </a:blip>
          <a:stretch>
            <a:fillRect/>
          </a:stretch>
        </p:blipFill>
        <p:spPr>
          <a:xfrm>
            <a:off x="1089539" y="2453614"/>
            <a:ext cx="3041123" cy="1394269"/>
          </a:xfrm>
          <a:prstGeom prst="rect">
            <a:avLst/>
          </a:prstGeom>
          <a:ln w="12700">
            <a:miter lim="400000"/>
          </a:ln>
        </p:spPr>
      </p:pic>
      <p:sp>
        <p:nvSpPr>
          <p:cNvPr id="193" name="Be sure to……"/>
          <p:cNvSpPr txBox="1"/>
          <p:nvPr/>
        </p:nvSpPr>
        <p:spPr>
          <a:xfrm>
            <a:off x="5365305" y="1241699"/>
            <a:ext cx="3023558" cy="2159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FFAB01"/>
                </a:solidFill>
              </a:defRPr>
            </a:pPr>
            <a:r>
              <a:t>Be sure to…</a:t>
            </a:r>
          </a:p>
          <a:p>
            <a:pPr marL="187157" indent="-187157">
              <a:buClr>
                <a:srgbClr val="FF6A00"/>
              </a:buClr>
              <a:buSzPct val="100000"/>
              <a:buAutoNum type="arabicPeriod" startAt="1"/>
              <a:defRPr>
                <a:solidFill>
                  <a:srgbClr val="011D57"/>
                </a:solidFill>
              </a:defRPr>
            </a:pPr>
            <a:r>
              <a:t>Carefully read the text to the left, bulleting important information</a:t>
            </a:r>
          </a:p>
          <a:p>
            <a:pPr marL="187157" indent="-187157">
              <a:buClr>
                <a:srgbClr val="FF6A00"/>
              </a:buClr>
              <a:buSzPct val="100000"/>
              <a:buAutoNum type="arabicPeriod" startAt="1"/>
              <a:defRPr>
                <a:solidFill>
                  <a:srgbClr val="011D57"/>
                </a:solidFill>
              </a:defRPr>
            </a:pPr>
            <a:r>
              <a:t>Write a system of linear equations to represent the table.</a:t>
            </a:r>
          </a:p>
          <a:p>
            <a:pPr marL="187157" indent="-187157">
              <a:buClr>
                <a:srgbClr val="FF6A00"/>
              </a:buClr>
              <a:buSzPct val="100000"/>
              <a:buAutoNum type="arabicPeriod" startAt="1"/>
              <a:defRPr>
                <a:solidFill>
                  <a:srgbClr val="011D57"/>
                </a:solidFill>
              </a:defRPr>
            </a:pPr>
            <a:r>
              <a:t>Devise a strategy that uses linear algebra to determine how much of each mix the factory should make. If your unsure, write down at least one question you have.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Double-click to edit"/>
          <p:cNvSpPr txBox="1"/>
          <p:nvPr>
            <p:ph type="title"/>
          </p:nvPr>
        </p:nvSpPr>
        <p:spPr>
          <a:prstGeom prst="rect">
            <a:avLst/>
          </a:prstGeom>
        </p:spPr>
        <p:txBody>
          <a:bodyPr/>
          <a:lstStyle/>
          <a:p>
            <a:pPr defTabSz="886968">
              <a:defRPr sz="2910"/>
            </a:pPr>
          </a:p>
        </p:txBody>
      </p:sp>
      <p:sp>
        <p:nvSpPr>
          <p:cNvPr id="198"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68680">
              <a:lnSpc>
                <a:spcPct val="115000"/>
              </a:lnSpc>
              <a:defRPr b="1" sz="1710">
                <a:solidFill>
                  <a:schemeClr val="accent5"/>
                </a:solidFill>
                <a:latin typeface="Lato"/>
                <a:ea typeface="Lato"/>
                <a:cs typeface="Lato"/>
                <a:sym typeface="Lato"/>
              </a:defRPr>
            </a:pPr>
            <a:r>
              <a:t>framing</a:t>
            </a:r>
          </a:p>
          <a:p>
            <a:pPr marL="434340" indent="-325754" defTabSz="868680">
              <a:lnSpc>
                <a:spcPct val="115000"/>
              </a:lnSpc>
              <a:buClr>
                <a:srgbClr val="000000"/>
              </a:buClr>
              <a:buSzPts val="1700"/>
              <a:buFont typeface="Helvetica"/>
              <a:buChar char="●"/>
              <a:defRPr b="1" sz="1710">
                <a:solidFill>
                  <a:srgbClr val="000000"/>
                </a:solidFill>
                <a:latin typeface="Lato"/>
                <a:ea typeface="Lato"/>
                <a:cs typeface="Lato"/>
                <a:sym typeface="Lato"/>
              </a:defRPr>
            </a:pPr>
            <a:r>
              <a:t>what: </a:t>
            </a:r>
            <a:r>
              <a:rPr b="0"/>
              <a:t>Use linear algebra strategies to solve real world problems</a:t>
            </a:r>
            <a:endParaRPr b="0"/>
          </a:p>
          <a:p>
            <a:pPr marL="434340" indent="-325754" defTabSz="868680">
              <a:lnSpc>
                <a:spcPct val="115000"/>
              </a:lnSpc>
              <a:buClr>
                <a:srgbClr val="000000"/>
              </a:buClr>
              <a:buSzPts val="1700"/>
              <a:buFont typeface="Helvetica"/>
              <a:buChar char="●"/>
              <a:defRPr b="1" sz="1710">
                <a:solidFill>
                  <a:srgbClr val="000000"/>
                </a:solidFill>
                <a:latin typeface="Lato"/>
                <a:ea typeface="Lato"/>
                <a:cs typeface="Lato"/>
                <a:sym typeface="Lato"/>
              </a:defRPr>
            </a:pPr>
            <a:r>
              <a:t>why: </a:t>
            </a:r>
            <a:r>
              <a:rPr b="0"/>
              <a:t> These strategies are useful for solving problems in business, science, and engineering!</a:t>
            </a:r>
            <a:endParaRPr b="0"/>
          </a:p>
          <a:p>
            <a:pPr marL="434340" indent="-325754" defTabSz="868680">
              <a:lnSpc>
                <a:spcPct val="115000"/>
              </a:lnSpc>
              <a:buClr>
                <a:srgbClr val="000000"/>
              </a:buClr>
              <a:buSzPts val="1700"/>
              <a:buFont typeface="Helvetica"/>
              <a:buChar char="●"/>
              <a:defRPr b="1" sz="1710">
                <a:solidFill>
                  <a:srgbClr val="000000"/>
                </a:solidFill>
                <a:latin typeface="Lato"/>
                <a:ea typeface="Lato"/>
                <a:cs typeface="Lato"/>
                <a:sym typeface="Lato"/>
              </a:defRPr>
            </a:pPr>
            <a:r>
              <a:t>where to: </a:t>
            </a:r>
            <a:r>
              <a:rPr b="0"/>
              <a:t>What to do when a problem has more than one solution</a:t>
            </a:r>
          </a:p>
        </p:txBody>
      </p:sp>
      <p:pic>
        <p:nvPicPr>
          <p:cNvPr id="199"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8"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How is the cofactor matrix for a matrix A related to A?…"/>
          <p:cNvSpPr txBox="1"/>
          <p:nvPr/>
        </p:nvSpPr>
        <p:spPr>
          <a:xfrm>
            <a:off x="1347721" y="720794"/>
            <a:ext cx="8079500" cy="239863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512063">
              <a:lnSpc>
                <a:spcPct val="115000"/>
              </a:lnSpc>
              <a:defRPr sz="1456">
                <a:solidFill>
                  <a:srgbClr val="000000"/>
                </a:solidFill>
                <a:latin typeface="Lato"/>
                <a:ea typeface="Lato"/>
                <a:cs typeface="Lato"/>
                <a:sym typeface="Lato"/>
              </a:defRPr>
            </a:pPr>
          </a:p>
          <a:p>
            <a:pPr marL="164698" indent="-164698" defTabSz="512063">
              <a:lnSpc>
                <a:spcPct val="115000"/>
              </a:lnSpc>
              <a:buClr>
                <a:srgbClr val="FF6A00"/>
              </a:buClr>
              <a:buSzPct val="100000"/>
              <a:buAutoNum type="arabicPeriod" startAt="1"/>
              <a:defRPr sz="1232">
                <a:solidFill>
                  <a:schemeClr val="accent3">
                    <a:lumOff val="-9098"/>
                  </a:schemeClr>
                </a:solidFill>
                <a:latin typeface="Lato"/>
                <a:ea typeface="Lato"/>
                <a:cs typeface="Lato"/>
                <a:sym typeface="Lato"/>
              </a:defRPr>
            </a:pPr>
            <a:r>
              <a:t>How is the cofactor matrix for a matrix A related to A? </a:t>
            </a:r>
          </a:p>
          <a:p>
            <a:pPr marL="164698" indent="-164698" defTabSz="512063">
              <a:lnSpc>
                <a:spcPct val="115000"/>
              </a:lnSpc>
              <a:buClr>
                <a:srgbClr val="FF6A00"/>
              </a:buClr>
              <a:buSzPct val="100000"/>
              <a:buAutoNum type="arabicPeriod" startAt="1"/>
              <a:defRPr sz="1232">
                <a:solidFill>
                  <a:schemeClr val="accent3">
                    <a:lumOff val="-9098"/>
                  </a:schemeClr>
                </a:solidFill>
                <a:latin typeface="Lato"/>
                <a:ea typeface="Lato"/>
                <a:cs typeface="Lato"/>
                <a:sym typeface="Lato"/>
              </a:defRPr>
            </a:pPr>
            <a:r>
              <a:t>How is the adjugate for a matrix A related to A?</a:t>
            </a:r>
          </a:p>
          <a:p>
            <a:pPr marL="164698" indent="-164698" defTabSz="512063">
              <a:lnSpc>
                <a:spcPct val="115000"/>
              </a:lnSpc>
              <a:buClr>
                <a:srgbClr val="FF6A00"/>
              </a:buClr>
              <a:buSzPct val="100000"/>
              <a:buAutoNum type="arabicPeriod" startAt="1"/>
              <a:defRPr sz="1232">
                <a:solidFill>
                  <a:schemeClr val="accent3">
                    <a:lumOff val="-9098"/>
                  </a:schemeClr>
                </a:solidFill>
                <a:latin typeface="Lato"/>
                <a:ea typeface="Lato"/>
                <a:cs typeface="Lato"/>
                <a:sym typeface="Lato"/>
              </a:defRPr>
            </a:pPr>
            <a:r>
              <a:t>Why is it useful to find the adjugate of a matrix? Make reference to the equations below</a:t>
            </a:r>
            <a:br/>
            <a:r>
              <a:t> in your answer:</a:t>
            </a:r>
          </a:p>
          <a:p>
            <a:pPr lvl="8" marL="108321" indent="-108321" defTabSz="512063">
              <a:buClr>
                <a:schemeClr val="accent5"/>
              </a:buClr>
              <a:buSzPct val="100000"/>
              <a:buAutoNum type="alphaLcPeriod" startAt="1"/>
              <a:defRPr sz="1232">
                <a:solidFill>
                  <a:schemeClr val="accent3">
                    <a:lumOff val="-9098"/>
                  </a:schemeClr>
                </a:solidFill>
              </a:defRPr>
            </a:pPr>
            <a14:m>
              <m:oMathPara>
                <m:oMathParaPr>
                  <m:jc m:val="left"/>
                </m:oMathParaPr>
                <m:oMath>
                  <m:r>
                    <a:rPr xmlns:a="http://schemas.openxmlformats.org/drawingml/2006/main" sz="1500" i="1">
                      <a:solidFill>
                        <a:srgbClr val="007AB9"/>
                      </a:solidFill>
                      <a:latin typeface="Cambria Math" panose="02040503050406030204" pitchFamily="18" charset="0"/>
                    </a:rPr>
                    <m:t>A</m:t>
                  </m:r>
                  <m:r>
                    <a:rPr xmlns:a="http://schemas.openxmlformats.org/drawingml/2006/main" sz="1500" i="1">
                      <a:solidFill>
                        <a:srgbClr val="007AB9"/>
                      </a:solidFill>
                      <a:latin typeface="Cambria Math" panose="02040503050406030204" pitchFamily="18" charset="0"/>
                    </a:rPr>
                    <m:t>X</m:t>
                  </m:r>
                  <m:r>
                    <a:rPr xmlns:a="http://schemas.openxmlformats.org/drawingml/2006/main" sz="1500" i="1">
                      <a:solidFill>
                        <a:srgbClr val="007AB9"/>
                      </a:solidFill>
                      <a:latin typeface="Cambria Math" panose="02040503050406030204" pitchFamily="18" charset="0"/>
                    </a:rPr>
                    <m:t>=</m:t>
                  </m:r>
                  <m:r>
                    <a:rPr xmlns:a="http://schemas.openxmlformats.org/drawingml/2006/main" sz="1500" i="1">
                      <a:solidFill>
                        <a:srgbClr val="007AB9"/>
                      </a:solidFill>
                      <a:latin typeface="Cambria Math" panose="02040503050406030204" pitchFamily="18" charset="0"/>
                    </a:rPr>
                    <m:t>B</m:t>
                  </m:r>
                </m:oMath>
              </m:oMathPara>
            </a14:m>
          </a:p>
          <a:p>
            <a:pPr lvl="7" marL="108321" indent="-108321" defTabSz="512063">
              <a:buClr>
                <a:schemeClr val="accent5"/>
              </a:buClr>
              <a:buSzPct val="100000"/>
              <a:buAutoNum type="alphaLcPeriod" startAt="2"/>
              <a:defRPr sz="1232">
                <a:solidFill>
                  <a:schemeClr val="accent3">
                    <a:lumOff val="-9098"/>
                  </a:schemeClr>
                </a:solidFill>
              </a:defRPr>
            </a:pPr>
            <a14:m>
              <m:oMathPara>
                <m:oMathParaPr>
                  <m:jc m:val="left"/>
                </m:oMathParaPr>
                <m:oMath>
                  <m:r>
                    <a:rPr xmlns:a="http://schemas.openxmlformats.org/drawingml/2006/main" sz="1500" i="1">
                      <a:solidFill>
                        <a:srgbClr val="007AB9"/>
                      </a:solidFill>
                      <a:latin typeface="Cambria Math" panose="02040503050406030204" pitchFamily="18" charset="0"/>
                    </a:rPr>
                    <m:t>X</m:t>
                  </m:r>
                  <m:r>
                    <a:rPr xmlns:a="http://schemas.openxmlformats.org/drawingml/2006/main" sz="1500" i="1">
                      <a:solidFill>
                        <a:srgbClr val="007AB9"/>
                      </a:solidFill>
                      <a:latin typeface="Cambria Math" panose="02040503050406030204" pitchFamily="18" charset="0"/>
                    </a:rPr>
                    <m:t>=</m:t>
                  </m:r>
                  <m:sSup>
                    <m:e>
                      <m:r>
                        <a:rPr xmlns:a="http://schemas.openxmlformats.org/drawingml/2006/main" sz="1500" i="1">
                          <a:solidFill>
                            <a:srgbClr val="007AB9"/>
                          </a:solidFill>
                          <a:latin typeface="Cambria Math" panose="02040503050406030204" pitchFamily="18" charset="0"/>
                        </a:rPr>
                        <m:t>A</m:t>
                      </m:r>
                    </m:e>
                    <m:sup>
                      <m:r>
                        <a:rPr xmlns:a="http://schemas.openxmlformats.org/drawingml/2006/main" sz="1500" i="1">
                          <a:solidFill>
                            <a:srgbClr val="007AB9"/>
                          </a:solidFill>
                          <a:latin typeface="Cambria Math" panose="02040503050406030204" pitchFamily="18" charset="0"/>
                        </a:rPr>
                        <m:t>-</m:t>
                      </m:r>
                      <m:r>
                        <a:rPr xmlns:a="http://schemas.openxmlformats.org/drawingml/2006/main" sz="1500" i="1">
                          <a:solidFill>
                            <a:srgbClr val="007AB9"/>
                          </a:solidFill>
                          <a:latin typeface="Cambria Math" panose="02040503050406030204" pitchFamily="18" charset="0"/>
                        </a:rPr>
                        <m:t>1</m:t>
                      </m:r>
                    </m:sup>
                  </m:sSup>
                  <m:r>
                    <a:rPr xmlns:a="http://schemas.openxmlformats.org/drawingml/2006/main" sz="1500" i="1">
                      <a:solidFill>
                        <a:srgbClr val="007AB9"/>
                      </a:solidFill>
                      <a:latin typeface="Cambria Math" panose="02040503050406030204" pitchFamily="18" charset="0"/>
                    </a:rPr>
                    <m:t>B</m:t>
                  </m:r>
                </m:oMath>
              </m:oMathPara>
            </a14:m>
          </a:p>
          <a:p>
            <a:pPr lvl="7" marL="108321" indent="-108321" defTabSz="512063">
              <a:buClr>
                <a:schemeClr val="accent5"/>
              </a:buClr>
              <a:buSzPct val="100000"/>
              <a:buAutoNum type="alphaLcPeriod" startAt="2"/>
              <a:defRPr sz="1232">
                <a:solidFill>
                  <a:schemeClr val="accent3">
                    <a:lumOff val="-9098"/>
                  </a:schemeClr>
                </a:solidFill>
              </a:defRPr>
            </a:pPr>
            <a14:m>
              <m:oMathPara>
                <m:oMathParaPr>
                  <m:jc m:val="left"/>
                </m:oMathParaPr>
                <m:oMath>
                  <m:sSup>
                    <m:e>
                      <m:r>
                        <a:rPr xmlns:a="http://schemas.openxmlformats.org/drawingml/2006/main" sz="1400" i="1">
                          <a:solidFill>
                            <a:srgbClr val="007AB9"/>
                          </a:solidFill>
                          <a:latin typeface="Cambria Math" panose="02040503050406030204" pitchFamily="18" charset="0"/>
                        </a:rPr>
                        <m:t>A</m:t>
                      </m:r>
                    </m:e>
                    <m:sup>
                      <m:r>
                        <a:rPr xmlns:a="http://schemas.openxmlformats.org/drawingml/2006/main" sz="1400" i="1">
                          <a:solidFill>
                            <a:srgbClr val="007AB9"/>
                          </a:solidFill>
                          <a:latin typeface="Cambria Math" panose="02040503050406030204" pitchFamily="18" charset="0"/>
                        </a:rPr>
                        <m:t>-</m:t>
                      </m:r>
                      <m:r>
                        <a:rPr xmlns:a="http://schemas.openxmlformats.org/drawingml/2006/main" sz="1400" i="1">
                          <a:solidFill>
                            <a:srgbClr val="007AB9"/>
                          </a:solidFill>
                          <a:latin typeface="Cambria Math" panose="02040503050406030204" pitchFamily="18" charset="0"/>
                        </a:rPr>
                        <m:t>1</m:t>
                      </m:r>
                    </m:sup>
                  </m:sSup>
                  <m:r>
                    <a:rPr xmlns:a="http://schemas.openxmlformats.org/drawingml/2006/main" sz="1400" i="1">
                      <a:solidFill>
                        <a:srgbClr val="007AB9"/>
                      </a:solidFill>
                      <a:latin typeface="Cambria Math" panose="02040503050406030204" pitchFamily="18" charset="0"/>
                    </a:rPr>
                    <m:t>=</m:t>
                  </m:r>
                  <m:f>
                    <m:fPr>
                      <m:ctrlPr>
                        <a:rPr xmlns:a="http://schemas.openxmlformats.org/drawingml/2006/main" sz="1400" i="1">
                          <a:solidFill>
                            <a:srgbClr val="007AB9"/>
                          </a:solidFill>
                          <a:latin typeface="Cambria Math" panose="02040503050406030204" pitchFamily="18" charset="0"/>
                        </a:rPr>
                      </m:ctrlPr>
                      <m:type m:val="bar"/>
                    </m:fPr>
                    <m:num>
                      <m:r>
                        <m:rPr>
                          <m:nor/>
                        </m:rPr>
                        <a:rPr xmlns:a="http://schemas.openxmlformats.org/drawingml/2006/main" sz="1400" i="1">
                          <a:solidFill>
                            <a:srgbClr val="007AB9"/>
                          </a:solidFill>
                          <a:latin typeface="Cambria Math" panose="02040503050406030204" pitchFamily="18" charset="0"/>
                        </a:rPr>
                        <m:t>adj</m:t>
                      </m:r>
                      <m:r>
                        <a:rPr xmlns:a="http://schemas.openxmlformats.org/drawingml/2006/main" sz="1400" i="1">
                          <a:solidFill>
                            <a:srgbClr val="007AB9"/>
                          </a:solidFill>
                          <a:latin typeface="Cambria Math" panose="02040503050406030204" pitchFamily="18" charset="0"/>
                        </a:rPr>
                        <m:t>(</m:t>
                      </m:r>
                      <m:r>
                        <a:rPr xmlns:a="http://schemas.openxmlformats.org/drawingml/2006/main" sz="1400" i="1">
                          <a:solidFill>
                            <a:srgbClr val="007AB9"/>
                          </a:solidFill>
                          <a:latin typeface="Cambria Math" panose="02040503050406030204" pitchFamily="18" charset="0"/>
                        </a:rPr>
                        <m:t>A</m:t>
                      </m:r>
                      <m:r>
                        <a:rPr xmlns:a="http://schemas.openxmlformats.org/drawingml/2006/main" sz="1400" i="1">
                          <a:solidFill>
                            <a:srgbClr val="007AB9"/>
                          </a:solidFill>
                          <a:latin typeface="Cambria Math" panose="02040503050406030204" pitchFamily="18" charset="0"/>
                        </a:rPr>
                        <m:t>)</m:t>
                      </m:r>
                    </m:num>
                    <m:den>
                      <m:r>
                        <m:rPr>
                          <m:nor/>
                        </m:rPr>
                        <a:rPr xmlns:a="http://schemas.openxmlformats.org/drawingml/2006/main" sz="1400" i="1">
                          <a:solidFill>
                            <a:srgbClr val="007AB9"/>
                          </a:solidFill>
                          <a:latin typeface="Cambria Math" panose="02040503050406030204" pitchFamily="18" charset="0"/>
                        </a:rPr>
                        <m:t>det</m:t>
                      </m:r>
                      <m:r>
                        <a:rPr xmlns:a="http://schemas.openxmlformats.org/drawingml/2006/main" sz="1400" i="1">
                          <a:solidFill>
                            <a:srgbClr val="007AB9"/>
                          </a:solidFill>
                          <a:latin typeface="Cambria Math" panose="02040503050406030204" pitchFamily="18" charset="0"/>
                        </a:rPr>
                        <m:t>(</m:t>
                      </m:r>
                      <m:r>
                        <a:rPr xmlns:a="http://schemas.openxmlformats.org/drawingml/2006/main" sz="1400" i="1">
                          <a:solidFill>
                            <a:srgbClr val="007AB9"/>
                          </a:solidFill>
                          <a:latin typeface="Cambria Math" panose="02040503050406030204" pitchFamily="18" charset="0"/>
                        </a:rPr>
                        <m:t>A</m:t>
                      </m:r>
                      <m:r>
                        <a:rPr xmlns:a="http://schemas.openxmlformats.org/drawingml/2006/main" sz="1400" i="1">
                          <a:solidFill>
                            <a:srgbClr val="007AB9"/>
                          </a:solidFill>
                          <a:latin typeface="Cambria Math" panose="02040503050406030204" pitchFamily="18" charset="0"/>
                        </a:rPr>
                        <m:t>)</m:t>
                      </m:r>
                    </m:den>
                  </m:f>
                </m:oMath>
              </m:oMathPara>
            </a14:m>
          </a:p>
          <a:p>
            <a:pPr marL="164698" indent="-164698" defTabSz="512063">
              <a:lnSpc>
                <a:spcPct val="115000"/>
              </a:lnSpc>
              <a:buClr>
                <a:srgbClr val="FF6A00"/>
              </a:buClr>
              <a:buSzPct val="100000"/>
              <a:buAutoNum type="arabicPeriod" startAt="4"/>
              <a:defRPr sz="1232">
                <a:solidFill>
                  <a:schemeClr val="accent3">
                    <a:lumOff val="-9098"/>
                  </a:schemeClr>
                </a:solidFill>
                <a:latin typeface="Lato"/>
                <a:ea typeface="Lato"/>
                <a:cs typeface="Lato"/>
                <a:sym typeface="Lato"/>
              </a:defRPr>
            </a:pPr>
            <a:r>
              <a:t>What does it mean if the determinant of a matrix is 0?</a:t>
            </a:r>
          </a:p>
        </p:txBody>
      </p:sp>
      <p:sp>
        <p:nvSpPr>
          <p:cNvPr id="202" name="Be sure to: do the work below in your saved copy of thenAlice’s restaurant Pyret file:…"/>
          <p:cNvSpPr txBox="1"/>
          <p:nvPr/>
        </p:nvSpPr>
        <p:spPr>
          <a:xfrm>
            <a:off x="1731653" y="79100"/>
            <a:ext cx="4961193" cy="7620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FF6A00"/>
                </a:solidFill>
              </a:defRPr>
            </a:pPr>
            <a:r>
              <a:t>Warm up: Stop ‘n’ jot</a:t>
            </a:r>
          </a:p>
          <a:p>
            <a:pPr>
              <a:defRPr sz="1100">
                <a:solidFill>
                  <a:schemeClr val="accent5">
                    <a:satOff val="-3088"/>
                    <a:lumOff val="12696"/>
                  </a:schemeClr>
                </a:solidFill>
              </a:defRPr>
            </a:pPr>
            <a:r>
              <a:t>Be sure to… </a:t>
            </a:r>
            <a:r>
              <a:rPr>
                <a:solidFill>
                  <a:schemeClr val="accent3"/>
                </a:solidFill>
              </a:rPr>
              <a:t>make sure the vocab below is in your notes (should be in yesterday’s notes). Then answer the questions below. Be sure to write at least a complete sentence in your notes for  each question.</a:t>
            </a:r>
          </a:p>
        </p:txBody>
      </p:sp>
      <p:sp>
        <p:nvSpPr>
          <p:cNvPr id="203" name="Group"/>
          <p:cNvSpPr txBox="1"/>
          <p:nvPr/>
        </p:nvSpPr>
        <p:spPr>
          <a:xfrm>
            <a:off x="1247650" y="4082484"/>
            <a:ext cx="7619243" cy="1016471"/>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sz="1200">
                <a:solidFill>
                  <a:srgbClr val="4D22B2"/>
                </a:solidFill>
              </a:defRPr>
            </a:pPr>
            <a:r>
              <a:t>Adjugate </a:t>
            </a:r>
          </a:p>
          <a:p>
            <a:pPr>
              <a:defRPr sz="1200"/>
            </a:pPr>
            <a:r>
              <a:t>The adjugate of a matrix A </a:t>
            </a:r>
            <a14:m>
              <m:oMath>
                <m:r>
                  <m:rPr>
                    <m:nor/>
                  </m:rPr>
                  <a:rPr xmlns:a="http://schemas.openxmlformats.org/drawingml/2006/main" sz="1300" i="1">
                    <a:solidFill>
                      <a:srgbClr val="012F7B"/>
                    </a:solidFill>
                    <a:latin typeface="Cambria Math" panose="02040503050406030204" pitchFamily="18" charset="0"/>
                  </a:rPr>
                  <m:t>adj</m:t>
                </m:r>
                <m:r>
                  <a:rPr xmlns:a="http://schemas.openxmlformats.org/drawingml/2006/main" sz="1300" i="1">
                    <a:solidFill>
                      <a:srgbClr val="012F7B"/>
                    </a:solidFill>
                    <a:latin typeface="Cambria Math" panose="02040503050406030204" pitchFamily="18" charset="0"/>
                  </a:rPr>
                  <m:t>(</m:t>
                </m:r>
                <m:r>
                  <a:rPr xmlns:a="http://schemas.openxmlformats.org/drawingml/2006/main" sz="1300" i="1">
                    <a:solidFill>
                      <a:srgbClr val="012F7B"/>
                    </a:solidFill>
                    <a:latin typeface="Cambria Math" panose="02040503050406030204" pitchFamily="18" charset="0"/>
                  </a:rPr>
                  <m:t>A</m:t>
                </m:r>
                <m:r>
                  <a:rPr xmlns:a="http://schemas.openxmlformats.org/drawingml/2006/main" sz="1300" i="1">
                    <a:solidFill>
                      <a:srgbClr val="012F7B"/>
                    </a:solidFill>
                    <a:latin typeface="Cambria Math" panose="02040503050406030204" pitchFamily="18" charset="0"/>
                  </a:rPr>
                  <m:t>)</m:t>
                </m:r>
              </m:oMath>
            </a14:m>
            <a:r>
              <a:t> is the transpose of the cofactor matrix </a:t>
            </a:r>
            <a14:m>
              <m:oMath>
                <m:sSup>
                  <m:e>
                    <m:r>
                      <a:rPr xmlns:a="http://schemas.openxmlformats.org/drawingml/2006/main" sz="1450" i="1">
                        <a:solidFill>
                          <a:srgbClr val="012F7B"/>
                        </a:solidFill>
                        <a:latin typeface="Cambria Math" panose="02040503050406030204" pitchFamily="18" charset="0"/>
                      </a:rPr>
                      <m:t>C</m:t>
                    </m:r>
                  </m:e>
                  <m:sup>
                    <m:r>
                      <a:rPr xmlns:a="http://schemas.openxmlformats.org/drawingml/2006/main" sz="1450" i="1">
                        <a:solidFill>
                          <a:srgbClr val="012F7B"/>
                        </a:solidFill>
                        <a:latin typeface="Cambria Math" panose="02040503050406030204" pitchFamily="18" charset="0"/>
                      </a:rPr>
                      <m:t>T</m:t>
                    </m:r>
                  </m:sup>
                </m:sSup>
              </m:oMath>
            </a14:m>
            <a:endParaRPr>
              <a:solidFill>
                <a:srgbClr val="012F7B"/>
              </a:solidFill>
            </a:endParaRPr>
          </a:p>
        </p:txBody>
      </p:sp>
      <p:sp>
        <p:nvSpPr>
          <p:cNvPr id="204" name="Group"/>
          <p:cNvSpPr txBox="1"/>
          <p:nvPr/>
        </p:nvSpPr>
        <p:spPr>
          <a:xfrm>
            <a:off x="1246165" y="3584876"/>
            <a:ext cx="7148826" cy="95371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sz="1200">
                <a:solidFill>
                  <a:srgbClr val="4D22B2"/>
                </a:solidFill>
              </a:defRPr>
            </a:pPr>
            <a:r>
              <a:t>Cofactor matrix </a:t>
            </a:r>
          </a:p>
          <a:p>
            <a:pPr>
              <a:defRPr sz="1200"/>
            </a:pPr>
            <a:r>
              <a:t>The </a:t>
            </a:r>
            <a:r>
              <a:rPr>
                <a:solidFill>
                  <a:srgbClr val="FF6A00"/>
                </a:solidFill>
              </a:rPr>
              <a:t>cofactor matrix</a:t>
            </a:r>
            <a:r>
              <a:rPr>
                <a:solidFill>
                  <a:schemeClr val="accent1">
                    <a:lumOff val="-6117"/>
                  </a:schemeClr>
                </a:solidFill>
              </a:rPr>
              <a:t> </a:t>
            </a:r>
            <a14:m>
              <m:oMath>
                <m:r>
                  <a:rPr xmlns:a="http://schemas.openxmlformats.org/drawingml/2006/main" sz="1550" i="1">
                    <a:solidFill>
                      <a:srgbClr val="00457C"/>
                    </a:solidFill>
                    <a:latin typeface="Cambria Math" panose="02040503050406030204" pitchFamily="18" charset="0"/>
                  </a:rPr>
                  <m:t>C</m:t>
                </m:r>
              </m:oMath>
            </a14:m>
            <a:r>
              <a:rPr>
                <a:solidFill>
                  <a:schemeClr val="accent1">
                    <a:lumOff val="-6117"/>
                  </a:schemeClr>
                </a:solidFill>
              </a:rPr>
              <a:t> </a:t>
            </a:r>
            <a:r>
              <a:t> for a matrix </a:t>
            </a:r>
            <a14:m>
              <m:oMath>
                <m:r>
                  <a:rPr xmlns:a="http://schemas.openxmlformats.org/drawingml/2006/main" sz="1450" i="1">
                    <a:solidFill>
                      <a:srgbClr val="012F7B"/>
                    </a:solidFill>
                    <a:latin typeface="Cambria Math" panose="02040503050406030204" pitchFamily="18" charset="0"/>
                  </a:rPr>
                  <m:t>A</m:t>
                </m:r>
              </m:oMath>
            </a14:m>
            <a:r>
              <a:t> replaces every element </a:t>
            </a:r>
            <a14:m>
              <m:oMath>
                <m:sSub>
                  <m:e>
                    <m:r>
                      <a:rPr xmlns:a="http://schemas.openxmlformats.org/drawingml/2006/main" sz="1400" i="1">
                        <a:solidFill>
                          <a:srgbClr val="012F7B"/>
                        </a:solidFill>
                        <a:latin typeface="Cambria Math" panose="02040503050406030204" pitchFamily="18" charset="0"/>
                      </a:rPr>
                      <m:t>a</m:t>
                    </m:r>
                  </m:e>
                  <m:sub>
                    <m:r>
                      <a:rPr xmlns:a="http://schemas.openxmlformats.org/drawingml/2006/main" sz="1400" i="1">
                        <a:solidFill>
                          <a:srgbClr val="012F7B"/>
                        </a:solidFill>
                        <a:latin typeface="Cambria Math" panose="02040503050406030204" pitchFamily="18" charset="0"/>
                      </a:rPr>
                      <m:t>i</m:t>
                    </m:r>
                    <m:r>
                      <a:rPr xmlns:a="http://schemas.openxmlformats.org/drawingml/2006/main" sz="1400" i="1">
                        <a:solidFill>
                          <a:srgbClr val="012F7B"/>
                        </a:solidFill>
                        <a:latin typeface="Cambria Math" panose="02040503050406030204" pitchFamily="18" charset="0"/>
                      </a:rPr>
                      <m:t>,</m:t>
                    </m:r>
                    <m:r>
                      <a:rPr xmlns:a="http://schemas.openxmlformats.org/drawingml/2006/main" sz="1400" i="1">
                        <a:solidFill>
                          <a:srgbClr val="012F7B"/>
                        </a:solidFill>
                        <a:latin typeface="Cambria Math" panose="02040503050406030204" pitchFamily="18" charset="0"/>
                      </a:rPr>
                      <m:t>j</m:t>
                    </m:r>
                  </m:sub>
                </m:sSub>
              </m:oMath>
            </a14:m>
            <a:r>
              <a:t> in </a:t>
            </a:r>
            <a14:m>
              <m:oMath>
                <m:r>
                  <a:rPr xmlns:a="http://schemas.openxmlformats.org/drawingml/2006/main" sz="1450" i="1">
                    <a:solidFill>
                      <a:srgbClr val="012F7B"/>
                    </a:solidFill>
                    <a:latin typeface="Cambria Math" panose="02040503050406030204" pitchFamily="18" charset="0"/>
                  </a:rPr>
                  <m:t>A</m:t>
                </m:r>
              </m:oMath>
            </a14:m>
            <a:r>
              <a:t> with its cofactor </a:t>
            </a:r>
            <a14:m>
              <m:oMath>
                <m:sSub>
                  <m:e>
                    <m:r>
                      <a:rPr xmlns:a="http://schemas.openxmlformats.org/drawingml/2006/main" sz="1450" i="1">
                        <a:solidFill>
                          <a:srgbClr val="012F7B"/>
                        </a:solidFill>
                        <a:latin typeface="Cambria Math" panose="02040503050406030204" pitchFamily="18" charset="0"/>
                      </a:rPr>
                      <m:t>c</m:t>
                    </m:r>
                  </m:e>
                  <m:sub>
                    <m:r>
                      <a:rPr xmlns:a="http://schemas.openxmlformats.org/drawingml/2006/main" sz="1450" i="1">
                        <a:solidFill>
                          <a:srgbClr val="012F7B"/>
                        </a:solidFill>
                        <a:latin typeface="Cambria Math" panose="02040503050406030204" pitchFamily="18" charset="0"/>
                      </a:rPr>
                      <m:t>i</m:t>
                    </m:r>
                    <m:r>
                      <a:rPr xmlns:a="http://schemas.openxmlformats.org/drawingml/2006/main" sz="1450" i="1">
                        <a:solidFill>
                          <a:srgbClr val="012F7B"/>
                        </a:solidFill>
                        <a:latin typeface="Cambria Math" panose="02040503050406030204" pitchFamily="18" charset="0"/>
                      </a:rPr>
                      <m:t>,</m:t>
                    </m:r>
                    <m:r>
                      <a:rPr xmlns:a="http://schemas.openxmlformats.org/drawingml/2006/main" sz="1450" i="1">
                        <a:solidFill>
                          <a:srgbClr val="012F7B"/>
                        </a:solidFill>
                        <a:latin typeface="Cambria Math" panose="02040503050406030204" pitchFamily="18" charset="0"/>
                      </a:rPr>
                      <m:t>j</m:t>
                    </m:r>
                  </m:sub>
                </m:sSub>
              </m:oMath>
            </a14:m>
            <a:r>
              <a:t> in </a:t>
            </a:r>
            <a14:m>
              <m:oMath>
                <m:r>
                  <a:rPr xmlns:a="http://schemas.openxmlformats.org/drawingml/2006/main" sz="1550" i="1">
                    <a:solidFill>
                      <a:srgbClr val="012F7B"/>
                    </a:solidFill>
                    <a:latin typeface="Cambria Math" panose="02040503050406030204" pitchFamily="18" charset="0"/>
                  </a:rPr>
                  <m:t>C</m:t>
                </m:r>
              </m:oMath>
            </a14:m>
            <a:endParaRPr>
              <a:solidFill>
                <a:srgbClr val="012F7B"/>
              </a:solidFill>
            </a:endParaRPr>
          </a:p>
        </p:txBody>
      </p:sp>
      <p:sp>
        <p:nvSpPr>
          <p:cNvPr id="205" name="Group"/>
          <p:cNvSpPr txBox="1"/>
          <p:nvPr/>
        </p:nvSpPr>
        <p:spPr>
          <a:xfrm>
            <a:off x="1280525" y="3074103"/>
            <a:ext cx="7272760" cy="970247"/>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a:defRPr sz="1200">
                <a:solidFill>
                  <a:srgbClr val="4D22B2"/>
                </a:solidFill>
              </a:defRPr>
            </a:pPr>
            <a:r>
              <a:t>Transpose</a:t>
            </a:r>
          </a:p>
          <a:p>
            <a:pPr>
              <a:defRPr sz="1200"/>
            </a:pPr>
            <a:r>
              <a:t>If </a:t>
            </a:r>
            <a:r>
              <a:rPr>
                <a:solidFill>
                  <a:schemeClr val="accent1">
                    <a:lumOff val="-6117"/>
                  </a:schemeClr>
                </a:solidFill>
              </a:rPr>
              <a:t>B</a:t>
            </a:r>
            <a:r>
              <a:t> is the transpose of </a:t>
            </a:r>
            <a14:m>
              <m:oMath>
                <m:r>
                  <a:rPr xmlns:a="http://schemas.openxmlformats.org/drawingml/2006/main" sz="1450" i="1">
                    <a:solidFill>
                      <a:srgbClr val="011D57"/>
                    </a:solidFill>
                    <a:latin typeface="Cambria Math" panose="02040503050406030204" pitchFamily="18" charset="0"/>
                  </a:rPr>
                  <m:t>A</m:t>
                </m:r>
              </m:oMath>
            </a14:m>
            <a:r>
              <a:t> than the first row of </a:t>
            </a:r>
            <a14:m>
              <m:oMath>
                <m:r>
                  <a:rPr xmlns:a="http://schemas.openxmlformats.org/drawingml/2006/main" sz="1450" i="1">
                    <a:solidFill>
                      <a:srgbClr val="00457C"/>
                    </a:solidFill>
                    <a:latin typeface="Cambria Math" panose="02040503050406030204" pitchFamily="18" charset="0"/>
                  </a:rPr>
                  <m:t>A</m:t>
                </m:r>
              </m:oMath>
            </a14:m>
            <a:r>
              <a:t> becomes the first column of </a:t>
            </a:r>
            <a:r>
              <a:rPr>
                <a:solidFill>
                  <a:schemeClr val="accent1">
                    <a:lumOff val="-6117"/>
                  </a:schemeClr>
                </a:solidFill>
              </a:rPr>
              <a:t>B</a:t>
            </a:r>
            <a:r>
              <a:t>, and so on.</a:t>
            </a:r>
            <a:endParaRPr>
              <a:solidFill>
                <a:srgbClr val="01467C"/>
              </a:solidFill>
            </a:endParaRPr>
          </a:p>
        </p:txBody>
      </p:sp>
      <p:sp>
        <p:nvSpPr>
          <p:cNvPr id="206" name="Rectangle"/>
          <p:cNvSpPr/>
          <p:nvPr/>
        </p:nvSpPr>
        <p:spPr>
          <a:xfrm>
            <a:off x="1130300" y="2987726"/>
            <a:ext cx="7380556" cy="1472655"/>
          </a:xfrm>
          <a:prstGeom prst="rect">
            <a:avLst/>
          </a:prstGeom>
          <a:ln w="25400">
            <a:solidFill>
              <a:schemeClr val="accent1"/>
            </a:solidFill>
          </a:ln>
        </p:spPr>
        <p:txBody>
          <a:bodyPr lIns="0" tIns="0" rIns="0" bIns="0"/>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xit" nodeType="clickEffect" presetSubtype="0" presetID="1" grpId="2" fill="hold">
                                  <p:stCondLst>
                                    <p:cond delay="0"/>
                                  </p:stCondLst>
                                  <p:iterate type="el" backwards="0">
                                    <p:tmAbs val="0"/>
                                  </p:iterate>
                                  <p:childTnLst>
                                    <p:set>
                                      <p:cBhvr>
                                        <p:cTn id="40" fill="hold">
                                          <p:stCondLst>
                                            <p:cond delay="0"/>
                                          </p:stCondLst>
                                        </p:cTn>
                                        <p:tgtEl>
                                          <p:spTgt spid="2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p" bldLvl="5"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2" name="Group"/>
          <p:cNvGrpSpPr/>
          <p:nvPr/>
        </p:nvGrpSpPr>
        <p:grpSpPr>
          <a:xfrm>
            <a:off x="1159802" y="2553128"/>
            <a:ext cx="7230796" cy="1945370"/>
            <a:chOff x="76200" y="-50800"/>
            <a:chExt cx="7230794" cy="1945369"/>
          </a:xfrm>
        </p:grpSpPr>
        <p:sp>
          <p:nvSpPr>
            <p:cNvPr id="210" name="The marketing department at  Inc. has suggested that the company's trail mix products standardize with every mix being one-third peanuts. Adjusting the peanut portion of each recipe by also adjusting the chocolate portion leads to revised recipes, as giv"/>
            <p:cNvSpPr txBox="1"/>
            <p:nvPr/>
          </p:nvSpPr>
          <p:spPr>
            <a:xfrm>
              <a:off x="76200" y="-50800"/>
              <a:ext cx="7230795" cy="19453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defRPr sz="1200"/>
              </a:pPr>
              <a:r>
                <a:t>The marketing department at </a:t>
              </a:r>
              <a14:m>
                <m:oMath>
                  <m:sSup>
                    <m:e>
                      <m:r>
                        <m:rPr>
                          <m:nor/>
                        </m:rPr>
                        <a:rPr xmlns:a="http://schemas.openxmlformats.org/drawingml/2006/main" sz="1250" i="1">
                          <a:solidFill>
                            <a:srgbClr val="007AB9"/>
                          </a:solidFill>
                          <a:latin typeface="Cambria Math" panose="02040503050406030204" pitchFamily="18" charset="0"/>
                        </a:rPr>
                        <m:t>Jada</m:t>
                      </m:r>
                    </m:e>
                    <m:sup>
                      <m:r>
                        <a:rPr xmlns:a="http://schemas.openxmlformats.org/drawingml/2006/main" sz="1250" i="1">
                          <a:solidFill>
                            <a:srgbClr val="007AB9"/>
                          </a:solidFill>
                          <a:latin typeface="Cambria Math" panose="02040503050406030204" pitchFamily="18" charset="0"/>
                        </a:rPr>
                        <m:t>2</m:t>
                      </m:r>
                    </m:sup>
                  </m:sSup>
                </m:oMath>
              </a14:m>
              <a:r>
                <a:rPr>
                  <a:solidFill>
                    <a:schemeClr val="accent3">
                      <a:lumOff val="-9098"/>
                    </a:schemeClr>
                  </a:solidFill>
                </a:rPr>
                <a:t>Inc.</a:t>
              </a:r>
              <a:r>
                <a:t> has suggested that the company's trail mix products standardize with every mix being one-third peanuts. Adjusting the peanut portion of each recipe by also adjusting the chocolate portion leads to revised recipes, as given in the following table:</a:t>
              </a:r>
            </a:p>
            <a:p>
              <a:pPr>
                <a:defRPr sz="1200"/>
              </a:pPr>
            </a:p>
            <a:p>
              <a:pPr>
                <a:defRPr sz="1200"/>
              </a:pPr>
            </a:p>
            <a:p>
              <a:pPr>
                <a:defRPr sz="1200"/>
              </a:pPr>
            </a:p>
            <a:p>
              <a:pPr>
                <a:defRPr sz="1200"/>
              </a:pPr>
            </a:p>
            <a:p>
              <a:pPr>
                <a:defRPr sz="1200"/>
              </a:pPr>
            </a:p>
            <a:p>
              <a:pPr>
                <a:defRPr sz="1200"/>
              </a:pPr>
            </a:p>
            <a:p>
              <a:pPr>
                <a:defRPr sz="1200"/>
              </a:pPr>
              <a:r>
                <a:t>The production manager insists that enough of each mix should be made so that no ingredients are left over at the end of the day.</a:t>
              </a:r>
            </a:p>
          </p:txBody>
        </p:sp>
        <p:pic>
          <p:nvPicPr>
            <p:cNvPr id="211" name="table.png" descr="table.png"/>
            <p:cNvPicPr>
              <a:picLocks noChangeAspect="1"/>
            </p:cNvPicPr>
            <p:nvPr/>
          </p:nvPicPr>
          <p:blipFill>
            <a:blip r:embed="rId3">
              <a:extLst/>
            </a:blip>
            <a:stretch>
              <a:fillRect/>
            </a:stretch>
          </p:blipFill>
          <p:spPr>
            <a:xfrm>
              <a:off x="2033072" y="594807"/>
              <a:ext cx="1954394" cy="896035"/>
            </a:xfrm>
            <a:prstGeom prst="rect">
              <a:avLst/>
            </a:prstGeom>
            <a:ln w="12700" cap="flat">
              <a:noFill/>
              <a:miter lim="400000"/>
            </a:ln>
            <a:effectLst/>
          </p:spPr>
        </p:pic>
      </p:grpSp>
      <p:sp>
        <p:nvSpPr>
          <p:cNvPr id="213" name="Be sure to: do the work below in your saved copy of thenAlice’s restaurant Pyret file:…"/>
          <p:cNvSpPr txBox="1"/>
          <p:nvPr/>
        </p:nvSpPr>
        <p:spPr>
          <a:xfrm>
            <a:off x="1731653" y="79100"/>
            <a:ext cx="4961193" cy="4318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solidFill>
                  <a:srgbClr val="FF6A00"/>
                </a:solidFill>
              </a:defRPr>
            </a:lvl1pPr>
          </a:lstStyle>
          <a:p>
            <a:pPr/>
            <a:r>
              <a:t>Today’s activity</a:t>
            </a:r>
          </a:p>
        </p:txBody>
      </p:sp>
      <p:sp>
        <p:nvSpPr>
          <p:cNvPr id="214" name="Your goal today is to determine how much of each mix should be made, so that both the marketing department and the production manager are happy.  You’ll be using a worksheet to help guide your work.…"/>
          <p:cNvSpPr txBox="1"/>
          <p:nvPr/>
        </p:nvSpPr>
        <p:spPr>
          <a:xfrm>
            <a:off x="1416175" y="879701"/>
            <a:ext cx="7366761" cy="1257301"/>
          </a:xfrm>
          <a:prstGeom prst="rect">
            <a:avLst/>
          </a:prstGeom>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5"/>
                </a:solidFill>
              </a:defRPr>
            </a:pPr>
            <a:br/>
            <a:r>
              <a:rPr>
                <a:solidFill>
                  <a:schemeClr val="accent3">
                    <a:lumOff val="-9098"/>
                  </a:schemeClr>
                </a:solidFill>
              </a:rPr>
              <a:t>Your goal today is to </a:t>
            </a:r>
            <a:r>
              <a:rPr b="1">
                <a:solidFill>
                  <a:schemeClr val="accent3">
                    <a:lumOff val="-9098"/>
                  </a:schemeClr>
                </a:solidFill>
              </a:rPr>
              <a:t>determine how much of each mix should be made, so that both the marketing department and the production manager are happy</a:t>
            </a:r>
            <a:r>
              <a:rPr>
                <a:solidFill>
                  <a:schemeClr val="accent3">
                    <a:lumOff val="-9098"/>
                  </a:schemeClr>
                </a:solidFill>
              </a:rPr>
              <a:t>.  You’ll be using a worksheet to help guide your work.  </a:t>
            </a:r>
          </a:p>
          <a:p>
            <a:pPr>
              <a:defRPr sz="1200">
                <a:solidFill>
                  <a:srgbClr val="FFAB01"/>
                </a:solidFill>
              </a:defRPr>
            </a:pPr>
            <a:r>
              <a:t>Be sure to…</a:t>
            </a:r>
          </a:p>
          <a:p>
            <a:pPr marL="187157" indent="-187157">
              <a:buClr>
                <a:srgbClr val="FF6A00"/>
              </a:buClr>
              <a:buSzPct val="100000"/>
              <a:buAutoNum type="arabicPeriod" startAt="1"/>
              <a:defRPr sz="1200">
                <a:solidFill>
                  <a:srgbClr val="011D57"/>
                </a:solidFill>
              </a:defRPr>
            </a:pPr>
            <a:r>
              <a:t>Do all work on notebook paper</a:t>
            </a:r>
          </a:p>
          <a:p>
            <a:pPr marL="187157" indent="-187157">
              <a:buClr>
                <a:srgbClr val="FF6A00"/>
              </a:buClr>
              <a:buSzPct val="100000"/>
              <a:buAutoNum type="arabicPeriod" startAt="1"/>
              <a:defRPr sz="1200">
                <a:solidFill>
                  <a:srgbClr val="011D57"/>
                </a:solidFill>
              </a:defRPr>
            </a:pPr>
            <a:r>
              <a:t>Carefully follow the directions on the worksheet</a:t>
            </a:r>
          </a:p>
          <a:p>
            <a:pPr marL="187157" indent="-187157">
              <a:buClr>
                <a:srgbClr val="FF6A00"/>
              </a:buClr>
              <a:buSzPct val="100000"/>
              <a:buAutoNum type="arabicPeriod" startAt="1"/>
              <a:defRPr sz="1200">
                <a:solidFill>
                  <a:srgbClr val="011D57"/>
                </a:solidFill>
              </a:defRPr>
            </a:pPr>
            <a:r>
              <a:t>Be prepared to turn in your work at the end of the period!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4"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Why is it important that the coefficient matrix doesn’t have an inverse?…"/>
          <p:cNvSpPr txBox="1"/>
          <p:nvPr/>
        </p:nvSpPr>
        <p:spPr>
          <a:xfrm>
            <a:off x="778973" y="1600200"/>
            <a:ext cx="3278433"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Why is it important that the coefficient matrix doesn’t have an inverse?</a:t>
            </a:r>
          </a:p>
          <a:p>
            <a:pPr marL="187157" indent="-187157">
              <a:buSzPct val="100000"/>
              <a:buAutoNum type="arabicPeriod" startAt="1"/>
            </a:pPr>
            <a:r>
              <a:t>How does using linear algebra make this problem </a:t>
            </a:r>
            <a:r>
              <a:rPr b="1"/>
              <a:t>easier </a:t>
            </a:r>
            <a:r>
              <a:t>to solve than without it?</a:t>
            </a:r>
          </a:p>
        </p:txBody>
      </p:sp>
      <p:sp>
        <p:nvSpPr>
          <p:cNvPr id="219"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pic>
        <p:nvPicPr>
          <p:cNvPr id="220" name="Image" descr="Image"/>
          <p:cNvPicPr>
            <a:picLocks noChangeAspect="1"/>
          </p:cNvPicPr>
          <p:nvPr/>
        </p:nvPicPr>
        <p:blipFill>
          <a:blip r:embed="rId3">
            <a:extLst/>
          </a:blip>
          <a:stretch>
            <a:fillRect/>
          </a:stretch>
        </p:blipFill>
        <p:spPr>
          <a:xfrm>
            <a:off x="6239928" y="1624187"/>
            <a:ext cx="1837086" cy="27542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8">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8"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Make sure there isn’t any litter near your workstation.</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If you borrowed headphones, sign them back in.</a:t>
            </a:r>
          </a:p>
          <a:p>
            <a:pPr marL="629708" indent="-629708" defTabSz="2438400">
              <a:lnSpc>
                <a:spcPct val="115000"/>
              </a:lnSpc>
              <a:buSzPct val="100000"/>
              <a:buAutoNum type="arabicPeriod" startAt="1"/>
              <a:defRPr b="1" sz="1800">
                <a:solidFill>
                  <a:srgbClr val="171717"/>
                </a:solidFill>
                <a:latin typeface="+mn-lt"/>
                <a:ea typeface="+mn-ea"/>
                <a:cs typeface="+mn-cs"/>
                <a:sym typeface="Arial"/>
              </a:defRPr>
            </a:pPr>
            <a:r>
              <a:t>Make sure you are logged out of your computer! </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Remain in your seat until the bell rings.</a:t>
            </a:r>
          </a:p>
        </p:txBody>
      </p:sp>
      <p:grpSp>
        <p:nvGrpSpPr>
          <p:cNvPr id="227" name="Google Shape;118;p19"/>
          <p:cNvGrpSpPr/>
          <p:nvPr/>
        </p:nvGrpSpPr>
        <p:grpSpPr>
          <a:xfrm>
            <a:off x="2147095" y="500360"/>
            <a:ext cx="6535195" cy="810605"/>
            <a:chOff x="0" y="0"/>
            <a:chExt cx="6535193" cy="810604"/>
          </a:xfrm>
        </p:grpSpPr>
        <p:sp>
          <p:nvSpPr>
            <p:cNvPr id="225"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defRPr>
              </a:pPr>
            </a:p>
          </p:txBody>
        </p:sp>
        <p:sp>
          <p:nvSpPr>
            <p:cNvPr id="226"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latin typeface="+mn-lt"/>
                  <a:ea typeface="+mn-ea"/>
                  <a:cs typeface="+mn-cs"/>
                  <a:sym typeface="Arial"/>
                </a:defRPr>
              </a:pPr>
              <a:r>
                <a:t>wrapping up!</a:t>
              </a:r>
            </a:p>
            <a:p>
              <a:pPr>
                <a:defRPr>
                  <a:solidFill>
                    <a:schemeClr val="accent5"/>
                  </a:solidFill>
                </a:defRPr>
              </a:pPr>
              <a:r>
                <a:t>be sure to:</a:t>
              </a:r>
              <a:r>
                <a:rPr>
                  <a:solidFill>
                    <a:schemeClr val="accent5">
                      <a:lumOff val="-9843"/>
                    </a:schemeClr>
                  </a:solidFill>
                </a:rPr>
                <a:t> </a:t>
              </a:r>
              <a:r>
                <a:rPr>
                  <a:solidFill>
                    <a:schemeClr val="accent1"/>
                  </a:solidFill>
                </a:rPr>
                <a:t>read the directions below!</a:t>
              </a:r>
            </a:p>
          </p:txBody>
        </p:sp>
      </p:grpSp>
      <p:pic>
        <p:nvPicPr>
          <p:cNvPr id="228"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