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3" name="Shape 153"/>
          <p:cNvSpPr/>
          <p:nvPr>
            <p:ph type="sldImg"/>
          </p:nvPr>
        </p:nvSpPr>
        <p:spPr>
          <a:xfrm>
            <a:off x="1143000" y="685800"/>
            <a:ext cx="4572000" cy="3429000"/>
          </a:xfrm>
          <a:prstGeom prst="rect">
            <a:avLst/>
          </a:prstGeom>
        </p:spPr>
        <p:txBody>
          <a:bodyPr/>
          <a:lstStyle/>
          <a:p>
            <a:pPr/>
          </a:p>
        </p:txBody>
      </p:sp>
      <p:sp>
        <p:nvSpPr>
          <p:cNvPr id="154" name="Shape 1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students need calculators</a:t>
            </a:r>
          </a:p>
          <a:p>
            <a:pPr/>
            <a:r>
              <a:t>no new vocab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see handwritten notes for solution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the plan: We’ll go through one of the Pset #5 word problems together.</a:t>
            </a:r>
          </a:p>
          <a:p>
            <a:pPr/>
            <a:r>
              <a:t>You’ll work with a partner to solve some other word problems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marL="187157" indent="-187157">
              <a:buSzPct val="100000"/>
              <a:buAutoNum type="arabicPeriod" startAt="1"/>
            </a:pPr>
            <a:r>
              <a:t>see handwritten notes</a:t>
            </a:r>
          </a:p>
          <a:p>
            <a:pPr marL="187157" indent="-187157">
              <a:buSzPct val="100000"/>
              <a:buAutoNum type="arabicPeriod" startAt="1"/>
            </a:pPr>
            <a:r>
              <a:t>see handwritten notes. Also BST from next slide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preplanned questions:</a:t>
            </a:r>
          </a:p>
          <a:p>
            <a:pPr/>
            <a:r>
              <a:t>+What are you trying to optimize for this problem? The revenue, based number of bookshelves and tables to be made?</a:t>
            </a:r>
          </a:p>
          <a:p>
            <a:pPr/>
            <a:r>
              <a:t>+How do you figure out the inequalities? Focus on lumber and labor, how much is used for each product, and what the maximum amount is.</a:t>
            </a:r>
          </a:p>
          <a:p>
            <a:pPr/>
            <a:r>
              <a:t>+What do the variables x and y represent? tables and bookshelves?</a:t>
            </a:r>
          </a:p>
          <a:p>
            <a:pPr/>
            <a:r>
              <a:t>+How can the desmos graphing calculator be useful? plot the feasible region and find the vertices.  Those represent possible solutions.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4" cy="2"/>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4" cy="2"/>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2"/>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8"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1" cy="2"/>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1" cy="2"/>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423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HDW</a:t>
            </a:r>
            <a:r>
              <a:t> </a:t>
            </a:r>
            <a:r>
              <a:rPr b="0"/>
              <a:t>use graphical method to find the optimal solution for a problem?</a:t>
            </a:r>
          </a:p>
        </p:txBody>
      </p:sp>
      <p:sp>
        <p:nvSpPr>
          <p:cNvPr id="46" name="Google Shape;31;p4"/>
          <p:cNvSpPr txBox="1"/>
          <p:nvPr/>
        </p:nvSpPr>
        <p:spPr>
          <a:xfrm>
            <a:off x="6918586" y="502"/>
            <a:ext cx="5621104"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4/26/22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4" cy="2"/>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4" cy="2"/>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2"/>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8"/>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2"/>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1" cy="2"/>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1" cy="2"/>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Pre-calculus </a:t>
            </a:r>
          </a:p>
          <a:p>
            <a:pPr>
              <a:defRPr sz="4300">
                <a:solidFill>
                  <a:srgbClr val="0000FF"/>
                </a:solidFill>
              </a:defRPr>
            </a:pPr>
            <a:r>
              <a:t>Lesson 12.2</a:t>
            </a:r>
          </a:p>
        </p:txBody>
      </p:sp>
      <p:sp>
        <p:nvSpPr>
          <p:cNvPr id="157" name="Google Shape;77;p13"/>
          <p:cNvSpPr txBox="1"/>
          <p:nvPr>
            <p:ph type="subTitle" sz="quarter" idx="1"/>
          </p:nvPr>
        </p:nvSpPr>
        <p:spPr>
          <a:xfrm>
            <a:off x="2390267" y="3238450"/>
            <a:ext cx="6331503" cy="1241700"/>
          </a:xfrm>
          <a:prstGeom prst="rect">
            <a:avLst/>
          </a:prstGeom>
        </p:spPr>
        <p:txBody>
          <a:bodyPr/>
          <a:lstStyle/>
          <a:p>
            <a:pPr marL="0">
              <a:lnSpc>
                <a:spcPct val="80000"/>
              </a:lnSpc>
              <a:defRPr sz="1600"/>
            </a:pPr>
            <a:r>
              <a:t>Dr. O’Brien</a:t>
            </a:r>
          </a:p>
          <a:p>
            <a:pPr marL="0">
              <a:lnSpc>
                <a:spcPct val="80000"/>
              </a:lnSpc>
              <a:defRPr sz="1600"/>
            </a:pPr>
            <a:r>
              <a:t>Lehman High School</a:t>
            </a:r>
          </a:p>
          <a:p>
            <a:pPr marL="0">
              <a:lnSpc>
                <a:spcPct val="80000"/>
              </a:lnSpc>
              <a:defRPr sz="1600"/>
            </a:pPr>
            <a:r>
              <a:t>April 26,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18;p19"/>
          <p:cNvSpPr txBox="1"/>
          <p:nvPr>
            <p:ph type="title"/>
          </p:nvPr>
        </p:nvSpPr>
        <p:spPr>
          <a:xfrm>
            <a:off x="1424035" y="575950"/>
            <a:ext cx="7302729" cy="1059082"/>
          </a:xfrm>
          <a:prstGeom prst="rect">
            <a:avLst/>
          </a:prstGeom>
          <a:solidFill>
            <a:srgbClr val="FFFFFF"/>
          </a:solidFill>
          <a:ln w="25400">
            <a:solidFill>
              <a:schemeClr val="accent1"/>
            </a:solidFill>
            <a:round/>
          </a:ln>
        </p:spPr>
        <p:txBody>
          <a:bodyPr/>
          <a:lstStyle/>
          <a:p>
            <a:pPr>
              <a:defRPr b="0" sz="2400">
                <a:solidFill>
                  <a:srgbClr val="F46524"/>
                </a:solidFill>
                <a:latin typeface="+mj-lt"/>
                <a:ea typeface="+mj-ea"/>
                <a:cs typeface="+mj-cs"/>
                <a:sym typeface="Arial"/>
              </a:defRPr>
            </a:pPr>
            <a:r>
              <a:t>do now</a:t>
            </a:r>
          </a:p>
          <a:p>
            <a:pPr>
              <a:defRPr b="0" sz="1400">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62" name="How do you find two points that satisfy the equations to the right?…"/>
          <p:cNvSpPr txBox="1"/>
          <p:nvPr/>
        </p:nvSpPr>
        <p:spPr>
          <a:xfrm>
            <a:off x="305302" y="1956586"/>
            <a:ext cx="2653078" cy="10885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n-lt"/>
                <a:ea typeface="+mn-ea"/>
                <a:cs typeface="+mn-cs"/>
                <a:sym typeface="Helvetica"/>
              </a:defRPr>
            </a:pPr>
            <a:r>
              <a:t>How are these two equations related to the graph to the right?</a:t>
            </a:r>
          </a:p>
          <a:p>
            <a:pPr marL="187156" indent="-187156">
              <a:buSzPct val="100000"/>
              <a:buAutoNum type="arabicPeriod" startAt="1"/>
              <a:defRPr>
                <a:latin typeface="+mn-lt"/>
                <a:ea typeface="+mn-ea"/>
                <a:cs typeface="+mn-cs"/>
                <a:sym typeface="Helvetica"/>
              </a:defRPr>
            </a:pPr>
            <a:r>
              <a:t>How can this   be used to find the maximum value of </a:t>
            </a:r>
            <a14:m>
              <m:oMath>
                <m:r>
                  <a:rPr xmlns:a="http://schemas.openxmlformats.org/drawingml/2006/main" sz="1650" i="1">
                    <a:solidFill>
                      <a:srgbClr val="000000"/>
                    </a:solidFill>
                    <a:latin typeface="Cambria Math" panose="02040503050406030204" pitchFamily="18" charset="0"/>
                  </a:rPr>
                  <m:t>x</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y</m:t>
                </m:r>
              </m:oMath>
            </a14:m>
            <a:r>
              <a:t>?</a:t>
            </a:r>
            <a:endParaRPr>
              <a:solidFill>
                <a:srgbClr val="000000"/>
              </a:solidFill>
            </a:endParaRPr>
          </a:p>
        </p:txBody>
      </p:sp>
      <p:sp>
        <p:nvSpPr>
          <p:cNvPr id="163" name="Text"/>
          <p:cNvSpPr txBox="1"/>
          <p:nvPr/>
        </p:nvSpPr>
        <p:spPr>
          <a:xfrm>
            <a:off x="3860979" y="3109625"/>
            <a:ext cx="773495" cy="158955"/>
          </a:xfrm>
          <a:prstGeom prst="rect">
            <a:avLst/>
          </a:prstGeom>
          <a:ln w="12700">
            <a:miter lim="400000"/>
          </a:ln>
        </p:spPr>
        <p:txBody>
          <a:bodyPr wrap="none" lIns="0" tIns="0" rIns="0" bIns="0">
            <a:spAutoFit/>
          </a:bodyPr>
          <a:lstStyle/>
          <a:p>
            <a:pPr latinLnBrk="1">
              <a:defRPr sz="1800">
                <a:solidFill>
                  <a:srgbClr val="000000"/>
                </a:solidFill>
              </a:defRPr>
            </a:pPr>
            <a14:m>
              <m:oMathPara>
                <m:oMathParaPr>
                  <m:jc m:val="centerGroup"/>
                </m:oMathParaPr>
                <m:oMath>
                  <m:r>
                    <a:rPr xmlns:a="http://schemas.openxmlformats.org/drawingml/2006/main" sz="1400" i="1">
                      <a:solidFill>
                        <a:srgbClr val="E22400"/>
                      </a:solidFill>
                      <a:latin typeface="Cambria Math" panose="02040503050406030204" pitchFamily="18" charset="0"/>
                    </a:rPr>
                    <m:t>x</m:t>
                  </m:r>
                  <m:r>
                    <a:rPr xmlns:a="http://schemas.openxmlformats.org/drawingml/2006/main" sz="1400" i="1">
                      <a:solidFill>
                        <a:srgbClr val="E22400"/>
                      </a:solidFill>
                      <a:latin typeface="Cambria Math" panose="02040503050406030204" pitchFamily="18" charset="0"/>
                    </a:rPr>
                    <m:t>+</m:t>
                  </m:r>
                  <m:r>
                    <a:rPr xmlns:a="http://schemas.openxmlformats.org/drawingml/2006/main" sz="1400" i="1">
                      <a:solidFill>
                        <a:srgbClr val="E22400"/>
                      </a:solidFill>
                      <a:latin typeface="Cambria Math" panose="02040503050406030204" pitchFamily="18" charset="0"/>
                    </a:rPr>
                    <m:t>2</m:t>
                  </m:r>
                  <m:r>
                    <a:rPr xmlns:a="http://schemas.openxmlformats.org/drawingml/2006/main" sz="1400" i="1">
                      <a:solidFill>
                        <a:srgbClr val="E22400"/>
                      </a:solidFill>
                      <a:latin typeface="Cambria Math" panose="02040503050406030204" pitchFamily="18" charset="0"/>
                    </a:rPr>
                    <m:t>y</m:t>
                  </m:r>
                  <m:r>
                    <a:rPr xmlns:a="http://schemas.openxmlformats.org/drawingml/2006/main" sz="1400" i="1">
                      <a:solidFill>
                        <a:srgbClr val="E22400"/>
                      </a:solidFill>
                      <a:latin typeface="Cambria Math" panose="02040503050406030204" pitchFamily="18" charset="0"/>
                    </a:rPr>
                    <m:t>≤</m:t>
                  </m:r>
                  <m:r>
                    <a:rPr xmlns:a="http://schemas.openxmlformats.org/drawingml/2006/main" sz="1400" i="1">
                      <a:solidFill>
                        <a:srgbClr val="E22400"/>
                      </a:solidFill>
                      <a:latin typeface="Cambria Math" panose="02040503050406030204" pitchFamily="18" charset="0"/>
                    </a:rPr>
                    <m:t>5</m:t>
                  </m:r>
                </m:oMath>
              </m:oMathPara>
            </a14:m>
            <a:endParaRPr sz="1400">
              <a:solidFill>
                <a:srgbClr val="E22400"/>
              </a:solidFill>
            </a:endParaRPr>
          </a:p>
        </p:txBody>
      </p:sp>
      <p:sp>
        <p:nvSpPr>
          <p:cNvPr id="164" name="Text"/>
          <p:cNvSpPr txBox="1"/>
          <p:nvPr/>
        </p:nvSpPr>
        <p:spPr>
          <a:xfrm>
            <a:off x="3773857" y="2630296"/>
            <a:ext cx="947739" cy="158954"/>
          </a:xfrm>
          <a:prstGeom prst="rect">
            <a:avLst/>
          </a:prstGeom>
          <a:ln w="12700">
            <a:miter lim="400000"/>
          </a:ln>
        </p:spPr>
        <p:txBody>
          <a:bodyPr wrap="none" lIns="0" tIns="0" rIns="0" bIns="0">
            <a:spAutoFit/>
          </a:bodyPr>
          <a:lstStyle/>
          <a:p>
            <a:pPr latinLnBrk="1">
              <a:defRPr sz="1800">
                <a:solidFill>
                  <a:srgbClr val="000000"/>
                </a:solidFill>
              </a:defRPr>
            </a:pPr>
            <a14:m>
              <m:oMathPara>
                <m:oMathParaPr>
                  <m:jc m:val="centerGroup"/>
                </m:oMathParaPr>
                <m:oMath>
                  <m:r>
                    <a:rPr xmlns:a="http://schemas.openxmlformats.org/drawingml/2006/main" sz="1400" i="1">
                      <a:solidFill>
                        <a:srgbClr val="0042A9"/>
                      </a:solidFill>
                      <a:latin typeface="Cambria Math" panose="02040503050406030204" pitchFamily="18" charset="0"/>
                    </a:rPr>
                    <m:t>5</m:t>
                  </m:r>
                  <m:r>
                    <a:rPr xmlns:a="http://schemas.openxmlformats.org/drawingml/2006/main" sz="1400" i="1">
                      <a:solidFill>
                        <a:srgbClr val="0042A9"/>
                      </a:solidFill>
                      <a:latin typeface="Cambria Math" panose="02040503050406030204" pitchFamily="18" charset="0"/>
                    </a:rPr>
                    <m:t>x</m:t>
                  </m:r>
                  <m:r>
                    <a:rPr xmlns:a="http://schemas.openxmlformats.org/drawingml/2006/main" sz="1400" i="1">
                      <a:solidFill>
                        <a:srgbClr val="0042A9"/>
                      </a:solidFill>
                      <a:latin typeface="Cambria Math" panose="02040503050406030204" pitchFamily="18" charset="0"/>
                    </a:rPr>
                    <m:t>+</m:t>
                  </m:r>
                  <m:r>
                    <a:rPr xmlns:a="http://schemas.openxmlformats.org/drawingml/2006/main" sz="1400" i="1">
                      <a:solidFill>
                        <a:srgbClr val="0042A9"/>
                      </a:solidFill>
                      <a:latin typeface="Cambria Math" panose="02040503050406030204" pitchFamily="18" charset="0"/>
                    </a:rPr>
                    <m:t>2</m:t>
                  </m:r>
                  <m:r>
                    <a:rPr xmlns:a="http://schemas.openxmlformats.org/drawingml/2006/main" sz="1400" i="1">
                      <a:solidFill>
                        <a:srgbClr val="0042A9"/>
                      </a:solidFill>
                      <a:latin typeface="Cambria Math" panose="02040503050406030204" pitchFamily="18" charset="0"/>
                    </a:rPr>
                    <m:t>y</m:t>
                  </m:r>
                  <m:r>
                    <a:rPr xmlns:a="http://schemas.openxmlformats.org/drawingml/2006/main" sz="1400" i="1">
                      <a:solidFill>
                        <a:srgbClr val="0042A9"/>
                      </a:solidFill>
                      <a:latin typeface="Cambria Math" panose="02040503050406030204" pitchFamily="18" charset="0"/>
                    </a:rPr>
                    <m:t>≤</m:t>
                  </m:r>
                  <m:r>
                    <a:rPr xmlns:a="http://schemas.openxmlformats.org/drawingml/2006/main" sz="1400" i="1">
                      <a:solidFill>
                        <a:srgbClr val="0042A9"/>
                      </a:solidFill>
                      <a:latin typeface="Cambria Math" panose="02040503050406030204" pitchFamily="18" charset="0"/>
                    </a:rPr>
                    <m:t>10</m:t>
                  </m:r>
                </m:oMath>
              </m:oMathPara>
            </a14:m>
            <a:endParaRPr sz="1400">
              <a:solidFill>
                <a:srgbClr val="0042A9"/>
              </a:solidFill>
            </a:endParaRPr>
          </a:p>
        </p:txBody>
      </p:sp>
      <p:pic>
        <p:nvPicPr>
          <p:cNvPr id="165" name="Image" descr="Image"/>
          <p:cNvPicPr>
            <a:picLocks noChangeAspect="1"/>
          </p:cNvPicPr>
          <p:nvPr/>
        </p:nvPicPr>
        <p:blipFill>
          <a:blip r:embed="rId3">
            <a:extLst/>
          </a:blip>
          <a:stretch>
            <a:fillRect/>
          </a:stretch>
        </p:blipFill>
        <p:spPr>
          <a:xfrm>
            <a:off x="5449041" y="1971845"/>
            <a:ext cx="2380460" cy="194986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framing"/>
          <p:cNvSpPr txBox="1"/>
          <p:nvPr>
            <p:ph type="title"/>
          </p:nvPr>
        </p:nvSpPr>
        <p:spPr>
          <a:xfrm>
            <a:off x="2400250" y="575950"/>
            <a:ext cx="6321601" cy="635403"/>
          </a:xfrm>
          <a:prstGeom prst="rect">
            <a:avLst/>
          </a:prstGeom>
        </p:spPr>
        <p:txBody>
          <a:bodyPr/>
          <a:lstStyle>
            <a:lvl1pPr defTabSz="886967">
              <a:defRPr sz="2900"/>
            </a:lvl1pPr>
          </a:lstStyle>
          <a:p>
            <a:pPr/>
            <a:r>
              <a:t>framing</a:t>
            </a:r>
          </a:p>
        </p:txBody>
      </p:sp>
      <p:pic>
        <p:nvPicPr>
          <p:cNvPr id="170" name="Image" descr="Image"/>
          <p:cNvPicPr>
            <a:picLocks noChangeAspect="1"/>
          </p:cNvPicPr>
          <p:nvPr/>
        </p:nvPicPr>
        <p:blipFill>
          <a:blip r:embed="rId3">
            <a:extLst/>
          </a:blip>
          <a:stretch>
            <a:fillRect/>
          </a:stretch>
        </p:blipFill>
        <p:spPr>
          <a:xfrm>
            <a:off x="251394" y="1554284"/>
            <a:ext cx="3352802" cy="2425701"/>
          </a:xfrm>
          <a:prstGeom prst="rect">
            <a:avLst/>
          </a:prstGeom>
          <a:ln w="12700">
            <a:miter lim="400000"/>
          </a:ln>
        </p:spPr>
      </p:pic>
      <p:sp>
        <p:nvSpPr>
          <p:cNvPr id="171" name="what: use graphical method to find the optimal solution for a problem?…"/>
          <p:cNvSpPr txBox="1"/>
          <p:nvPr/>
        </p:nvSpPr>
        <p:spPr>
          <a:xfrm>
            <a:off x="3682386" y="1584122"/>
            <a:ext cx="4838767" cy="30024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use graphical method to find the optimal solution for a problem? </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this is actually another way to represent the algorithm we learned before break</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Fun with polynomial functions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7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7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A carpenter makes tables and bookshelves.  Tables take 10 units of lumber and five units of labor, and are sold for $180.  Bookshelves take 20 units of lumber and four units of labor, and are sold for $200.  The carpenter doesn’t want to work more than 8"/>
          <p:cNvSpPr txBox="1"/>
          <p:nvPr/>
        </p:nvSpPr>
        <p:spPr>
          <a:xfrm>
            <a:off x="4502729" y="1702168"/>
            <a:ext cx="4238177" cy="2120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b="1">
                <a:solidFill>
                  <a:srgbClr val="000000"/>
                </a:solidFill>
                <a:latin typeface="+mn-lt"/>
                <a:ea typeface="+mn-ea"/>
                <a:cs typeface="+mn-cs"/>
                <a:sym typeface="Helvetica"/>
              </a:defRPr>
            </a:pPr>
            <a:r>
              <a:t>A carpenter makes tables and bookshelves.  Tables take 10 units of lumber and five units of labor, and are sold for $180.  Bookshelves take 20 units of lumber and four units of labor, and are sold for $200.  The carpenter doesn’t want to work more than 80 hours in a week and only has 200 units of lumber. </a:t>
            </a:r>
          </a:p>
          <a:p>
            <a:pPr>
              <a:defRPr b="1">
                <a:solidFill>
                  <a:srgbClr val="000000"/>
                </a:solidFill>
                <a:latin typeface="+mn-lt"/>
                <a:ea typeface="+mn-ea"/>
                <a:cs typeface="+mn-cs"/>
                <a:sym typeface="Helvetica"/>
              </a:defRPr>
            </a:pPr>
          </a:p>
          <a:p>
            <a:pPr>
              <a:defRPr sz="1200">
                <a:solidFill>
                  <a:srgbClr val="000000"/>
                </a:solidFill>
                <a:latin typeface="+mn-lt"/>
                <a:ea typeface="+mn-ea"/>
                <a:cs typeface="+mn-cs"/>
                <a:sym typeface="Helvetica"/>
              </a:defRPr>
            </a:pPr>
          </a:p>
          <a:p>
            <a:pPr>
              <a:defRPr b="1">
                <a:solidFill>
                  <a:srgbClr val="000000"/>
                </a:solidFill>
                <a:latin typeface="+mn-lt"/>
                <a:ea typeface="+mn-ea"/>
                <a:cs typeface="+mn-cs"/>
                <a:sym typeface="Helvetica"/>
              </a:defRPr>
            </a:pPr>
            <a:r>
              <a:t> </a:t>
            </a:r>
          </a:p>
        </p:txBody>
      </p:sp>
      <p:sp>
        <p:nvSpPr>
          <p:cNvPr id="176" name="What’s the key information in this paragraph?…"/>
          <p:cNvSpPr txBox="1"/>
          <p:nvPr/>
        </p:nvSpPr>
        <p:spPr>
          <a:xfrm>
            <a:off x="272173" y="1816098"/>
            <a:ext cx="3889570"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rgbClr val="011D57"/>
                </a:solidFill>
                <a:latin typeface="+mn-lt"/>
                <a:ea typeface="+mn-ea"/>
                <a:cs typeface="+mn-cs"/>
                <a:sym typeface="Helvetica"/>
              </a:defRPr>
            </a:pPr>
            <a:r>
              <a:t>Review from your notes. What are the relevant </a:t>
            </a:r>
            <a:r>
              <a:rPr b="1"/>
              <a:t>constraints</a:t>
            </a:r>
            <a:r>
              <a:t> for this problem?</a:t>
            </a:r>
          </a:p>
          <a:p>
            <a:pPr marL="187156" indent="-187156">
              <a:buSzPct val="100000"/>
              <a:buAutoNum type="arabicPeriod" startAt="1"/>
              <a:defRPr>
                <a:solidFill>
                  <a:srgbClr val="011D57"/>
                </a:solidFill>
                <a:latin typeface="+mn-lt"/>
                <a:ea typeface="+mn-ea"/>
                <a:cs typeface="+mn-cs"/>
                <a:sym typeface="Helvetica"/>
              </a:defRPr>
            </a:pPr>
            <a:r>
              <a:t>How can the graphical method be used to solve this problem? (write a paragraph explanation using the vocab below, you don’t need to solve the problem).</a:t>
            </a:r>
          </a:p>
        </p:txBody>
      </p:sp>
      <p:grpSp>
        <p:nvGrpSpPr>
          <p:cNvPr id="179" name="Google Shape;118;p19"/>
          <p:cNvGrpSpPr/>
          <p:nvPr/>
        </p:nvGrpSpPr>
        <p:grpSpPr>
          <a:xfrm>
            <a:off x="1424035" y="575950"/>
            <a:ext cx="7302729" cy="1059082"/>
            <a:chOff x="0" y="0"/>
            <a:chExt cx="7302727" cy="1059080"/>
          </a:xfrm>
        </p:grpSpPr>
        <p:sp>
          <p:nvSpPr>
            <p:cNvPr id="177" name="Rectangle"/>
            <p:cNvSpPr/>
            <p:nvPr/>
          </p:nvSpPr>
          <p:spPr>
            <a:xfrm>
              <a:off x="-1" y="0"/>
              <a:ext cx="7302729" cy="10590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178" name="Warm up…"/>
            <p:cNvSpPr txBox="1"/>
            <p:nvPr/>
          </p:nvSpPr>
          <p:spPr>
            <a:xfrm>
              <a:off x="12699" y="12700"/>
              <a:ext cx="7277329" cy="10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Warm up</a:t>
              </a:r>
            </a:p>
            <a:p>
              <a:pPr>
                <a:defRPr>
                  <a:solidFill>
                    <a:schemeClr val="accent5"/>
                  </a:solidFill>
                  <a:latin typeface="+mn-lt"/>
                  <a:ea typeface="+mn-ea"/>
                  <a:cs typeface="+mn-cs"/>
                  <a:sym typeface="Helvetica"/>
                </a:defRPr>
              </a:pPr>
              <a:r>
                <a:t>be sure to: </a:t>
              </a:r>
              <a:r>
                <a:rPr>
                  <a:solidFill>
                    <a:schemeClr val="accent5">
                      <a:lumOff val="-9843"/>
                    </a:schemeClr>
                  </a:solidFill>
                </a:rPr>
                <a:t> </a:t>
              </a:r>
              <a:r>
                <a:rPr>
                  <a:solidFill>
                    <a:schemeClr val="accent3">
                      <a:lumOff val="-9098"/>
                    </a:schemeClr>
                  </a:solidFill>
                </a:rPr>
                <a:t>Carefully reread the paragraph below, then answer each question below with a complete sentence.</a:t>
              </a:r>
            </a:p>
          </p:txBody>
        </p:sp>
      </p:grpSp>
      <p:sp>
        <p:nvSpPr>
          <p:cNvPr id="180" name="Feasible region…"/>
          <p:cNvSpPr txBox="1"/>
          <p:nvPr/>
        </p:nvSpPr>
        <p:spPr>
          <a:xfrm>
            <a:off x="438617" y="3600150"/>
            <a:ext cx="3556682"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latin typeface="+mn-lt"/>
                <a:ea typeface="+mn-ea"/>
                <a:cs typeface="+mn-cs"/>
                <a:sym typeface="Helvetica"/>
              </a:defRPr>
            </a:pPr>
            <a:r>
              <a:t>Feasible region</a:t>
            </a:r>
          </a:p>
          <a:p>
            <a:pPr>
              <a:defRPr>
                <a:solidFill>
                  <a:srgbClr val="0042A9"/>
                </a:solidFill>
                <a:latin typeface="+mn-lt"/>
                <a:ea typeface="+mn-ea"/>
                <a:cs typeface="+mn-cs"/>
                <a:sym typeface="Helvetica"/>
              </a:defRPr>
            </a:pPr>
            <a:r>
              <a:t>The part of a graph that satisfies all the constraints for an optimization problem</a:t>
            </a:r>
          </a:p>
        </p:txBody>
      </p:sp>
      <p:sp>
        <p:nvSpPr>
          <p:cNvPr id="181" name="Graphical method…"/>
          <p:cNvSpPr txBox="1"/>
          <p:nvPr/>
        </p:nvSpPr>
        <p:spPr>
          <a:xfrm>
            <a:off x="4073003" y="3600150"/>
            <a:ext cx="3556682"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latin typeface="+mn-lt"/>
                <a:ea typeface="+mn-ea"/>
                <a:cs typeface="+mn-cs"/>
                <a:sym typeface="Helvetica"/>
              </a:defRPr>
            </a:pPr>
            <a:r>
              <a:t>Graphical method</a:t>
            </a:r>
          </a:p>
          <a:p>
            <a:pPr>
              <a:defRPr>
                <a:solidFill>
                  <a:srgbClr val="0042A9"/>
                </a:solidFill>
                <a:latin typeface="+mn-lt"/>
                <a:ea typeface="+mn-ea"/>
                <a:cs typeface="+mn-cs"/>
                <a:sym typeface="Helvetica"/>
              </a:defRPr>
            </a:pPr>
            <a:r>
              <a:t>The optimal solution for a problem is always one of the vertices of the feasible region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6">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Now the carpenter only wants to work 40 hours and has 120 units of lumber on hand. Tables still take 10 units of lumber and five units of labor, and are sold for $180.  Bookshelves take 20 units of lumber and four units of labor, and are sold for $200. H"/>
          <p:cNvSpPr txBox="1"/>
          <p:nvPr/>
        </p:nvSpPr>
        <p:spPr>
          <a:xfrm>
            <a:off x="2875870" y="1014503"/>
            <a:ext cx="2967986" cy="30480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rgbClr val="011D57"/>
                </a:solidFill>
                <a:latin typeface="+mn-lt"/>
                <a:ea typeface="+mn-ea"/>
                <a:cs typeface="+mn-cs"/>
                <a:sym typeface="Helvetica"/>
              </a:defRPr>
            </a:pPr>
            <a:r>
              <a:t>Now the carpenter only wants to work 40 hours and has 120 units of lumber on hand. Tables still take 10 units of lumber and five units of labor, and are sold for $180.  Bookshelves take 20 units of lumber and four units of labor, and are sold for $200. How many tables and bookshelves should the carpenter make to maximize revenue?</a:t>
            </a:r>
          </a:p>
          <a:p>
            <a:pPr marL="187156" indent="-187156">
              <a:buSzPct val="100000"/>
              <a:buAutoNum type="arabicPeriod" startAt="1"/>
              <a:defRPr>
                <a:solidFill>
                  <a:srgbClr val="011D57"/>
                </a:solidFill>
                <a:latin typeface="+mn-lt"/>
                <a:ea typeface="+mn-ea"/>
                <a:cs typeface="+mn-cs"/>
                <a:sym typeface="Helvetica"/>
              </a:defRPr>
            </a:pPr>
            <a:r>
              <a:t>How does the problem change if the carpenter can only work 20 hours in one week?</a:t>
            </a:r>
          </a:p>
        </p:txBody>
      </p:sp>
      <p:grpSp>
        <p:nvGrpSpPr>
          <p:cNvPr id="188" name="Google Shape;118;p19"/>
          <p:cNvGrpSpPr/>
          <p:nvPr/>
        </p:nvGrpSpPr>
        <p:grpSpPr>
          <a:xfrm>
            <a:off x="1581358" y="88688"/>
            <a:ext cx="4509028" cy="653925"/>
            <a:chOff x="0" y="0"/>
            <a:chExt cx="4509027" cy="653923"/>
          </a:xfrm>
        </p:grpSpPr>
        <p:sp>
          <p:nvSpPr>
            <p:cNvPr id="186" name="Rectangle"/>
            <p:cNvSpPr/>
            <p:nvPr/>
          </p:nvSpPr>
          <p:spPr>
            <a:xfrm>
              <a:off x="-1" y="0"/>
              <a:ext cx="4509029" cy="653924"/>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187" name="Independent work :the carpenter problem"/>
            <p:cNvSpPr txBox="1"/>
            <p:nvPr/>
          </p:nvSpPr>
          <p:spPr>
            <a:xfrm>
              <a:off x="7841" y="7841"/>
              <a:ext cx="4493345" cy="6382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576072">
                <a:defRPr sz="1512"/>
              </a:lvl1pPr>
            </a:lstStyle>
            <a:p>
              <a:pPr/>
              <a:r>
                <a:t>Independent work :the carpenter problem</a:t>
              </a:r>
            </a:p>
          </p:txBody>
        </p:sp>
      </p:grpSp>
      <p:pic>
        <p:nvPicPr>
          <p:cNvPr id="189" name="Image" descr="Image"/>
          <p:cNvPicPr>
            <a:picLocks noChangeAspect="1"/>
          </p:cNvPicPr>
          <p:nvPr/>
        </p:nvPicPr>
        <p:blipFill>
          <a:blip r:embed="rId3">
            <a:extLst/>
          </a:blip>
          <a:stretch>
            <a:fillRect/>
          </a:stretch>
        </p:blipFill>
        <p:spPr>
          <a:xfrm>
            <a:off x="6717867" y="545884"/>
            <a:ext cx="2358712" cy="1572476"/>
          </a:xfrm>
          <a:prstGeom prst="rect">
            <a:avLst/>
          </a:prstGeom>
          <a:ln w="12700">
            <a:miter lim="400000"/>
          </a:ln>
        </p:spPr>
      </p:pic>
      <p:sp>
        <p:nvSpPr>
          <p:cNvPr id="190" name="be sure to: For each question:…"/>
          <p:cNvSpPr txBox="1"/>
          <p:nvPr/>
        </p:nvSpPr>
        <p:spPr>
          <a:xfrm>
            <a:off x="160200" y="1459003"/>
            <a:ext cx="2531093" cy="215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3">
                    <a:lumOff val="-9098"/>
                  </a:schemeClr>
                </a:solidFill>
              </a:rPr>
              <a:t>For each question:</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Read the problem, bulleting key info.</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Write down the constraints as inequalities.</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Use Desmos graphing calculator to find the </a:t>
            </a:r>
            <a:r>
              <a:rPr b="1">
                <a:solidFill>
                  <a:schemeClr val="accent3">
                    <a:lumOff val="-9098"/>
                  </a:schemeClr>
                </a:solidFill>
              </a:rPr>
              <a:t>feasible region</a:t>
            </a:r>
            <a:r>
              <a:rPr>
                <a:solidFill>
                  <a:schemeClr val="accent3">
                    <a:lumOff val="-9098"/>
                  </a:schemeClr>
                </a:solidFill>
              </a:rPr>
              <a:t>.  </a:t>
            </a:r>
            <a:endParaRPr>
              <a:solidFill>
                <a:schemeClr val="accent3">
                  <a:lumOff val="-9098"/>
                </a:schemeClr>
              </a:solidFill>
            </a:endParaRPr>
          </a:p>
          <a:p>
            <a:pPr marL="187157" indent="-187157">
              <a:buSzPct val="100000"/>
              <a:buAutoNum type="arabicPeriod" startAt="1"/>
              <a:defRPr>
                <a:solidFill>
                  <a:schemeClr val="accent5"/>
                </a:solidFill>
                <a:latin typeface="+mn-lt"/>
                <a:ea typeface="+mn-ea"/>
                <a:cs typeface="+mn-cs"/>
                <a:sym typeface="Helvetica"/>
              </a:defRPr>
            </a:pPr>
            <a:r>
              <a:rPr>
                <a:solidFill>
                  <a:schemeClr val="accent3">
                    <a:lumOff val="-9098"/>
                  </a:schemeClr>
                </a:solidFill>
              </a:rPr>
              <a:t>Use verticies of feasible region to solve the problem.</a:t>
            </a:r>
          </a:p>
        </p:txBody>
      </p:sp>
      <p:sp>
        <p:nvSpPr>
          <p:cNvPr id="191" name="Feasible region…"/>
          <p:cNvSpPr txBox="1"/>
          <p:nvPr/>
        </p:nvSpPr>
        <p:spPr>
          <a:xfrm>
            <a:off x="6041132" y="2546534"/>
            <a:ext cx="2936040" cy="8890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a:defRPr>
                <a:latin typeface="+mn-lt"/>
                <a:ea typeface="+mn-ea"/>
                <a:cs typeface="+mn-cs"/>
                <a:sym typeface="Helvetica"/>
              </a:defRPr>
            </a:pPr>
            <a:r>
              <a:t>Feasible region</a:t>
            </a:r>
          </a:p>
          <a:p>
            <a:pPr>
              <a:defRPr>
                <a:solidFill>
                  <a:srgbClr val="0042A9"/>
                </a:solidFill>
                <a:latin typeface="+mn-lt"/>
                <a:ea typeface="+mn-ea"/>
                <a:cs typeface="+mn-cs"/>
                <a:sym typeface="Helvetica"/>
              </a:defRPr>
            </a:pPr>
            <a:r>
              <a:t>The part of a graph that satisfies all the constraints for an optimization problem</a:t>
            </a:r>
          </a:p>
        </p:txBody>
      </p:sp>
      <p:sp>
        <p:nvSpPr>
          <p:cNvPr id="192" name="Graphical method…"/>
          <p:cNvSpPr txBox="1"/>
          <p:nvPr/>
        </p:nvSpPr>
        <p:spPr>
          <a:xfrm>
            <a:off x="6025159" y="3635110"/>
            <a:ext cx="2967986" cy="8890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a:defRPr>
                <a:latin typeface="+mn-lt"/>
                <a:ea typeface="+mn-ea"/>
                <a:cs typeface="+mn-cs"/>
                <a:sym typeface="Helvetica"/>
              </a:defRPr>
            </a:pPr>
            <a:r>
              <a:t>Graphical method</a:t>
            </a:r>
          </a:p>
          <a:p>
            <a:pPr>
              <a:defRPr>
                <a:solidFill>
                  <a:srgbClr val="0042A9"/>
                </a:solidFill>
                <a:latin typeface="+mn-lt"/>
                <a:ea typeface="+mn-ea"/>
                <a:cs typeface="+mn-cs"/>
                <a:sym typeface="Helvetica"/>
              </a:defRPr>
            </a:pPr>
            <a:r>
              <a:t>The optimal solution for a problem is always one of the vertices of the feasible region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
          <p:cNvSpPr txBox="1"/>
          <p:nvPr>
            <p:ph type="title"/>
          </p:nvPr>
        </p:nvSpPr>
        <p:spPr>
          <a:xfrm>
            <a:off x="2400250" y="575950"/>
            <a:ext cx="6321601" cy="635403"/>
          </a:xfrm>
          <a:prstGeom prst="rect">
            <a:avLst/>
          </a:prstGeom>
        </p:spPr>
        <p:txBody>
          <a:bodyPr/>
          <a:lstStyle>
            <a:lvl1pPr defTabSz="886967">
              <a:defRPr sz="2900"/>
            </a:lvl1pPr>
          </a:lstStyle>
          <a:p>
            <a:pPr/>
            <a:r>
              <a:t>d</a:t>
            </a:r>
          </a:p>
        </p:txBody>
      </p:sp>
      <p:grpSp>
        <p:nvGrpSpPr>
          <p:cNvPr id="199" name="Google Shape;124;p20"/>
          <p:cNvGrpSpPr/>
          <p:nvPr/>
        </p:nvGrpSpPr>
        <p:grpSpPr>
          <a:xfrm>
            <a:off x="2400250" y="575950"/>
            <a:ext cx="6321601" cy="635403"/>
            <a:chOff x="0" y="0"/>
            <a:chExt cx="6321600" cy="635402"/>
          </a:xfrm>
        </p:grpSpPr>
        <p:sp>
          <p:nvSpPr>
            <p:cNvPr id="197" name="Rectangle"/>
            <p:cNvSpPr/>
            <p:nvPr/>
          </p:nvSpPr>
          <p:spPr>
            <a:xfrm>
              <a:off x="0" y="-1"/>
              <a:ext cx="6321601" cy="635404"/>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sz="2100"/>
              </a:pPr>
            </a:p>
          </p:txBody>
        </p:sp>
        <p:sp>
          <p:nvSpPr>
            <p:cNvPr id="198" name="Reflection"/>
            <p:cNvSpPr txBox="1"/>
            <p:nvPr/>
          </p:nvSpPr>
          <p:spPr>
            <a:xfrm>
              <a:off x="12700" y="12699"/>
              <a:ext cx="6296201" cy="6100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a:defRPr sz="2100"/>
              </a:lvl1pPr>
            </a:lstStyle>
            <a:p>
              <a:pPr/>
              <a:r>
                <a:t>Reflection</a:t>
              </a:r>
            </a:p>
          </p:txBody>
        </p:sp>
      </p:grpSp>
      <p:sp>
        <p:nvSpPr>
          <p:cNvPr id="200" name="How was using the how to solve it method helpful?…"/>
          <p:cNvSpPr txBox="1"/>
          <p:nvPr>
            <p:ph type="body" sz="half" idx="1"/>
          </p:nvPr>
        </p:nvSpPr>
        <p:spPr>
          <a:xfrm>
            <a:off x="2437777" y="1352599"/>
            <a:ext cx="5621104" cy="3002404"/>
          </a:xfrm>
          <a:prstGeom prst="rect">
            <a:avLst/>
          </a:prstGeom>
        </p:spPr>
        <p:txBody>
          <a:bodyPr/>
          <a:lstStyle/>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How is the graphical method different from the algorithm we learned before break? How is it similar?</a:t>
            </a:r>
          </a:p>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Why is the graphical method useful?</a:t>
            </a:r>
          </a:p>
          <a:p>
            <a:pPr marL="258450" indent="-258450" defTabSz="457200">
              <a:lnSpc>
                <a:spcPct val="100000"/>
              </a:lnSpc>
              <a:spcBef>
                <a:spcPts val="1200"/>
              </a:spcBef>
              <a:buClrTx/>
              <a:buSzPct val="100000"/>
              <a:buFontTx/>
              <a:buAutoNum type="arabicPeriod" startAt="1"/>
              <a:defRPr b="1" sz="1900">
                <a:solidFill>
                  <a:srgbClr val="231F20"/>
                </a:solidFill>
                <a:latin typeface="Times Roman"/>
                <a:ea typeface="Times Roman"/>
                <a:cs typeface="Times Roman"/>
                <a:sym typeface="Times Roman"/>
              </a:defRPr>
            </a:pPr>
            <a:r>
              <a:t>What lingering questions do you have about the graphical method?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0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0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