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students need calculators</a:t>
            </a:r>
          </a:p>
          <a:p>
            <a:pPr/>
            <a:r>
              <a:t>no new vocab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see handwritten notes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the plan: We’ll go through one of the Pset #5 word problems together.</a:t>
            </a:r>
          </a:p>
          <a:p>
            <a:pPr/>
            <a:r>
              <a:t>You’ll work with a partner to solve some other word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preplanned questions:</a:t>
            </a:r>
          </a:p>
          <a:p>
            <a:pPr/>
            <a:r>
              <a:t>+What are you trying to optimize for this problem? The revenue, based number of bookshelves and tables to be made?</a:t>
            </a:r>
          </a:p>
          <a:p>
            <a:pPr/>
            <a:r>
              <a:t>+How do you figure out the inequalities? Focus on lumber and labor, how much is used for each product, and what the maximum amount is.</a:t>
            </a:r>
          </a:p>
          <a:p>
            <a:pPr/>
            <a:r>
              <a:t>+What do the variables x and y represent? tables and bookshelves?</a:t>
            </a:r>
          </a:p>
          <a:p>
            <a:pPr/>
            <a:r>
              <a:t>+How can the desmos graphing calculator be useful? plot the feasible region and find the vertices.  Those represent possible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423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HDW</a:t>
            </a:r>
            <a:r>
              <a:t> </a:t>
            </a:r>
            <a:r>
              <a:rPr b="0"/>
              <a:t>use graphs to find the optimal solution for a problem with 3+ constraints?</a:t>
            </a:r>
          </a:p>
        </p:txBody>
      </p:sp>
      <p:sp>
        <p:nvSpPr>
          <p:cNvPr id="46" name="Google Shape;31;p4"/>
          <p:cNvSpPr txBox="1"/>
          <p:nvPr/>
        </p:nvSpPr>
        <p:spPr>
          <a:xfrm>
            <a:off x="6918586" y="502"/>
            <a:ext cx="5621104"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4/28/22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Pre-calculus </a:t>
            </a:r>
          </a:p>
          <a:p>
            <a:pPr>
              <a:defRPr sz="4300">
                <a:solidFill>
                  <a:srgbClr val="0000FF"/>
                </a:solidFill>
              </a:defRPr>
            </a:pPr>
            <a:r>
              <a:t>Lesson 12.4</a:t>
            </a:r>
          </a:p>
        </p:txBody>
      </p:sp>
      <p:sp>
        <p:nvSpPr>
          <p:cNvPr id="157"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Lehman High School</a:t>
            </a:r>
          </a:p>
          <a:p>
            <a:pPr marL="0">
              <a:lnSpc>
                <a:spcPct val="80000"/>
              </a:lnSpc>
              <a:defRPr sz="1600"/>
            </a:pPr>
            <a:r>
              <a:t>April 28,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8;p19"/>
          <p:cNvSpPr txBox="1"/>
          <p:nvPr>
            <p:ph type="title"/>
          </p:nvPr>
        </p:nvSpPr>
        <p:spPr>
          <a:xfrm>
            <a:off x="1424035" y="575950"/>
            <a:ext cx="7302729" cy="1059082"/>
          </a:xfrm>
          <a:prstGeom prst="rect">
            <a:avLst/>
          </a:prstGeom>
          <a:solidFill>
            <a:srgbClr val="FFFFFF"/>
          </a:solidFill>
          <a:ln w="25400">
            <a:solidFill>
              <a:schemeClr val="accent1"/>
            </a:solidFill>
            <a:round/>
          </a:ln>
        </p:spPr>
        <p:txBody>
          <a:bodyPr/>
          <a:lstStyle/>
          <a:p>
            <a:pPr>
              <a:defRPr b="0" sz="2400">
                <a:solidFill>
                  <a:srgbClr val="F46524"/>
                </a:solidFill>
                <a:latin typeface="+mj-lt"/>
                <a:ea typeface="+mj-ea"/>
                <a:cs typeface="+mj-cs"/>
                <a:sym typeface="Arial"/>
              </a:defRPr>
            </a:pPr>
            <a:r>
              <a:t>do now</a:t>
            </a:r>
          </a:p>
          <a:p>
            <a:pPr>
              <a:defRPr b="0" sz="1400">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62" name="How do you find two points that satisfy the equations to the right?…"/>
          <p:cNvSpPr txBox="1"/>
          <p:nvPr/>
        </p:nvSpPr>
        <p:spPr>
          <a:xfrm>
            <a:off x="305302" y="1956586"/>
            <a:ext cx="2653078"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n-lt"/>
                <a:ea typeface="+mn-ea"/>
                <a:cs typeface="+mn-cs"/>
                <a:sym typeface="Helvetica"/>
              </a:defRPr>
            </a:pPr>
            <a:r>
              <a:t>Carefully read the paragraph to the right, bulleting key info in your notes.</a:t>
            </a:r>
          </a:p>
          <a:p>
            <a:pPr marL="187156" indent="-187156">
              <a:buSzPct val="100000"/>
              <a:buAutoNum type="arabicPeriod" startAt="1"/>
              <a:defRPr>
                <a:latin typeface="+mn-lt"/>
                <a:ea typeface="+mn-ea"/>
                <a:cs typeface="+mn-cs"/>
                <a:sym typeface="Helvetica"/>
              </a:defRPr>
            </a:pPr>
            <a:r>
              <a:t>How could you represent the key info as a </a:t>
            </a:r>
            <a:r>
              <a:rPr b="1"/>
              <a:t>table</a:t>
            </a:r>
            <a:r>
              <a:t>?</a:t>
            </a:r>
          </a:p>
          <a:p>
            <a:pPr marL="187156" indent="-187156">
              <a:buSzPct val="100000"/>
              <a:buAutoNum type="arabicPeriod" startAt="1"/>
              <a:defRPr>
                <a:latin typeface="+mn-lt"/>
                <a:ea typeface="+mn-ea"/>
                <a:cs typeface="+mn-cs"/>
                <a:sym typeface="Helvetica"/>
              </a:defRPr>
            </a:pPr>
            <a:r>
              <a:t>What do you think you will optimize for in this problem?</a:t>
            </a:r>
          </a:p>
        </p:txBody>
      </p:sp>
      <p:sp>
        <p:nvSpPr>
          <p:cNvPr id="163" name="A carpenter makes tables and bookshelves.  Tables take 10 units of lumber and five units of labor, and are sold for $180.  Bookshelves take 20 units of lumber and four units of labor, and are sold for $200.  The carpenter doesn’t want to work more than 8"/>
          <p:cNvSpPr txBox="1"/>
          <p:nvPr/>
        </p:nvSpPr>
        <p:spPr>
          <a:xfrm>
            <a:off x="3653718" y="1702168"/>
            <a:ext cx="5087188" cy="259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000000"/>
                </a:solidFill>
                <a:latin typeface="+mn-lt"/>
                <a:ea typeface="+mn-ea"/>
                <a:cs typeface="+mn-cs"/>
                <a:sym typeface="Helvetica"/>
              </a:defRPr>
            </a:pPr>
            <a:r>
              <a:t>Dr. Galvez and Dr. Guillermo finally got FDA approval, are ready to take their experimental medicine Precalodine into commercial production.  Each dose of the drug uses three separate ingredients: A, B, C.  There are two versions of the drug, which differ in how much of each ingredient is used.</a:t>
            </a:r>
          </a:p>
          <a:p>
            <a:pPr>
              <a:defRPr b="1">
                <a:solidFill>
                  <a:srgbClr val="000000"/>
                </a:solidFill>
                <a:latin typeface="+mn-lt"/>
                <a:ea typeface="+mn-ea"/>
                <a:cs typeface="+mn-cs"/>
                <a:sym typeface="Helvetica"/>
              </a:defRPr>
            </a:pPr>
          </a:p>
          <a:p>
            <a:pPr>
              <a:defRPr b="1">
                <a:solidFill>
                  <a:srgbClr val="000000"/>
                </a:solidFill>
                <a:latin typeface="+mn-lt"/>
                <a:ea typeface="+mn-ea"/>
                <a:cs typeface="+mn-cs"/>
                <a:sym typeface="Helvetica"/>
              </a:defRPr>
            </a:pPr>
            <a:r>
              <a:t>Version #1 uses 50 mg of ingredient A, 25 mg of ingredient B, and 30 mg of ingredient C.  Version #2 uses 100 mg of ingredient A, 75 mg of B, and only 5 mg of C.  Version #1 sells for $5 and version #2 for $7.50. The factory has 1000 mg of A,  600 mg of B, and 400 mg of C</a:t>
            </a:r>
            <a:endParaRPr sz="1200"/>
          </a:p>
          <a:p>
            <a:pPr>
              <a:defRPr b="1">
                <a:solidFill>
                  <a:srgbClr val="000000"/>
                </a:solidFill>
                <a:latin typeface="+mn-lt"/>
                <a:ea typeface="+mn-ea"/>
                <a:cs typeface="+mn-cs"/>
                <a:sym typeface="Helvetica"/>
              </a:defRPr>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raming"/>
          <p:cNvSpPr txBox="1"/>
          <p:nvPr>
            <p:ph type="title"/>
          </p:nvPr>
        </p:nvSpPr>
        <p:spPr>
          <a:prstGeom prst="rect">
            <a:avLst/>
          </a:prstGeom>
        </p:spPr>
        <p:txBody>
          <a:bodyPr/>
          <a:lstStyle>
            <a:lvl1pPr defTabSz="886967">
              <a:defRPr sz="2900"/>
            </a:lvl1pPr>
          </a:lstStyle>
          <a:p>
            <a:pPr/>
            <a:r>
              <a:t>framing</a:t>
            </a:r>
          </a:p>
        </p:txBody>
      </p:sp>
      <p:pic>
        <p:nvPicPr>
          <p:cNvPr id="168" name="Image" descr="Image"/>
          <p:cNvPicPr>
            <a:picLocks noChangeAspect="1"/>
          </p:cNvPicPr>
          <p:nvPr/>
        </p:nvPicPr>
        <p:blipFill>
          <a:blip r:embed="rId3">
            <a:extLst/>
          </a:blip>
          <a:stretch>
            <a:fillRect/>
          </a:stretch>
        </p:blipFill>
        <p:spPr>
          <a:xfrm>
            <a:off x="251394" y="1554284"/>
            <a:ext cx="3352802" cy="2425701"/>
          </a:xfrm>
          <a:prstGeom prst="rect">
            <a:avLst/>
          </a:prstGeom>
          <a:ln w="12700">
            <a:miter lim="400000"/>
          </a:ln>
        </p:spPr>
      </p:pic>
      <p:sp>
        <p:nvSpPr>
          <p:cNvPr id="169" name="what: use graphical method to find the optimal solution for a problem?…"/>
          <p:cNvSpPr txBox="1"/>
          <p:nvPr/>
        </p:nvSpPr>
        <p:spPr>
          <a:xfrm>
            <a:off x="3682386" y="1584122"/>
            <a:ext cx="4838766" cy="30024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graphical method to find the optimal solution for a problem with at least 3 constraints? </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this is an extension of what we were doing earlier in the week with two constraints</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linear optimization with more than two variables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6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Now the carpenter only wants to work 40 hours and has 120 units of lumber on hand. Tables still take 10 units of lumber and five units of labor, and are sold for $180.  Bookshelves take 20 units of lumber and four units of labor, and are sold for $200. H"/>
          <p:cNvSpPr txBox="1"/>
          <p:nvPr/>
        </p:nvSpPr>
        <p:spPr>
          <a:xfrm>
            <a:off x="2616226" y="400050"/>
            <a:ext cx="4400389" cy="43434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rgbClr val="011D57"/>
                </a:solidFill>
                <a:latin typeface="+mn-lt"/>
                <a:ea typeface="+mn-ea"/>
                <a:cs typeface="+mn-cs"/>
                <a:sym typeface="Helvetica"/>
              </a:defRPr>
            </a:pPr>
            <a:r>
              <a:t>   Dr. Galvez and Dr. Guillermo finally got FDA approval, are ready to take their experimental medicine Precalodine into commercial production.  Each dose of the drug uses three separate ingredients: A, B, C.  There are two versions of the drug, which differ in how much of each ingredient is used.  Version #1 uses 50 mg of ingredient A, 25 mg of ingredient B, and 30 mg of ingredient C.  Version #2 uses 100 mg of ingredient A, 75 mg of B, and only 5 mg of C.  Version #1 sells for $5 and version #2 for $7.50.  The factory has 1000 mg of A,  600 mg of B, and 400 mg of C.  Find how much of each version should be made to maximize revenue.</a:t>
            </a:r>
          </a:p>
          <a:p>
            <a:pPr marL="187156" indent="-187156">
              <a:buSzPct val="100000"/>
              <a:buAutoNum type="arabicPeriod" startAt="1"/>
              <a:defRPr>
                <a:solidFill>
                  <a:srgbClr val="011D57"/>
                </a:solidFill>
                <a:latin typeface="+mn-lt"/>
                <a:ea typeface="+mn-ea"/>
                <a:cs typeface="+mn-cs"/>
                <a:sym typeface="Helvetica"/>
              </a:defRPr>
            </a:pPr>
            <a:r>
              <a:t>Assume the recipes are identical for both versions of precalodine, and that the factory has the same amount of ingredients A and B. But now they must use </a:t>
            </a:r>
            <a:r>
              <a:rPr b="1"/>
              <a:t>at least </a:t>
            </a:r>
            <a:r>
              <a:t>200 mg of ingredient C. What’s the </a:t>
            </a:r>
            <a:r>
              <a:rPr u="sng"/>
              <a:t>smallest</a:t>
            </a:r>
            <a:r>
              <a:t> amount of each version that can be made to satisfy these constraints?</a:t>
            </a:r>
            <a:endParaRPr sz="1200">
              <a:solidFill>
                <a:srgbClr val="000000"/>
              </a:solidFill>
            </a:endParaRPr>
          </a:p>
          <a:p>
            <a:pPr>
              <a:defRPr b="1">
                <a:solidFill>
                  <a:srgbClr val="000000"/>
                </a:solidFill>
                <a:latin typeface="+mn-lt"/>
                <a:ea typeface="+mn-ea"/>
                <a:cs typeface="+mn-cs"/>
                <a:sym typeface="Helvetica"/>
              </a:defRPr>
            </a:pPr>
            <a:r>
              <a:t> </a:t>
            </a:r>
          </a:p>
        </p:txBody>
      </p:sp>
      <p:sp>
        <p:nvSpPr>
          <p:cNvPr id="174" name="be sure to: For each question:.…"/>
          <p:cNvSpPr txBox="1"/>
          <p:nvPr/>
        </p:nvSpPr>
        <p:spPr>
          <a:xfrm>
            <a:off x="340822" y="1289109"/>
            <a:ext cx="2090827" cy="2806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For each question:.</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Write down the constraints as inequalities.</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Desmos graphing calculator to find the </a:t>
            </a:r>
            <a:r>
              <a:rPr b="1">
                <a:solidFill>
                  <a:schemeClr val="accent3">
                    <a:lumOff val="-9098"/>
                  </a:schemeClr>
                </a:solidFill>
              </a:rPr>
              <a:t>feasible region</a:t>
            </a:r>
            <a:r>
              <a:rPr>
                <a:solidFill>
                  <a:schemeClr val="accent3">
                    <a:lumOff val="-9098"/>
                  </a:schemeClr>
                </a:solidFill>
              </a:rPr>
              <a:t>.  Describe the feasible region in a sentence.</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verticies of feasible region to solve the problem.</a:t>
            </a:r>
          </a:p>
        </p:txBody>
      </p:sp>
      <p:sp>
        <p:nvSpPr>
          <p:cNvPr id="175" name="Feasible region…"/>
          <p:cNvSpPr txBox="1"/>
          <p:nvPr/>
        </p:nvSpPr>
        <p:spPr>
          <a:xfrm>
            <a:off x="7247852" y="618270"/>
            <a:ext cx="1412739" cy="15367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Feasible region</a:t>
            </a:r>
          </a:p>
          <a:p>
            <a:pPr>
              <a:defRPr>
                <a:solidFill>
                  <a:srgbClr val="0042A9"/>
                </a:solidFill>
                <a:latin typeface="+mn-lt"/>
                <a:ea typeface="+mn-ea"/>
                <a:cs typeface="+mn-cs"/>
                <a:sym typeface="Helvetica"/>
              </a:defRPr>
            </a:pPr>
            <a:r>
              <a:t>The part of a graph that satisfies all the constraints for an optimization problem</a:t>
            </a:r>
          </a:p>
        </p:txBody>
      </p:sp>
      <p:sp>
        <p:nvSpPr>
          <p:cNvPr id="176" name="Graphical method…"/>
          <p:cNvSpPr txBox="1"/>
          <p:nvPr/>
        </p:nvSpPr>
        <p:spPr>
          <a:xfrm>
            <a:off x="7213892" y="2386688"/>
            <a:ext cx="1480660" cy="15367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Graphical method</a:t>
            </a:r>
          </a:p>
          <a:p>
            <a:pPr>
              <a:defRPr>
                <a:solidFill>
                  <a:srgbClr val="0042A9"/>
                </a:solidFill>
                <a:latin typeface="+mn-lt"/>
                <a:ea typeface="+mn-ea"/>
                <a:cs typeface="+mn-cs"/>
                <a:sym typeface="Helvetica"/>
              </a:defRPr>
            </a:pPr>
            <a:r>
              <a:t>The optimal solution for a problem is always one of the vertices of the feasible region</a:t>
            </a:r>
          </a:p>
        </p:txBody>
      </p:sp>
      <p:sp>
        <p:nvSpPr>
          <p:cNvPr id="177" name="Independent work"/>
          <p:cNvSpPr txBox="1"/>
          <p:nvPr/>
        </p:nvSpPr>
        <p:spPr>
          <a:xfrm>
            <a:off x="2494786" y="101185"/>
            <a:ext cx="147564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Independent work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
          <p:cNvSpPr txBox="1"/>
          <p:nvPr>
            <p:ph type="title"/>
          </p:nvPr>
        </p:nvSpPr>
        <p:spPr>
          <a:prstGeom prst="rect">
            <a:avLst/>
          </a:prstGeom>
        </p:spPr>
        <p:txBody>
          <a:bodyPr/>
          <a:lstStyle>
            <a:lvl1pPr defTabSz="886967">
              <a:defRPr sz="2900"/>
            </a:lvl1pPr>
          </a:lstStyle>
          <a:p>
            <a:pPr/>
            <a:r>
              <a:t>d</a:t>
            </a:r>
          </a:p>
        </p:txBody>
      </p:sp>
      <p:grpSp>
        <p:nvGrpSpPr>
          <p:cNvPr id="184" name="Google Shape;124;p20"/>
          <p:cNvGrpSpPr/>
          <p:nvPr/>
        </p:nvGrpSpPr>
        <p:grpSpPr>
          <a:xfrm>
            <a:off x="2400250" y="575950"/>
            <a:ext cx="6321601" cy="635403"/>
            <a:chOff x="0" y="0"/>
            <a:chExt cx="6321600" cy="635402"/>
          </a:xfrm>
        </p:grpSpPr>
        <p:sp>
          <p:nvSpPr>
            <p:cNvPr id="182" name="Rectangle"/>
            <p:cNvSpPr/>
            <p:nvPr/>
          </p:nvSpPr>
          <p:spPr>
            <a:xfrm>
              <a:off x="0" y="-1"/>
              <a:ext cx="6321601" cy="635404"/>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sz="2100"/>
              </a:pPr>
            </a:p>
          </p:txBody>
        </p:sp>
        <p:sp>
          <p:nvSpPr>
            <p:cNvPr id="183" name="Reflection"/>
            <p:cNvSpPr txBox="1"/>
            <p:nvPr/>
          </p:nvSpPr>
          <p:spPr>
            <a:xfrm>
              <a:off x="12700" y="12699"/>
              <a:ext cx="6296201" cy="6100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a:defRPr sz="2100"/>
              </a:lvl1pPr>
            </a:lstStyle>
            <a:p>
              <a:pPr/>
              <a:r>
                <a:t>Reflection</a:t>
              </a:r>
            </a:p>
          </p:txBody>
        </p:sp>
      </p:grpSp>
      <p:sp>
        <p:nvSpPr>
          <p:cNvPr id="185" name="How was using the how to solve it method helpful?…"/>
          <p:cNvSpPr txBox="1"/>
          <p:nvPr>
            <p:ph type="body" sz="half" idx="1"/>
          </p:nvPr>
        </p:nvSpPr>
        <p:spPr>
          <a:xfrm>
            <a:off x="2437777" y="1352599"/>
            <a:ext cx="5621103" cy="3002404"/>
          </a:xfrm>
          <a:prstGeom prst="rect">
            <a:avLst/>
          </a:prstGeom>
        </p:spPr>
        <p:txBody>
          <a:bodyPr/>
          <a:lstStyle/>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How is the graphical method different from the algorithm we learned before break? How is it similar?</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Why is the graphical method useful?</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What lingering questions do you have about the graphical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8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