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eg" ContentType="image/jpeg"/>
  <Override PartName="/ppt/notesSlides/notesSlide4.xml" ContentType="application/vnd.openxmlformats-officedocument.presentationml.notesSlide+xml"/>
  <Override PartName="/ppt/media/image3.jpe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s://www.youtube.com/watch?v=92BfuxHn2XE" TargetMode="External"/><Relationship Id="rId4" Type="http://schemas.openxmlformats.org/officeDocument/2006/relationships/hyperlink" Target="https://www.youtube.com/watch?v=8oJS1BMKE64" TargetMode="Externa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 The statement in line 19 executes each time a value is swapped into the correct position in the array. For the given array, the values 9 and 5 are swapped. Then the values 8 and 6 are swapped. Then, since 7, 8, and 9 are already in the correct position, no additional swaps occur.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</a:t>
            </a:r>
          </a:p>
          <a:p>
            <a:pPr/>
            <a:r>
              <a:t>The statement in line 10 is executed each time an element is moved in the array. In the second iteration of the for loop, the 12 located at index 1 is moved to index 2, and 4 is inserted at index 1. The array now contains {4, 4, 12, 7, 19, 6} and line 10 has executed 1 time. In the third iteration of the for loop, the 12 located at index 2 is moved to index 3, and 7 is inserted at index 2. The array now contains {4, 4, 7, 12, 19, 6} and line 10 has executed 1 additional time, for a total of 2 times. In the fifth iteration of the for loop, the 19 located at index 4 is moved to index 5, the 12 located at index 3 is moved to index 4, the 7 located at index 2 is moved to index 3, and 6 is inserted at index 2. The array now contains {4, 4, 6, 7, 12, 19} and line 10 has executed 3 additional times, for a total of 5 times.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KEPT HERE FOR SMALL GROUP WORK WITH STUDENTS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  <a:r>
              <a:t>merge sort: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selection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https://www.youtube.com/watch?v=92BfuxHn2XE</a:t>
            </a:r>
          </a:p>
          <a:p>
            <a:pPr/>
          </a:p>
          <a:p>
            <a:pPr/>
            <a:r>
              <a:t>insertion sort: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https://www.youtube.com/watch?v=8oJS1BMKE64</a:t>
            </a:r>
          </a:p>
          <a:p>
            <a:pPr/>
          </a:p>
          <a:p>
            <a:pPr/>
          </a:p>
          <a:p>
            <a:pPr marL="140368" indent="-140368">
              <a:buSzPct val="100000"/>
              <a:buChar char="+"/>
            </a:pPr>
            <a:r>
              <a:t>do activity with paper. explain insertion sort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 </a:t>
            </a:r>
          </a:p>
          <a:p>
            <a:pPr/>
          </a:p>
          <a:p>
            <a:pPr/>
          </a:p>
          <a:p>
            <a:pPr/>
            <a:r>
              <a:t>public static int findMinIndex(int start, ArrayList&lt;Integer&gt; arr){</a:t>
            </a:r>
          </a:p>
          <a:p>
            <a:pPr/>
            <a:r>
              <a:t>    int minIndex = start;</a:t>
            </a:r>
          </a:p>
          <a:p>
            <a:pPr/>
            <a:r>
              <a:t>    for (int index = start + 1; index &lt; arr.size(); index++){</a:t>
            </a:r>
          </a:p>
          <a:p>
            <a:pPr/>
            <a:r>
              <a:t>      if (arr.get(index) &lt; arr.get(minIndex)){</a:t>
            </a:r>
          </a:p>
          <a:p>
            <a:pPr/>
            <a:r>
              <a:t>        minIndex = index;</a:t>
            </a:r>
          </a:p>
          <a:p>
            <a:pPr/>
            <a:r>
              <a:t>      }</a:t>
            </a:r>
          </a:p>
          <a:p>
            <a:pPr/>
            <a:r>
              <a:t>    }</a:t>
            </a:r>
          </a:p>
          <a:p>
            <a:pPr/>
            <a:r>
              <a:t>    return minIndex;</a:t>
            </a:r>
          </a:p>
          <a:p>
            <a:pPr/>
            <a:r>
              <a:t>  }//end findMinIndex</a:t>
            </a:r>
          </a:p>
          <a:p>
            <a:pPr/>
          </a:p>
          <a:p>
            <a:pPr/>
            <a:r>
              <a:t>  public static void swapIJ(int i, int j, ArrayList&lt;Integer&gt; arr){</a:t>
            </a:r>
          </a:p>
          <a:p>
            <a:pPr/>
            <a:r>
              <a:t>    int temp = arr.get(i);</a:t>
            </a:r>
          </a:p>
          <a:p>
            <a:pPr/>
            <a:r>
              <a:t>    arr.set(i, arr.get(j));</a:t>
            </a:r>
          </a:p>
          <a:p>
            <a:pPr/>
            <a:r>
              <a:t>    arr.set(j, temp);</a:t>
            </a:r>
          </a:p>
          <a:p>
            <a:pPr/>
            <a:r>
              <a:t>  }// end swapIJ</a:t>
            </a:r>
          </a:p>
          <a:p>
            <a:pPr/>
            <a:r>
              <a:t>  public static void selectionSort(ArrayList&lt;Integer&gt; arr){</a:t>
            </a:r>
          </a:p>
          <a:p>
            <a:pPr/>
            <a:r>
              <a:t>    int nextMindex;</a:t>
            </a:r>
          </a:p>
          <a:p>
            <a:pPr/>
            <a:r>
              <a:t>    for (int index = 0; index &lt; arr.size() - 1; index++){</a:t>
            </a:r>
          </a:p>
          <a:p>
            <a:pPr/>
            <a:r>
              <a:t>      nextMindex = findMinIndex(index+1, arr);</a:t>
            </a:r>
          </a:p>
          <a:p>
            <a:pPr/>
            <a:r>
              <a:t>      swapIJ(index, nextMindex, arr);</a:t>
            </a:r>
          </a:p>
          <a:p>
            <a:pPr/>
            <a:r>
              <a:t>      displayArrList(arr);</a:t>
            </a:r>
          </a:p>
          <a:p>
            <a:pPr/>
            <a:r>
              <a:t>    }</a:t>
            </a:r>
          </a:p>
          <a:p>
            <a:pPr/>
            <a:r>
              <a:t>  }</a:t>
            </a:r>
          </a:p>
          <a:p>
            <a:pPr/>
            <a:r>
              <a:t>}</a:t>
            </a:r>
          </a:p>
          <a:p>
            <a:pPr/>
          </a:p>
          <a:p>
            <a:pPr/>
            <a:r>
              <a:t>2. </a:t>
            </a:r>
          </a:p>
          <a:p>
            <a:pPr marL="233947" indent="-233947">
              <a:buSzPct val="100000"/>
              <a:buAutoNum type="alphaUcPeriod" startAt="1"/>
            </a:pPr>
            <a:r>
              <a:t>see code</a:t>
            </a:r>
          </a:p>
          <a:p>
            <a:pPr marL="233947" indent="-233947">
              <a:buSzPct val="100000"/>
              <a:buAutoNum type="alphaUcPeriod" startAt="1"/>
            </a:pPr>
            <a:r>
              <a:t>‘&lt;‘ needs to be reveresed.  for loop should extend to ‘last’ not ‘last -1’.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9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arrayList traversal to solve computational problems?</a:t>
            </a:r>
            <a:endParaRPr b="0" sz="1200"/>
          </a:p>
        </p:txBody>
      </p:sp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5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8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9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1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2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video" Target="https://www.youtube.com/embed/92BfuxHn2XE?feature=oembed" TargetMode="External"/><Relationship Id="rId4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video" Target="https://www.youtube.com/embed/8oJS1BMKE64?feature=oembed" TargetMode="External"/><Relationship Id="rId4" Type="http://schemas.openxmlformats.org/officeDocument/2006/relationships/image" Target="../media/image3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5.5</a:t>
            </a:r>
          </a:p>
        </p:txBody>
      </p:sp>
      <p:sp>
        <p:nvSpPr>
          <p:cNvPr id="185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11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flection:…"/>
          <p:cNvSpPr txBox="1"/>
          <p:nvPr>
            <p:ph type="title"/>
          </p:nvPr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Reflection: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  <p:sp>
        <p:nvSpPr>
          <p:cNvPr id="246" name="What are some unexpected challenges that you ran into while working on the activities for today’s class?…"/>
          <p:cNvSpPr txBox="1"/>
          <p:nvPr/>
        </p:nvSpPr>
        <p:spPr>
          <a:xfrm>
            <a:off x="233476" y="1556436"/>
            <a:ext cx="4550909" cy="143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are some unexpected challenges that you ran into while working on the activities for today’s class?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What’s one thing you understand better about traversing arrayLists?</a:t>
            </a:r>
          </a:p>
          <a:p>
            <a:pPr marL="187157" indent="-187157" defTabSz="457200">
              <a:spcBef>
                <a:spcPts val="1400"/>
              </a:spcBef>
              <a:buSzPct val="100000"/>
              <a:buAutoNum type="arabicPeriod" startAt="1"/>
              <a:defRPr>
                <a:solidFill>
                  <a:srgbClr val="333333"/>
                </a:solidFill>
              </a:defRPr>
            </a:pPr>
            <a:r>
              <a:t>What lingering questions do you 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binder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 Copy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answer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do now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question below. Show all work or write a complete sentence for each answer: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939" y="1702480"/>
            <a:ext cx="3390034" cy="285385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The following declaration and method call appear in a method in the same class as selectionSort.…"/>
          <p:cNvSpPr txBox="1"/>
          <p:nvPr/>
        </p:nvSpPr>
        <p:spPr>
          <a:xfrm>
            <a:off x="3900942" y="1851831"/>
            <a:ext cx="4744291" cy="16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following declaration and method call appear in a method in the same class as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selectionSort</a:t>
            </a:r>
            <a:r>
              <a:t>.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int[] arr = {9, 8, 7, 6, 5};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selectionSort(arr);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many times is the statement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elements[minIndex] = temp;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t>in line 19 of the method executed as a result of the call to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selectionSort 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sort array lists with selection sort and insertion sort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ArrayLists are a useful means to store data. Today we’ll get some practice traversing them.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ArrayList traversal with enhanced for loops</a:t>
            </a:r>
          </a:p>
        </p:txBody>
      </p:sp>
      <p:pic>
        <p:nvPicPr>
          <p:cNvPr id="19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arm up"/>
          <p:cNvSpPr txBox="1"/>
          <p:nvPr>
            <p:ph type="title"/>
          </p:nvPr>
        </p:nvSpPr>
        <p:spPr>
          <a:xfrm>
            <a:off x="2263432" y="-96739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30558" y="559329"/>
            <a:ext cx="5235243" cy="2350311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The following declaration and method call appear in a method in the same class as insertionSort.…"/>
          <p:cNvSpPr txBox="1"/>
          <p:nvPr/>
        </p:nvSpPr>
        <p:spPr>
          <a:xfrm>
            <a:off x="360762" y="3034268"/>
            <a:ext cx="8422476" cy="1235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400"/>
              </a:spcBef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following declaration and method call appear in a method in the same class as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</a:t>
            </a:r>
            <a:r>
              <a:t>.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int[] arr = {9, 8, 7, 6, 5};</a:t>
            </a:r>
          </a:p>
          <a:p>
            <a:pPr defTabSz="457200">
              <a:def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insertionSort(arr);</a:t>
            </a:r>
          </a:p>
          <a:p>
            <a:pPr defTabSz="457200"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How many times is the statement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>
                <a:solidFill>
                  <a:schemeClr val="accent5"/>
                </a:solidFill>
                <a:latin typeface="Menlo Regular"/>
                <a:ea typeface="Menlo Regular"/>
                <a:cs typeface="Menlo Regular"/>
                <a:sym typeface="Menlo Regular"/>
              </a:rPr>
              <a:t>possibleIndex—-;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t>in line 10 of the method executed as a result of the call to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insertionSort </a:t>
            </a:r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0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sp>
        <p:nvSpPr>
          <p:cNvPr id="207" name="Watch the videos below"/>
          <p:cNvSpPr txBox="1"/>
          <p:nvPr/>
        </p:nvSpPr>
        <p:spPr>
          <a:xfrm>
            <a:off x="1044044" y="1582876"/>
            <a:ext cx="2125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Watch the videos below</a:t>
            </a:r>
          </a:p>
        </p:txBody>
      </p:sp>
      <p:pic>
        <p:nvPicPr>
          <p:cNvPr id="208" name="Selection Sort" descr="Selec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Selec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507247" y="1463400"/>
            <a:ext cx="6129506" cy="34478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08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0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0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12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5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4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Videos of selection sort and insertion sort</a:t>
                </a:r>
              </a:p>
            </p:txBody>
          </p:sp>
        </p:grpSp>
      </p:grpSp>
      <p:pic>
        <p:nvPicPr>
          <p:cNvPr id="217" name="Insertion Sort" descr="Insertion Sort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Insertion Sort" aiw:author="Timo Bingmann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63245" y="1508781"/>
            <a:ext cx="5544972" cy="311904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217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217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21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118;p19"/>
          <p:cNvGrpSpPr/>
          <p:nvPr/>
        </p:nvGrpSpPr>
        <p:grpSpPr>
          <a:xfrm>
            <a:off x="1712211" y="491965"/>
            <a:ext cx="6244203" cy="914171"/>
            <a:chOff x="-1" y="0"/>
            <a:chExt cx="6244202" cy="914170"/>
          </a:xfrm>
        </p:grpSpPr>
        <p:sp>
          <p:nvSpPr>
            <p:cNvPr id="221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4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3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Warm up: selection sort and insertion sort</a:t>
                </a:r>
              </a:p>
            </p:txBody>
          </p:sp>
        </p:grpSp>
      </p:grpSp>
      <p:sp>
        <p:nvSpPr>
          <p:cNvPr id="226" name="Writing to learn: What similarities and differences did you notice between the two videos?"/>
          <p:cNvSpPr txBox="1"/>
          <p:nvPr/>
        </p:nvSpPr>
        <p:spPr>
          <a:xfrm>
            <a:off x="1065342" y="2076149"/>
            <a:ext cx="701331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Writing to learn: What similarities and differences did you notice between the two videos?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Vocab…"/>
          <p:cNvSpPr txBox="1"/>
          <p:nvPr>
            <p:ph type="title"/>
          </p:nvPr>
        </p:nvSpPr>
        <p:spPr>
          <a:xfrm>
            <a:off x="1438671" y="184914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Vocab</a:t>
            </a:r>
          </a:p>
          <a:p>
            <a:pPr defTabSz="813816">
              <a:defRPr b="0" sz="12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These definitions should be in your Glossary. If not Copy each definition, in your </a:t>
            </a:r>
            <a:r>
              <a:rPr u="sng">
                <a:solidFill>
                  <a:schemeClr val="accent3">
                    <a:lumOff val="-9098"/>
                  </a:schemeClr>
                </a:solidFill>
              </a:rPr>
              <a:t>Java Glossary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.</a:t>
            </a:r>
          </a:p>
        </p:txBody>
      </p:sp>
      <p:sp>
        <p:nvSpPr>
          <p:cNvPr id="231" name="Coefficient matrix…"/>
          <p:cNvSpPr txBox="1"/>
          <p:nvPr/>
        </p:nvSpPr>
        <p:spPr>
          <a:xfrm>
            <a:off x="1781356" y="1517148"/>
            <a:ext cx="3470546" cy="85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 (Review)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sp>
        <p:nvSpPr>
          <p:cNvPr id="232" name="Coefficient matrix…"/>
          <p:cNvSpPr txBox="1"/>
          <p:nvPr/>
        </p:nvSpPr>
        <p:spPr>
          <a:xfrm>
            <a:off x="1623319" y="2747892"/>
            <a:ext cx="3470545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  <p:bldP build="whole" bldLvl="1" animBg="1" rev="0" advAuto="0" spid="23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oefficient matrix…"/>
          <p:cNvSpPr txBox="1"/>
          <p:nvPr/>
        </p:nvSpPr>
        <p:spPr>
          <a:xfrm>
            <a:off x="1325296" y="1517148"/>
            <a:ext cx="1836346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Selection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repeatedly finding the minimum value, and moving it to the front of the array.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19363" y="518839"/>
            <a:ext cx="6244203" cy="914171"/>
            <a:chOff x="-1" y="0"/>
            <a:chExt cx="6244202" cy="914170"/>
          </a:xfrm>
        </p:grpSpPr>
        <p:sp>
          <p:nvSpPr>
            <p:cNvPr id="235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8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36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7" name="Practice problem #1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Independent work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Follow directions below</a:t>
                </a:r>
              </a:p>
            </p:txBody>
          </p:sp>
        </p:grpSp>
      </p:grpSp>
      <p:sp>
        <p:nvSpPr>
          <p:cNvPr id="240" name="Write out a pseudocode algorithm for selection sort. Show Dr. O’Brien.…"/>
          <p:cNvSpPr txBox="1"/>
          <p:nvPr/>
        </p:nvSpPr>
        <p:spPr>
          <a:xfrm>
            <a:off x="4459616" y="1710508"/>
            <a:ext cx="3491724" cy="297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Write out a pseudocode algorithm for selection sort. Show Dr. O’Brien.</a:t>
            </a:r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Implement the algorithm (on board) for selection sort in 3/7: </a:t>
            </a:r>
            <a:r>
              <a:rPr i="1"/>
              <a:t>Selection Sort</a:t>
            </a:r>
            <a:r>
              <a:t> in </a:t>
            </a:r>
            <a:r>
              <a:rPr b="1"/>
              <a:t>Spring 2022: In-class Activities</a:t>
            </a:r>
            <a:endParaRPr b="1"/>
          </a:p>
          <a:p>
            <a:pPr marL="187157" indent="-187157">
              <a:buSzPct val="100000"/>
              <a:buAutoNum type="arabicPeriod" startAt="1"/>
              <a:defRPr sz="1100">
                <a:solidFill>
                  <a:srgbClr val="000000"/>
                </a:solidFill>
              </a:defRPr>
            </a:pPr>
            <a:r>
              <a:t>Complete activity </a:t>
            </a:r>
            <a:r>
              <a:rPr b="1"/>
              <a:t>3/8 insertion sort activity</a:t>
            </a:r>
            <a:r>
              <a:t>. Dr. O’Brien was trying to implement an insertion sort algorithm in Java, but he was tired and made a bunch of mistakes. Help him about by doing the following:</a:t>
            </a:r>
          </a:p>
          <a:p>
            <a:pPr lvl="1" marL="818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Comment in the code to make sure you understand it in the places indicated!</a:t>
            </a:r>
          </a:p>
          <a:p>
            <a:pPr lvl="1" marL="818815" indent="-183815" defTabSz="457200">
              <a:buSzPct val="100000"/>
              <a:buAutoNum type="alphaUcPeriod" startAt="1"/>
              <a:defRPr sz="1100">
                <a:solidFill>
                  <a:srgbClr val="333333"/>
                </a:solidFill>
              </a:defRPr>
            </a:pPr>
            <a:r>
              <a:t>Determine what error’s Dr. O’Brien made. Explain where the errors are at the bottom of the program. Then fix the errors and make sure everything works correctly.</a:t>
            </a:r>
          </a:p>
          <a:p>
            <a:pPr defTabSz="457200">
              <a:defRPr sz="1100">
                <a:solidFill>
                  <a:srgbClr val="333333"/>
                </a:solidFill>
              </a:defRPr>
            </a:pPr>
          </a:p>
        </p:txBody>
      </p:sp>
      <p:sp>
        <p:nvSpPr>
          <p:cNvPr id="241" name="Coefficient matrix…"/>
          <p:cNvSpPr txBox="1"/>
          <p:nvPr/>
        </p:nvSpPr>
        <p:spPr>
          <a:xfrm>
            <a:off x="1338281" y="3142861"/>
            <a:ext cx="199048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Insertion sort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Sorts an array by sorting each element compared to the elements already sorted to their left.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4" grpId="1"/>
      <p:bldP build="whole" bldLvl="1" animBg="1" rev="0" advAuto="0" spid="241" grpId="2"/>
      <p:bldP build="whole" bldLvl="1" animBg="1" rev="0" advAuto="0" spid="240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