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</a:t>
            </a:r>
          </a:p>
          <a:p>
            <a:pPr/>
            <a:r>
              <a:t>identity matrix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HAND WRITTEN LP.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Gauss-Jordan elimination to find the inverse of a matrix?</a:t>
            </a:r>
          </a:p>
        </p:txBody>
      </p:sp>
      <p:sp>
        <p:nvSpPr>
          <p:cNvPr id="45" name="Dr. O’Brien  3/14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3/14/22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6.1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14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Be sure to: do the work below in your saved copy of thenAlice’s restaurant Pyret file:…"/>
          <p:cNvSpPr txBox="1"/>
          <p:nvPr/>
        </p:nvSpPr>
        <p:spPr>
          <a:xfrm>
            <a:off x="1847593" y="774046"/>
            <a:ext cx="6269918" cy="9271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0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Do now…</a:t>
            </a: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rPr>
                <a:solidFill>
                  <a:schemeClr val="accent5"/>
                </a:solidFill>
              </a:rPr>
              <a:t>Be Sure to</a:t>
            </a:r>
            <a:r>
              <a:rPr>
                <a:solidFill>
                  <a:schemeClr val="accent3"/>
                </a:solidFill>
              </a:rPr>
              <a:t> carefully answer the questions below.</a:t>
            </a:r>
          </a:p>
        </p:txBody>
      </p:sp>
      <p:sp>
        <p:nvSpPr>
          <p:cNvPr id="191" name="You decide to invest in AAA-rated bonds, A-rated bonds, and B-rated bonds.  The average yields are: 6.5% for AAA-rated, 7% for A-rated, and 9% for B-rated bonds. Your financial advisor tells you to buy twice as many B-rated bonds as A-rated bonds."/>
          <p:cNvSpPr txBox="1"/>
          <p:nvPr/>
        </p:nvSpPr>
        <p:spPr>
          <a:xfrm>
            <a:off x="1379466" y="1884453"/>
            <a:ext cx="3770322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You decide to invest in </a:t>
            </a:r>
            <a:r>
              <a:rPr>
                <a:solidFill>
                  <a:schemeClr val="accent5"/>
                </a:solidFill>
              </a:rPr>
              <a:t>AAA-rated</a:t>
            </a:r>
            <a:r>
              <a:t> bonds, </a:t>
            </a:r>
            <a:r>
              <a:rPr>
                <a:solidFill>
                  <a:schemeClr val="accent5"/>
                </a:solidFill>
              </a:rPr>
              <a:t>A-rated</a:t>
            </a:r>
            <a:r>
              <a:t> bonds, and</a:t>
            </a:r>
            <a:r>
              <a:rPr>
                <a:solidFill>
                  <a:schemeClr val="accent5"/>
                </a:solidFill>
              </a:rPr>
              <a:t> B-rated</a:t>
            </a:r>
            <a:r>
              <a:t> bonds.  The average yields are: 6.5% for </a:t>
            </a:r>
            <a:r>
              <a:rPr>
                <a:solidFill>
                  <a:schemeClr val="accent5"/>
                </a:solidFill>
              </a:rPr>
              <a:t>AAA-rated</a:t>
            </a:r>
            <a:r>
              <a:t>, 7% for</a:t>
            </a:r>
            <a:r>
              <a:rPr>
                <a:solidFill>
                  <a:schemeClr val="accent5"/>
                </a:solidFill>
              </a:rPr>
              <a:t> A-rated</a:t>
            </a:r>
            <a:r>
              <a:t>, and 9% for</a:t>
            </a:r>
            <a:r>
              <a:rPr>
                <a:solidFill>
                  <a:schemeClr val="accent5"/>
                </a:solidFill>
              </a:rPr>
              <a:t> B-rated </a:t>
            </a:r>
            <a:r>
              <a:t>bonds. Your financial advisor tells you to buy twice as many </a:t>
            </a:r>
            <a:r>
              <a:rPr>
                <a:solidFill>
                  <a:schemeClr val="accent5"/>
                </a:solidFill>
              </a:rPr>
              <a:t>B-rated</a:t>
            </a:r>
            <a:r>
              <a:t> bonds as </a:t>
            </a:r>
            <a:r>
              <a:rPr>
                <a:solidFill>
                  <a:schemeClr val="accent5"/>
                </a:solidFill>
              </a:rPr>
              <a:t>A-rated</a:t>
            </a:r>
            <a:r>
              <a:t> bonds.</a:t>
            </a:r>
          </a:p>
        </p:txBody>
      </p:sp>
      <p:sp>
        <p:nvSpPr>
          <p:cNvPr id="192" name="How How is the system of linear equations to your right related to this problem?…"/>
          <p:cNvSpPr txBox="1"/>
          <p:nvPr/>
        </p:nvSpPr>
        <p:spPr>
          <a:xfrm>
            <a:off x="1275153" y="3356810"/>
            <a:ext cx="3770322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How is the system of linear equations to your right related to this problem?</a:t>
            </a:r>
          </a:p>
          <a:p>
            <a:pPr marL="187157" indent="-187157">
              <a:buSzPct val="100000"/>
              <a:buAutoNum type="arabicPeriod" startAt="1"/>
            </a:pPr>
            <a:r>
              <a:t>How could you transform this system into a matrix equation?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45716" y="2646120"/>
            <a:ext cx="2756657" cy="10448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framing…"/>
          <p:cNvGrpSpPr/>
          <p:nvPr/>
        </p:nvGrpSpPr>
        <p:grpSpPr>
          <a:xfrm>
            <a:off x="4138001" y="1352601"/>
            <a:ext cx="4070439" cy="2988433"/>
            <a:chOff x="0" y="-1"/>
            <a:chExt cx="4070437" cy="2988432"/>
          </a:xfrm>
        </p:grpSpPr>
        <p:sp>
          <p:nvSpPr>
            <p:cNvPr id="195" name="Rectangle"/>
            <p:cNvSpPr/>
            <p:nvPr/>
          </p:nvSpPr>
          <p:spPr>
            <a:xfrm>
              <a:off x="-1" y="-2"/>
              <a:ext cx="4070439" cy="2988434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6" name="framing…"/>
            <p:cNvSpPr txBox="1"/>
            <p:nvPr/>
          </p:nvSpPr>
          <p:spPr>
            <a:xfrm>
              <a:off x="12699" y="12698"/>
              <a:ext cx="4045039" cy="29630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868680">
                <a:lnSpc>
                  <a:spcPct val="115000"/>
                </a:lnSpc>
                <a:defRPr b="1" sz="17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</a:t>
              </a:r>
              <a:r>
                <a:rPr b="0"/>
                <a:t>use Gauss-Jordan elimination to find the inverse of a matrix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 this lets us quickly solve lots of systems of linear equations</a:t>
              </a:r>
              <a:endParaRPr b="0"/>
            </a:p>
            <a:p>
              <a:pPr marL="434340" indent="-325754" defTabSz="868680">
                <a:lnSpc>
                  <a:spcPct val="115000"/>
                </a:lnSpc>
                <a:buClr>
                  <a:srgbClr val="000000"/>
                </a:buClr>
                <a:buSzPts val="1700"/>
                <a:buFont typeface="Helvetica"/>
                <a:buChar char="●"/>
                <a:defRPr b="1" sz="17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solving linear systems in Python</a:t>
              </a:r>
            </a:p>
          </p:txBody>
        </p:sp>
      </p:grp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128" y="1352601"/>
            <a:ext cx="3352803" cy="2425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201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Mini-lesson"/>
          <p:cNvSpPr txBox="1"/>
          <p:nvPr>
            <p:ph type="title"/>
          </p:nvPr>
        </p:nvSpPr>
        <p:spPr>
          <a:xfrm>
            <a:off x="1899971" y="411575"/>
            <a:ext cx="6923930" cy="609043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Mini-lesson</a:t>
            </a:r>
          </a:p>
        </p:txBody>
      </p:sp>
      <p:sp>
        <p:nvSpPr>
          <p:cNvPr id="204" name="If we know the inverse   for an invertible matrix  , then we can solve for  , the variable matrix.…"/>
          <p:cNvSpPr txBox="1"/>
          <p:nvPr/>
        </p:nvSpPr>
        <p:spPr>
          <a:xfrm>
            <a:off x="4645355" y="1821658"/>
            <a:ext cx="3486663" cy="111998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If we know the inverse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B8C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t> for an </a:t>
            </a:r>
            <a:r>
              <a:rPr>
                <a:solidFill>
                  <a:srgbClr val="FF2600"/>
                </a:solidFill>
              </a:rPr>
              <a:t>invertible</a:t>
            </a:r>
            <a:r>
              <a:t> matrix </a:t>
            </a:r>
            <a14:m>
              <m:oMath>
                <m:r>
                  <a:rPr xmlns:a="http://schemas.openxmlformats.org/drawingml/2006/main" sz="16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, then we can solve for </a:t>
            </a:r>
            <a14:m>
              <m:oMath>
                <m:r>
                  <a:rPr xmlns:a="http://schemas.openxmlformats.org/drawingml/2006/main" sz="15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, the variable matrix.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>
              <a:defRPr>
                <a:solidFill>
                  <a:srgbClr val="011D57"/>
                </a:solidFill>
              </a:defRPr>
            </a:pPr>
            <a:r>
              <a:t>A matrix is </a:t>
            </a:r>
            <a:r>
              <a:rPr>
                <a:solidFill>
                  <a:srgbClr val="FF2600"/>
                </a:solidFill>
              </a:rPr>
              <a:t>invertible</a:t>
            </a:r>
            <a:r>
              <a:t> if it has an inverse.</a:t>
            </a:r>
          </a:p>
        </p:txBody>
      </p:sp>
      <p:sp>
        <p:nvSpPr>
          <p:cNvPr id="205" name="Be sure to… Follow along on the board! Info below should be in your notes (copy if it’s not there already)"/>
          <p:cNvSpPr txBox="1"/>
          <p:nvPr/>
        </p:nvSpPr>
        <p:spPr>
          <a:xfrm>
            <a:off x="1874784" y="1203437"/>
            <a:ext cx="421410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to…</a:t>
            </a:r>
            <a:r>
              <a:t> Follow along on the </a:t>
            </a:r>
            <a:r>
              <a:rPr>
                <a:solidFill>
                  <a:srgbClr val="FF2600"/>
                </a:solidFill>
              </a:rPr>
              <a:t>board</a:t>
            </a:r>
            <a:r>
              <a:t>! Info below should be in your notes (copy if it’s not there already)</a:t>
            </a:r>
          </a:p>
        </p:txBody>
      </p:sp>
      <p:sp>
        <p:nvSpPr>
          <p:cNvPr id="206" name="Matrix inverse…"/>
          <p:cNvSpPr txBox="1"/>
          <p:nvPr/>
        </p:nvSpPr>
        <p:spPr>
          <a:xfrm>
            <a:off x="2238503" y="3229709"/>
            <a:ext cx="3486663" cy="139385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61FE"/>
                </a:solidFill>
              </a:defRPr>
            </a:pPr>
            <a:r>
              <a:t>Matrix inverse</a:t>
            </a:r>
          </a:p>
          <a:p>
            <a:pPr>
              <a:defRPr i="1">
                <a:solidFill>
                  <a:srgbClr val="011D57"/>
                </a:solidFill>
              </a:defRPr>
            </a:pP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</a:t>
            </a:r>
            <a:r>
              <a:rPr i="0"/>
              <a:t>is an </a:t>
            </a:r>
            <a14:m>
              <m:oMath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square matrix.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14:m>
              <m:oMath>
                <m:sSub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rPr i="0"/>
              <a:t> is an </a:t>
            </a:r>
            <a14:m>
              <m:oMath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70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rPr i="0"/>
              <a:t> identity matrix.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If there is a matrix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such that</a:t>
            </a:r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       </a:t>
            </a: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p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I</m:t>
                    </m:r>
                  </m:e>
                  <m:sub>
                    <m:r>
                      <a:rPr xmlns:a="http://schemas.openxmlformats.org/drawingml/2006/main" sz="165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endParaRPr i="0"/>
          </a:p>
          <a:p>
            <a:pPr>
              <a:defRPr i="1">
                <a:solidFill>
                  <a:srgbClr val="011D57"/>
                </a:solidFill>
              </a:defRPr>
            </a:pPr>
            <a:r>
              <a:rPr i="0"/>
              <a:t>Then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A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700" i="1">
                        <a:solidFill>
                          <a:srgbClr val="FF6A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p>
                </m:sSup>
              </m:oMath>
            </a14:m>
            <a:r>
              <a:rPr i="0"/>
              <a:t> is called the </a:t>
            </a:r>
            <a:r>
              <a:rPr b="1" i="0"/>
              <a:t>inverse </a:t>
            </a:r>
            <a:r>
              <a:rPr i="0"/>
              <a:t>of </a:t>
            </a:r>
            <a14:m>
              <m:oMath>
                <m:r>
                  <a:rPr xmlns:a="http://schemas.openxmlformats.org/drawingml/2006/main" sz="1650" i="1">
                    <a:solidFill>
                      <a:srgbClr val="FF6A00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rPr i="0"/>
              <a:t>.</a:t>
            </a:r>
            <a:endParaRPr>
              <a:solidFill>
                <a:srgbClr val="FF6A00"/>
              </a:solidFill>
            </a:endParaRPr>
          </a:p>
        </p:txBody>
      </p:sp>
      <p:sp>
        <p:nvSpPr>
          <p:cNvPr id="207" name="Identity matrix…"/>
          <p:cNvSpPr txBox="1"/>
          <p:nvPr/>
        </p:nvSpPr>
        <p:spPr>
          <a:xfrm>
            <a:off x="1518199" y="1916957"/>
            <a:ext cx="2239314" cy="102468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100">
                <a:solidFill>
                  <a:srgbClr val="011D57"/>
                </a:solidFill>
              </a:defRPr>
            </a:pPr>
            <a:r>
              <a:t>Identity matrix</a:t>
            </a:r>
          </a:p>
          <a:p>
            <a:pPr>
              <a:defRPr sz="1100"/>
            </a:pPr>
            <a:r>
              <a:t>An </a:t>
            </a:r>
            <a14:m>
              <m:oMath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n</m:t>
                </m:r>
              </m:oMath>
            </a14:m>
            <a:r>
              <a:t> matrix with 1s on its main diagonal and zeros everywhere else.  Denoted by </a:t>
            </a:r>
            <a14:m>
              <m:oMath>
                <m:r>
                  <a:rPr xmlns:a="http://schemas.openxmlformats.org/drawingml/2006/main" sz="11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. Multiplying any compatible matrix </a:t>
            </a:r>
            <a14:m>
              <m:oMath>
                <m:r>
                  <a:rPr xmlns:a="http://schemas.openxmlformats.org/drawingml/2006/main" sz="13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A</m:t>
                </m:r>
              </m:oMath>
            </a14:m>
            <a:r>
              <a:t> by </a:t>
            </a:r>
            <a14:m>
              <m:oMath>
                <m:r>
                  <a:rPr xmlns:a="http://schemas.openxmlformats.org/drawingml/2006/main" sz="1100" i="1">
                    <a:solidFill>
                      <a:srgbClr val="F46524"/>
                    </a:solidFill>
                    <a:latin typeface="Cambria Math" panose="02040503050406030204" pitchFamily="18" charset="0"/>
                  </a:rPr>
                  <m:t>I</m:t>
                </m:r>
              </m:oMath>
            </a14:m>
            <a:r>
              <a:t> results in the original matrix </a:t>
            </a:r>
            <a:r>
              <a:rPr i="1"/>
              <a:t>A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1"/>
      <p:bldP build="p" bldLvl="5" animBg="1" rev="0" advAuto="0" spid="204" grpId="3"/>
      <p:bldP build="whole" bldLvl="1" animBg="1" rev="0" advAuto="0" spid="206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Independent work"/>
          <p:cNvSpPr txBox="1"/>
          <p:nvPr>
            <p:ph type="title"/>
          </p:nvPr>
        </p:nvSpPr>
        <p:spPr>
          <a:xfrm>
            <a:off x="2036988" y="94994"/>
            <a:ext cx="6923930" cy="609044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Independent work</a:t>
            </a:r>
          </a:p>
        </p:txBody>
      </p:sp>
      <p:sp>
        <p:nvSpPr>
          <p:cNvPr id="212" name="Be sure to… Take worksheet.  Do your work in the notes. Show all your work! Be prepared to hand in on Google Classroom!."/>
          <p:cNvSpPr txBox="1"/>
          <p:nvPr/>
        </p:nvSpPr>
        <p:spPr>
          <a:xfrm>
            <a:off x="1902968" y="893418"/>
            <a:ext cx="4214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to…</a:t>
            </a:r>
            <a:r>
              <a:t> Take worksheet.  Do your work in the notes. Show all your work! Be prepared to hand in on </a:t>
            </a:r>
            <a:r>
              <a:rPr b="1"/>
              <a:t>Google Classroom!</a:t>
            </a:r>
            <a:r>
              <a:t>.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7762" y="1730499"/>
            <a:ext cx="7146634" cy="23351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Independent work"/>
          <p:cNvSpPr txBox="1"/>
          <p:nvPr>
            <p:ph type="title"/>
          </p:nvPr>
        </p:nvSpPr>
        <p:spPr>
          <a:xfrm>
            <a:off x="2036988" y="94994"/>
            <a:ext cx="6923930" cy="609044"/>
          </a:xfrm>
          <a:prstGeom prst="rect">
            <a:avLst/>
          </a:prstGeom>
        </p:spPr>
        <p:txBody>
          <a:bodyPr/>
          <a:lstStyle>
            <a:lvl1pPr defTabSz="850391">
              <a:defRPr sz="2790"/>
            </a:lvl1pPr>
          </a:lstStyle>
          <a:p>
            <a:pPr/>
            <a:r>
              <a:t>Independent work</a:t>
            </a:r>
          </a:p>
        </p:txBody>
      </p:sp>
      <p:sp>
        <p:nvSpPr>
          <p:cNvPr id="216" name="You decide to invest in AAA-rated bonds, A-rated bonds, and B-rated bonds.  The average yields are: 6.5% for AAA-rated, 7% for A-rated, and 9% for B-rated bonds. Your financial advisor tells you to buy twice as many B-rated bonds as A-rated bonds."/>
          <p:cNvSpPr txBox="1"/>
          <p:nvPr/>
        </p:nvSpPr>
        <p:spPr>
          <a:xfrm>
            <a:off x="1599264" y="1924050"/>
            <a:ext cx="3770322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2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You decide to invest in </a:t>
            </a:r>
            <a:r>
              <a:rPr>
                <a:solidFill>
                  <a:schemeClr val="accent5"/>
                </a:solidFill>
              </a:rPr>
              <a:t>AAA-rated</a:t>
            </a:r>
            <a:r>
              <a:t> bonds, </a:t>
            </a:r>
            <a:r>
              <a:rPr>
                <a:solidFill>
                  <a:schemeClr val="accent5"/>
                </a:solidFill>
              </a:rPr>
              <a:t>A-rated</a:t>
            </a:r>
            <a:r>
              <a:t> bonds, and</a:t>
            </a:r>
            <a:r>
              <a:rPr>
                <a:solidFill>
                  <a:schemeClr val="accent5"/>
                </a:solidFill>
              </a:rPr>
              <a:t> B-rated</a:t>
            </a:r>
            <a:r>
              <a:t> bonds.  The average yields are: 6.5% for </a:t>
            </a:r>
            <a:r>
              <a:rPr>
                <a:solidFill>
                  <a:schemeClr val="accent5"/>
                </a:solidFill>
              </a:rPr>
              <a:t>AAA-rated</a:t>
            </a:r>
            <a:r>
              <a:t>, 7% for</a:t>
            </a:r>
            <a:r>
              <a:rPr>
                <a:solidFill>
                  <a:schemeClr val="accent5"/>
                </a:solidFill>
              </a:rPr>
              <a:t> A-rated</a:t>
            </a:r>
            <a:r>
              <a:t>, and 9% for</a:t>
            </a:r>
            <a:r>
              <a:rPr>
                <a:solidFill>
                  <a:schemeClr val="accent5"/>
                </a:solidFill>
              </a:rPr>
              <a:t> B-rated </a:t>
            </a:r>
            <a:r>
              <a:t>bonds. Your financial advisor tells you to buy twice as many </a:t>
            </a:r>
            <a:r>
              <a:rPr>
                <a:solidFill>
                  <a:schemeClr val="accent5"/>
                </a:solidFill>
              </a:rPr>
              <a:t>B-rated</a:t>
            </a:r>
            <a:r>
              <a:t> bonds as </a:t>
            </a:r>
            <a:r>
              <a:rPr>
                <a:solidFill>
                  <a:schemeClr val="accent5"/>
                </a:solidFill>
              </a:rPr>
              <a:t>A-rated</a:t>
            </a:r>
            <a:r>
              <a:t> bonds.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40286" y="1463238"/>
            <a:ext cx="2756657" cy="1044863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Be sure to… Take worksheet.  Do your work in the notes. Show all your work! Be prepared to hand in on Google Classroom!."/>
          <p:cNvSpPr txBox="1"/>
          <p:nvPr/>
        </p:nvSpPr>
        <p:spPr>
          <a:xfrm>
            <a:off x="1902968" y="893418"/>
            <a:ext cx="421410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rPr>
                <a:solidFill>
                  <a:srgbClr val="FFAB01"/>
                </a:solidFill>
              </a:rPr>
              <a:t>Be sure to…</a:t>
            </a:r>
            <a:r>
              <a:t> Take worksheet.  Do your work in the notes. Show all your work! Be prepared to hand in on </a:t>
            </a:r>
            <a:r>
              <a:rPr b="1"/>
              <a:t>Google Classroom!</a:t>
            </a:r>
            <a:r>
              <a:t>.</a:t>
            </a:r>
          </a:p>
        </p:txBody>
      </p:sp>
      <p:sp>
        <p:nvSpPr>
          <p:cNvPr id="219" name="How could you transform this system into a matrix equation? (same as do now)…"/>
          <p:cNvSpPr txBox="1"/>
          <p:nvPr/>
        </p:nvSpPr>
        <p:spPr>
          <a:xfrm>
            <a:off x="1599264" y="3384994"/>
            <a:ext cx="6605743" cy="144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33947" indent="-233947">
              <a:buSzPct val="100000"/>
              <a:buAutoNum type="alphaUcPeriod" startAt="1"/>
            </a:pPr>
            <a:r>
              <a:t>How could you transform this system into a matrix equation? (same as do now)</a:t>
            </a:r>
          </a:p>
          <a:p>
            <a:pPr marL="233947" indent="-233947">
              <a:buSzPct val="100000"/>
              <a:buAutoNum type="alphaUcPeriod" startAt="1"/>
            </a:pPr>
            <a:r>
              <a:t>Use the matrix inverse to determine how much you invested in each class of bonds.</a:t>
            </a:r>
          </a:p>
          <a:p>
            <a:pPr marL="233947" indent="-233947">
              <a:buSzPct val="100000"/>
              <a:buAutoNum type="alphaUcPeriod" startAt="1"/>
            </a:pPr>
            <a:r>
              <a:t> Use Gauss-Jordan elimination and matrix inverses to determine how much you should purchase of each class of bonds. Write a sentence explaining why your answer makes sense</a:t>
            </a:r>
          </a:p>
          <a:p>
            <a:pPr defTabSz="457200">
              <a:defRPr sz="1000">
                <a:solidFill>
                  <a:srgbClr val="000000"/>
                </a:solidFill>
              </a:defRPr>
            </a:pP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