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0DE"/>
          </a:solidFill>
        </a:fill>
      </a:tcStyle>
    </a:wholeTbl>
    <a:band2H>
      <a:tcTxStyle b="def" i="def"/>
      <a:tcStyle>
        <a:tcBdr/>
        <a:fill>
          <a:solidFill>
            <a:srgbClr val="E6E9E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Row>
  </a:tblStyle>
  <a:tblStyle styleId="{C7B018BB-80A7-4F77-B60F-C8B233D01FF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DF6"/>
          </a:solidFill>
        </a:fill>
      </a:tcStyle>
    </a:wholeTbl>
    <a:band2H>
      <a:tcTxStyle b="def" i="def"/>
      <a:tcStyle>
        <a:tcBdr/>
        <a:fill>
          <a:solidFill>
            <a:srgbClr val="E6EFFB"/>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Row>
  </a:tblStyle>
  <a:tblStyle styleId="{EEE7283C-3CF3-47DC-8721-378D4A62B22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FE3D9"/>
          </a:solidFill>
        </a:fill>
      </a:tcStyle>
    </a:wholeTbl>
    <a:band2H>
      <a:tcTxStyle b="def" i="def"/>
      <a:tcStyle>
        <a:tcBdr/>
        <a:fill>
          <a:solidFill>
            <a:srgbClr val="FFF1ED"/>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Row>
  </a:tblStyle>
  <a:tblStyle styleId="{CF821DB8-F4EB-4A41-A1BA-3FCAFE7338EE}" styleName="">
    <a:tblBg/>
    <a:wholeTbl>
      <a:tcTxStyle b="off"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b="def" i="def"/>
      <a:tcStyle>
        <a:tcBdr/>
        <a:fill>
          <a:solidFill>
            <a:srgbClr val="F46524"/>
          </a:solidFill>
        </a:fill>
      </a:tcStyle>
    </a:band2H>
    <a:firstCol>
      <a:tcTxStyle b="on"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46524"/>
          </a:solidFill>
        </a:fill>
      </a:tcStyle>
    </a:lastRow>
    <a:firstRow>
      <a:tcTxStyle b="on" i="off">
        <a:fontRef idx="major">
          <a:srgbClr val="F46524"/>
        </a:fontRef>
        <a:srgbClr val="F46524"/>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BD2CB"/>
          </a:solidFill>
        </a:fill>
      </a:tcStyle>
    </a:wholeTbl>
    <a:band2H>
      <a:tcTxStyle b="def" i="def"/>
      <a:tcStyle>
        <a:tcBdr/>
        <a:fill>
          <a:solidFill>
            <a:srgbClr val="FDEAE7"/>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Row>
  </a:tblStyle>
  <a:tblStyle styleId="{2708684C-4D16-4618-839F-0558EEFCDFE6}"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b="def" i="def"/>
      <a:tcStyle>
        <a:tcBdr/>
        <a:fill>
          <a:solidFill>
            <a:srgbClr val="FFFFF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82" name="Shape 182"/>
          <p:cNvSpPr/>
          <p:nvPr>
            <p:ph type="sldImg"/>
          </p:nvPr>
        </p:nvSpPr>
        <p:spPr>
          <a:xfrm>
            <a:off x="1143000" y="685800"/>
            <a:ext cx="4572000" cy="3429000"/>
          </a:xfrm>
          <a:prstGeom prst="rect">
            <a:avLst/>
          </a:prstGeom>
        </p:spPr>
        <p:txBody>
          <a:bodyPr/>
          <a:lstStyle/>
          <a:p>
            <a:pPr/>
          </a:p>
        </p:txBody>
      </p:sp>
      <p:sp>
        <p:nvSpPr>
          <p:cNvPr id="183" name="Shape 18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 Id="rId3" Type="http://schemas.openxmlformats.org/officeDocument/2006/relationships/hyperlink" Target="https://codehs.com/library/solution_references/assignment/55325723?section_id=256470" TargetMode="External"/></Relationships>

</file>

<file path=ppt/notesSlides/_rels/notesSlide4.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Shape 187"/>
          <p:cNvSpPr/>
          <p:nvPr>
            <p:ph type="sldImg"/>
          </p:nvPr>
        </p:nvSpPr>
        <p:spPr>
          <a:prstGeom prst="rect">
            <a:avLst/>
          </a:prstGeom>
        </p:spPr>
        <p:txBody>
          <a:bodyPr/>
          <a:lstStyle/>
          <a:p>
            <a:pPr/>
          </a:p>
        </p:txBody>
      </p:sp>
      <p:sp>
        <p:nvSpPr>
          <p:cNvPr id="188" name="Shape 188"/>
          <p:cNvSpPr/>
          <p:nvPr>
            <p:ph type="body" sz="quarter" idx="1"/>
          </p:nvPr>
        </p:nvSpPr>
        <p:spPr>
          <a:prstGeom prst="rect">
            <a:avLst/>
          </a:prstGeom>
        </p:spPr>
        <p:txBody>
          <a:bodyPr/>
          <a:lstStyle/>
          <a:p>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Shape 194"/>
          <p:cNvSpPr/>
          <p:nvPr>
            <p:ph type="sldImg"/>
          </p:nvPr>
        </p:nvSpPr>
        <p:spPr>
          <a:prstGeom prst="rect">
            <a:avLst/>
          </a:prstGeom>
        </p:spPr>
        <p:txBody>
          <a:bodyPr/>
          <a:lstStyle/>
          <a:p>
            <a:pPr/>
          </a:p>
        </p:txBody>
      </p:sp>
      <p:sp>
        <p:nvSpPr>
          <p:cNvPr id="195" name="Shape 195"/>
          <p:cNvSpPr/>
          <p:nvPr>
            <p:ph type="body" sz="quarter" idx="1"/>
          </p:nvPr>
        </p:nvSpPr>
        <p:spPr>
          <a:prstGeom prst="rect">
            <a:avLst/>
          </a:prstGeom>
        </p:spPr>
        <p:txBody>
          <a:bodyPr/>
          <a:lstStyle/>
          <a:p>
            <a:pPr/>
          </a:p>
          <a:p>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Shape 212"/>
          <p:cNvSpPr/>
          <p:nvPr>
            <p:ph type="sldImg"/>
          </p:nvPr>
        </p:nvSpPr>
        <p:spPr>
          <a:prstGeom prst="rect">
            <a:avLst/>
          </a:prstGeom>
        </p:spPr>
        <p:txBody>
          <a:bodyPr/>
          <a:lstStyle/>
          <a:p>
            <a:pPr/>
          </a:p>
        </p:txBody>
      </p:sp>
      <p:sp>
        <p:nvSpPr>
          <p:cNvPr id="213" name="Shape 213"/>
          <p:cNvSpPr/>
          <p:nvPr>
            <p:ph type="body" sz="quarter" idx="1"/>
          </p:nvPr>
        </p:nvSpPr>
        <p:spPr>
          <a:prstGeom prst="rect">
            <a:avLst/>
          </a:prstGeom>
        </p:spPr>
        <p:txBody>
          <a:bodyPr/>
          <a:lstStyle/>
          <a:p>
            <a:pPr/>
            <a:r>
              <a:t>see for full solutions: </a:t>
            </a:r>
            <a:r>
              <a:rPr u="sng">
                <a:solidFill>
                  <a:srgbClr val="0000FF"/>
                </a:solidFill>
                <a:uFill>
                  <a:solidFill>
                    <a:srgbClr val="0000FF"/>
                  </a:solidFill>
                </a:uFill>
                <a:hlinkClick r:id="rId3" invalidUrl="" action="" tgtFrame="" tooltip="" history="1" highlightClick="0" endSnd="0"/>
              </a:rPr>
              <a:t>https://codehs.com/library/solution_references/assignment/55325723?section_id=256470</a:t>
            </a:r>
          </a:p>
          <a:p>
            <a:pPr/>
          </a:p>
          <a:p>
            <a:pPr/>
            <a:r>
              <a:t>+Why aren’t the methods returning anything?  Make sure that the return variable for the getter methods are the instance variables, NOT the formal parameters from the constructor.</a:t>
            </a:r>
          </a:p>
          <a:p>
            <a:pPr/>
          </a:p>
          <a:p>
            <a:pPr/>
            <a:r>
              <a:t>+How do I implement the fight method (4.3.6)? The fight method takes the attack String and multiplies it by the level of the Dragon. Students should implement this using a for loop. The for loop should run from 0-level, and add the attack String to another String to create the correct length of the fight String.</a:t>
            </a:r>
          </a:p>
          <a:p>
            <a:pPr/>
          </a:p>
          <a:p>
            <a:pPr/>
            <a:r>
              <a:t>+ How can I set canBreatheFire? (4.3.7)?  canBreatheFire is based on the level of the Dragon. When the constructor is called, it should immediately test the level of the Dragon to determine if it can breathe fire. In the method gainExperience, canBreatheFire should also be updated depending on the level of the Dragon after the level has increased.</a:t>
            </a:r>
          </a:p>
          <a:p>
            <a:pPr/>
          </a:p>
          <a:p>
            <a:pPr/>
          </a:p>
          <a:p>
            <a:pPr/>
            <a:r>
              <a:t>4.3.8:</a:t>
            </a:r>
          </a:p>
          <a:p>
            <a:pPr/>
            <a:r>
              <a:t>+How can the Chef’s best meal be a Meal object? You can refer to the previous examples to see how to make instance variables of user-defined types. Essentially, just like we can have private int anIntField as an instance variable, we can have private Meal favoriteMeal as an instance variable! To define the best meal in the Chef constructor, first make a Meal object. Then pass that object to the Chef constructor.</a:t>
            </a:r>
          </a:p>
          <a:p>
            <a:pPr/>
          </a:p>
          <a:p>
            <a:pPr/>
            <a:r>
              <a:t>+How can the Chef access the Meal instance variables?Since the Meal class has private instance variables, you cannot directly access them. You need to use the Meal accessor methods!</a:t>
            </a:r>
          </a:p>
          <a:p>
            <a:pPr/>
          </a:p>
          <a:p>
            <a:pPr/>
          </a:p>
          <a:p>
            <a:pPr/>
          </a:p>
          <a:p>
            <a:pPr/>
          </a:p>
          <a:p>
            <a:pPr/>
          </a:p>
          <a:p>
            <a:pPr/>
          </a:p>
          <a:p>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Shape 218"/>
          <p:cNvSpPr/>
          <p:nvPr>
            <p:ph type="sldImg"/>
          </p:nvPr>
        </p:nvSpPr>
        <p:spPr>
          <a:prstGeom prst="rect">
            <a:avLst/>
          </a:prstGeom>
        </p:spPr>
        <p:txBody>
          <a:bodyPr/>
          <a:lstStyle/>
          <a:p>
            <a:pPr/>
          </a:p>
        </p:txBody>
      </p:sp>
      <p:sp>
        <p:nvSpPr>
          <p:cNvPr id="219" name="Shape 219"/>
          <p:cNvSpPr/>
          <p:nvPr>
            <p:ph type="body" sz="quarter" idx="1"/>
          </p:nvPr>
        </p:nvSpPr>
        <p:spPr>
          <a:prstGeom prst="rect">
            <a:avLst/>
          </a:prstGeom>
        </p:spPr>
        <p:txBody>
          <a:bodyPr/>
          <a:lstStyle/>
          <a:p>
            <a:pPr marL="387349" indent="-228600">
              <a:buClr>
                <a:srgbClr val="000000"/>
              </a:buClr>
              <a:buSzPts val="1400"/>
              <a:buFont typeface="Arial"/>
              <a:buAutoNum type="arabicPeriod" startAt="1"/>
            </a:pPr>
            <a:r>
              <a:t>They are kept private so that they cannot be altered or accessed outside of the class accept by special, programmer defined methods.</a:t>
            </a:r>
          </a:p>
          <a:p>
            <a:pPr marL="387349" indent="-228600">
              <a:buClr>
                <a:srgbClr val="000000"/>
              </a:buClr>
              <a:buSzPts val="1400"/>
              <a:buFont typeface="Arial"/>
              <a:buAutoNum type="arabicPeriod" startAt="1"/>
            </a:pPr>
            <a:r>
              <a:t>These are the programmer defined methods for accessing (getter) and changing (setter) data in a class.  This allows the programmer to control whether and how the data in an object can be accessed and changed.</a:t>
            </a:r>
          </a:p>
          <a:p>
            <a:pPr marL="387349" indent="-228600">
              <a:buClr>
                <a:srgbClr val="000000"/>
              </a:buClr>
              <a:buSzPts val="1400"/>
              <a:buFont typeface="Arial"/>
              <a:buAutoNum type="arabicPeriod" startAt="1"/>
            </a:pPr>
            <a:r>
              <a:t>toString is a special method that always returns a string. It’s what accessed by the Java print methods. </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F46524"/>
        </a:solidFill>
      </p:bgPr>
    </p:bg>
    <p:spTree>
      <p:nvGrpSpPr>
        <p:cNvPr id="1" name=""/>
        <p:cNvGrpSpPr/>
        <p:nvPr/>
      </p:nvGrpSpPr>
      <p:grpSpPr>
        <a:xfrm>
          <a:off x="0" y="0"/>
          <a:ext cx="0" cy="0"/>
          <a:chOff x="0" y="0"/>
          <a:chExt cx="0" cy="0"/>
        </a:xfrm>
      </p:grpSpPr>
      <p:pic>
        <p:nvPicPr>
          <p:cNvPr id="1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 name="Google Shape;11;p2"/>
          <p:cNvSpPr/>
          <p:nvPr/>
        </p:nvSpPr>
        <p:spPr>
          <a:xfrm>
            <a:off x="2477722" y="415650"/>
            <a:ext cx="6244203" cy="1"/>
          </a:xfrm>
          <a:prstGeom prst="line">
            <a:avLst/>
          </a:prstGeom>
          <a:ln w="38100">
            <a:solidFill>
              <a:srgbClr val="FFFFFF"/>
            </a:solidFill>
          </a:ln>
        </p:spPr>
        <p:txBody>
          <a:bodyPr lIns="45718" tIns="45718" rIns="45718" bIns="45718"/>
          <a:lstStyle/>
          <a:p>
            <a:pPr/>
          </a:p>
        </p:txBody>
      </p:sp>
      <p:sp>
        <p:nvSpPr>
          <p:cNvPr id="16" name="Google Shape;12;p2"/>
          <p:cNvSpPr/>
          <p:nvPr/>
        </p:nvSpPr>
        <p:spPr>
          <a:xfrm>
            <a:off x="2477722" y="4739999"/>
            <a:ext cx="6244203" cy="1"/>
          </a:xfrm>
          <a:prstGeom prst="line">
            <a:avLst/>
          </a:prstGeom>
          <a:ln w="19050">
            <a:solidFill>
              <a:srgbClr val="FFFFFF"/>
            </a:solidFill>
          </a:ln>
        </p:spPr>
        <p:txBody>
          <a:bodyPr lIns="45718" tIns="45718" rIns="45718" bIns="45718"/>
          <a:lstStyle/>
          <a:p>
            <a:pPr/>
          </a:p>
        </p:txBody>
      </p:sp>
      <p:sp>
        <p:nvSpPr>
          <p:cNvPr id="17" name="Google Shape;13;p2"/>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18" name="Title Text"/>
          <p:cNvSpPr txBox="1"/>
          <p:nvPr>
            <p:ph type="title"/>
          </p:nvPr>
        </p:nvSpPr>
        <p:spPr>
          <a:xfrm>
            <a:off x="2371725" y="630225"/>
            <a:ext cx="6331500" cy="1542000"/>
          </a:xfrm>
          <a:prstGeom prst="rect">
            <a:avLst/>
          </a:prstGeom>
        </p:spPr>
        <p:txBody>
          <a:bodyPr anchor="t"/>
          <a:lstStyle>
            <a:lvl1pPr algn="l">
              <a:defRPr sz="4800">
                <a:solidFill>
                  <a:srgbClr val="FFFFFF"/>
                </a:solidFill>
                <a:latin typeface="Raleway"/>
                <a:ea typeface="Raleway"/>
                <a:cs typeface="Raleway"/>
                <a:sym typeface="Raleway"/>
              </a:defRPr>
            </a:lvl1pPr>
          </a:lstStyle>
          <a:p>
            <a:pPr/>
            <a:r>
              <a:t>Title Text</a:t>
            </a:r>
          </a:p>
        </p:txBody>
      </p:sp>
      <p:sp>
        <p:nvSpPr>
          <p:cNvPr id="19" name="Body Level One…"/>
          <p:cNvSpPr txBox="1"/>
          <p:nvPr>
            <p:ph type="body" sz="quarter" idx="1"/>
          </p:nvPr>
        </p:nvSpPr>
        <p:spPr>
          <a:xfrm>
            <a:off x="2390267" y="3238450"/>
            <a:ext cx="6331502" cy="1241700"/>
          </a:xfrm>
          <a:prstGeom prst="rect">
            <a:avLst/>
          </a:prstGeom>
        </p:spPr>
        <p:txBody>
          <a:bodyPr anchor="b"/>
          <a:lstStyle>
            <a:lvl1pPr marL="228600" indent="-114300" algn="l">
              <a:lnSpc>
                <a:spcPct val="100000"/>
              </a:lnSpc>
              <a:buClrTx/>
              <a:buSzTx/>
              <a:buFontTx/>
              <a:buNone/>
              <a:defRPr>
                <a:solidFill>
                  <a:srgbClr val="FFFFFF"/>
                </a:solidFill>
              </a:defRPr>
            </a:lvl1pPr>
            <a:lvl2pPr marL="228600" indent="114300" algn="l">
              <a:lnSpc>
                <a:spcPct val="100000"/>
              </a:lnSpc>
              <a:buClrTx/>
              <a:buSzTx/>
              <a:buFontTx/>
              <a:buNone/>
              <a:defRPr>
                <a:solidFill>
                  <a:srgbClr val="FFFFFF"/>
                </a:solidFill>
              </a:defRPr>
            </a:lvl2pPr>
            <a:lvl3pPr marL="228600" indent="114300" algn="l">
              <a:lnSpc>
                <a:spcPct val="100000"/>
              </a:lnSpc>
              <a:buClrTx/>
              <a:buSzTx/>
              <a:buFontTx/>
              <a:buNone/>
              <a:defRPr>
                <a:solidFill>
                  <a:srgbClr val="FFFFFF"/>
                </a:solidFill>
              </a:defRPr>
            </a:lvl3pPr>
            <a:lvl4pPr marL="228600" indent="114300" algn="l">
              <a:lnSpc>
                <a:spcPct val="100000"/>
              </a:lnSpc>
              <a:buClrTx/>
              <a:buSzTx/>
              <a:buFontTx/>
              <a:buNone/>
              <a:defRPr>
                <a:solidFill>
                  <a:srgbClr val="FFFFFF"/>
                </a:solidFill>
              </a:defRPr>
            </a:lvl4pPr>
            <a:lvl5pPr marL="228600" indent="114300" algn="l">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0"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22" name="xx%"/>
          <p:cNvSpPr txBox="1"/>
          <p:nvPr>
            <p:ph type="title" hasCustomPrompt="1"/>
          </p:nvPr>
        </p:nvSpPr>
        <p:spPr>
          <a:prstGeom prst="rect">
            <a:avLst/>
          </a:prstGeom>
        </p:spPr>
        <p:txBody>
          <a:bodyPr/>
          <a:lstStyle/>
          <a:p>
            <a:pPr/>
            <a:r>
              <a:t>xx%</a:t>
            </a:r>
          </a:p>
        </p:txBody>
      </p:sp>
      <p:sp>
        <p:nvSpPr>
          <p:cNvPr id="123"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13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40" name="Google Shape;24;p4"/>
          <p:cNvSpPr/>
          <p:nvPr/>
        </p:nvSpPr>
        <p:spPr>
          <a:xfrm>
            <a:off x="2477722" y="415650"/>
            <a:ext cx="6244203" cy="1"/>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2" name="Google Shape;26;p4"/>
          <p:cNvSpPr/>
          <p:nvPr/>
        </p:nvSpPr>
        <p:spPr>
          <a:xfrm>
            <a:off x="425197" y="415650"/>
            <a:ext cx="1833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3" name="Title Text"/>
          <p:cNvSpPr txBox="1"/>
          <p:nvPr>
            <p:ph type="title"/>
          </p:nvPr>
        </p:nvSpPr>
        <p:spPr>
          <a:xfrm>
            <a:off x="2400250" y="575950"/>
            <a:ext cx="6321601" cy="635403"/>
          </a:xfrm>
          <a:prstGeom prst="rect">
            <a:avLst/>
          </a:prstGeom>
        </p:spPr>
        <p:txBody>
          <a:bodyPr lIns="91422" tIns="91422" rIns="91422" bIns="91422" anchor="t"/>
          <a:lstStyle>
            <a:lvl1pPr algn="l">
              <a:defRPr sz="3000">
                <a:solidFill>
                  <a:srgbClr val="000000"/>
                </a:solidFill>
                <a:latin typeface="Raleway"/>
                <a:ea typeface="Raleway"/>
                <a:cs typeface="Raleway"/>
                <a:sym typeface="Raleway"/>
              </a:defRPr>
            </a:lvl1pPr>
          </a:lstStyle>
          <a:p>
            <a:pPr/>
            <a:r>
              <a:t>Title Text</a:t>
            </a:r>
          </a:p>
        </p:txBody>
      </p:sp>
      <p:sp>
        <p:nvSpPr>
          <p:cNvPr id="144" name="Body Level One…"/>
          <p:cNvSpPr txBox="1"/>
          <p:nvPr>
            <p:ph type="body" idx="1"/>
          </p:nvPr>
        </p:nvSpPr>
        <p:spPr>
          <a:xfrm>
            <a:off x="2410111" y="1595776"/>
            <a:ext cx="6321603" cy="3002403"/>
          </a:xfrm>
          <a:prstGeom prst="rect">
            <a:avLst/>
          </a:prstGeom>
        </p:spPr>
        <p:txBody>
          <a:bodyPr lIns="91422" tIns="91422" rIns="91422" bIns="91422"/>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45" name="Google Shape;30;p4"/>
          <p:cNvSpPr txBox="1"/>
          <p:nvPr/>
        </p:nvSpPr>
        <p:spPr>
          <a:xfrm>
            <a:off x="169150" y="4739999"/>
            <a:ext cx="8552700"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a:defRPr b="1">
                <a:solidFill>
                  <a:srgbClr val="000000"/>
                </a:solidFill>
                <a:latin typeface="Lato"/>
                <a:ea typeface="Lato"/>
                <a:cs typeface="Lato"/>
                <a:sym typeface="Lato"/>
              </a:defRPr>
            </a:pPr>
            <a:r>
              <a:t>Class: </a:t>
            </a:r>
            <a:r>
              <a:rPr b="0"/>
              <a:t>Pre-calculus </a:t>
            </a:r>
            <a:r>
              <a:t>Goal: </a:t>
            </a:r>
            <a:r>
              <a:rPr b="0"/>
              <a:t>Find relative minima and maxima on graphs</a:t>
            </a:r>
          </a:p>
        </p:txBody>
      </p:sp>
      <p:sp>
        <p:nvSpPr>
          <p:cNvPr id="146" name="Google Shape;31;p4"/>
          <p:cNvSpPr txBox="1"/>
          <p:nvPr/>
        </p:nvSpPr>
        <p:spPr>
          <a:xfrm>
            <a:off x="7263947" y="6563"/>
            <a:ext cx="5621103"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lvl1pPr>
              <a:defRPr>
                <a:solidFill>
                  <a:srgbClr val="000000"/>
                </a:solidFill>
                <a:latin typeface="Lato"/>
                <a:ea typeface="Lato"/>
                <a:cs typeface="Lato"/>
                <a:sym typeface="Lato"/>
              </a:defRPr>
            </a:lvl1pPr>
          </a:lstStyle>
          <a:p>
            <a:pPr/>
            <a:r>
              <a:t>Dr. O’Brien, 9/23/21</a:t>
            </a:r>
          </a:p>
        </p:txBody>
      </p:sp>
      <p:sp>
        <p:nvSpPr>
          <p:cNvPr id="147" name="Slide Number"/>
          <p:cNvSpPr txBox="1"/>
          <p:nvPr>
            <p:ph type="sldNum" sz="quarter" idx="2"/>
          </p:nvPr>
        </p:nvSpPr>
        <p:spPr>
          <a:xfrm>
            <a:off x="8709890" y="4717936"/>
            <a:ext cx="336809" cy="335247"/>
          </a:xfrm>
          <a:prstGeom prst="rect">
            <a:avLst/>
          </a:prstGeom>
        </p:spPr>
        <p:txBody>
          <a:bodyPr lIns="91422" tIns="91422" rIns="91422" bIns="91422"/>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5" name="Google Shape;24;p4"/>
          <p:cNvSpPr/>
          <p:nvPr/>
        </p:nvSpPr>
        <p:spPr>
          <a:xfrm>
            <a:off x="2477722" y="415649"/>
            <a:ext cx="6244203" cy="4"/>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56" name="Google Shape;25;p4"/>
          <p:cNvSpPr/>
          <p:nvPr/>
        </p:nvSpPr>
        <p:spPr>
          <a:xfrm>
            <a:off x="2477722" y="4739998"/>
            <a:ext cx="6244203"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7" name="Google Shape;26;p4"/>
          <p:cNvSpPr/>
          <p:nvPr/>
        </p:nvSpPr>
        <p:spPr>
          <a:xfrm>
            <a:off x="425197" y="415650"/>
            <a:ext cx="183304"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8" name="Title Text"/>
          <p:cNvSpPr txBox="1"/>
          <p:nvPr>
            <p:ph type="title"/>
          </p:nvPr>
        </p:nvSpPr>
        <p:spPr>
          <a:xfrm>
            <a:off x="2400250" y="575950"/>
            <a:ext cx="6321601" cy="635403"/>
          </a:xfrm>
          <a:prstGeom prst="rect">
            <a:avLst/>
          </a:prstGeom>
        </p:spPr>
        <p:txBody>
          <a:bodyPr lIns="91421" tIns="91421" rIns="91421" bIns="91421" anchor="t"/>
          <a:lstStyle>
            <a:lvl1pPr algn="l">
              <a:defRPr sz="3000">
                <a:solidFill>
                  <a:srgbClr val="000000"/>
                </a:solidFill>
                <a:latin typeface="Raleway"/>
                <a:ea typeface="Raleway"/>
                <a:cs typeface="Raleway"/>
                <a:sym typeface="Raleway"/>
              </a:defRPr>
            </a:lvl1pPr>
          </a:lstStyle>
          <a:p>
            <a:pPr/>
            <a:r>
              <a:t>Title Text</a:t>
            </a:r>
          </a:p>
        </p:txBody>
      </p:sp>
      <p:sp>
        <p:nvSpPr>
          <p:cNvPr id="159" name="Body Level One…"/>
          <p:cNvSpPr txBox="1"/>
          <p:nvPr>
            <p:ph type="body" idx="1"/>
          </p:nvPr>
        </p:nvSpPr>
        <p:spPr>
          <a:xfrm>
            <a:off x="2410111" y="1595776"/>
            <a:ext cx="6321603" cy="3002404"/>
          </a:xfrm>
          <a:prstGeom prst="rect">
            <a:avLst/>
          </a:prstGeom>
        </p:spPr>
        <p:txBody>
          <a:bodyPr lIns="91421" tIns="91421" rIns="91421" bIns="91421"/>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60" name="Dr. O’Brien 9/23/21"/>
          <p:cNvSpPr txBox="1"/>
          <p:nvPr/>
        </p:nvSpPr>
        <p:spPr>
          <a:xfrm>
            <a:off x="7323780" y="39451"/>
            <a:ext cx="1623753"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Dr. O’Brien 10/25/21</a:t>
            </a:r>
          </a:p>
        </p:txBody>
      </p:sp>
      <p:sp>
        <p:nvSpPr>
          <p:cNvPr id="161" name="Slide Number"/>
          <p:cNvSpPr txBox="1"/>
          <p:nvPr>
            <p:ph type="sldNum" sz="quarter" idx="2"/>
          </p:nvPr>
        </p:nvSpPr>
        <p:spPr>
          <a:xfrm>
            <a:off x="8709893" y="4717937"/>
            <a:ext cx="336807" cy="335245"/>
          </a:xfrm>
          <a:prstGeom prst="rect">
            <a:avLst/>
          </a:prstGeom>
        </p:spPr>
        <p:txBody>
          <a:bodyPr lIns="91421" tIns="91421" rIns="91421" bIns="91421"/>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69"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170"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171"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72"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73"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74" name="Google Shape;30;p4"/>
          <p:cNvSpPr txBox="1"/>
          <p:nvPr/>
        </p:nvSpPr>
        <p:spPr>
          <a:xfrm>
            <a:off x="159380" y="46296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implement nested loops in Java?</a:t>
            </a:r>
          </a:p>
        </p:txBody>
      </p:sp>
      <p:sp>
        <p:nvSpPr>
          <p:cNvPr id="175"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11/19/21</a:t>
            </a:r>
          </a:p>
        </p:txBody>
      </p:sp>
      <p:sp>
        <p:nvSpPr>
          <p:cNvPr id="1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F46524"/>
        </a:solidFill>
      </p:bgPr>
    </p:bg>
    <p:spTree>
      <p:nvGrpSpPr>
        <p:cNvPr id="1" name=""/>
        <p:cNvGrpSpPr/>
        <p:nvPr/>
      </p:nvGrpSpPr>
      <p:grpSpPr>
        <a:xfrm>
          <a:off x="0" y="0"/>
          <a:ext cx="0" cy="0"/>
          <a:chOff x="0" y="0"/>
          <a:chExt cx="0" cy="0"/>
        </a:xfrm>
      </p:grpSpPr>
      <p:pic>
        <p:nvPicPr>
          <p:cNvPr id="2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9" name="Google Shape;19;p3"/>
          <p:cNvSpPr/>
          <p:nvPr/>
        </p:nvSpPr>
        <p:spPr>
          <a:xfrm>
            <a:off x="425200" y="415650"/>
            <a:ext cx="8296800" cy="1"/>
          </a:xfrm>
          <a:prstGeom prst="line">
            <a:avLst/>
          </a:prstGeom>
          <a:ln w="38100">
            <a:solidFill>
              <a:srgbClr val="FFFFFF"/>
            </a:solidFill>
          </a:ln>
        </p:spPr>
        <p:txBody>
          <a:bodyPr lIns="45718" tIns="45718" rIns="45718" bIns="45718"/>
          <a:lstStyle/>
          <a:p>
            <a:pPr/>
          </a:p>
        </p:txBody>
      </p:sp>
      <p:sp>
        <p:nvSpPr>
          <p:cNvPr id="30" name="Google Shape;20;p3"/>
          <p:cNvSpPr/>
          <p:nvPr/>
        </p:nvSpPr>
        <p:spPr>
          <a:xfrm>
            <a:off x="425200" y="4739999"/>
            <a:ext cx="8296800" cy="1"/>
          </a:xfrm>
          <a:prstGeom prst="line">
            <a:avLst/>
          </a:prstGeom>
          <a:ln w="19050">
            <a:solidFill>
              <a:srgbClr val="FFFFFF"/>
            </a:solidFill>
          </a:ln>
        </p:spPr>
        <p:txBody>
          <a:bodyPr lIns="45718" tIns="45718" rIns="45718" bIns="45718"/>
          <a:lstStyle/>
          <a:p>
            <a:pPr/>
          </a:p>
        </p:txBody>
      </p:sp>
      <p:sp>
        <p:nvSpPr>
          <p:cNvPr id="31" name="Title Text"/>
          <p:cNvSpPr txBox="1"/>
          <p:nvPr>
            <p:ph type="title"/>
          </p:nvPr>
        </p:nvSpPr>
        <p:spPr>
          <a:xfrm>
            <a:off x="406423" y="1806824"/>
            <a:ext cx="8296803" cy="1542002"/>
          </a:xfrm>
          <a:prstGeom prst="rect">
            <a:avLst/>
          </a:prstGeom>
        </p:spPr>
        <p:txBody>
          <a:bodyPr/>
          <a:lstStyle>
            <a:lvl1pPr>
              <a:defRPr sz="4800">
                <a:solidFill>
                  <a:srgbClr val="FFFFFF"/>
                </a:solidFill>
                <a:latin typeface="Raleway"/>
                <a:ea typeface="Raleway"/>
                <a:cs typeface="Raleway"/>
                <a:sym typeface="Raleway"/>
              </a:defRPr>
            </a:lvl1pPr>
          </a:lstStyle>
          <a:p>
            <a:pPr/>
            <a:r>
              <a:t>Title Text</a:t>
            </a:r>
          </a:p>
        </p:txBody>
      </p:sp>
      <p:sp>
        <p:nvSpPr>
          <p:cNvPr id="32"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40"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42"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43"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44"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45" name="Google Shape;30;p4"/>
          <p:cNvSpPr txBox="1"/>
          <p:nvPr/>
        </p:nvSpPr>
        <p:spPr>
          <a:xfrm>
            <a:off x="159380" y="4629606"/>
            <a:ext cx="8552701" cy="5765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methods to define the behavior of an object?</a:t>
            </a:r>
            <a:endParaRPr b="0" sz="1200"/>
          </a:p>
        </p:txBody>
      </p:sp>
      <p:sp>
        <p:nvSpPr>
          <p:cNvPr id="46" name="Dr. O’Brien. 1/6/22"/>
          <p:cNvSpPr txBox="1"/>
          <p:nvPr/>
        </p:nvSpPr>
        <p:spPr>
          <a:xfrm>
            <a:off x="7510336" y="39450"/>
            <a:ext cx="1475383"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Dr. O’Brien. 1/6/22</a:t>
            </a:r>
          </a:p>
        </p:txBody>
      </p:sp>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pic>
        <p:nvPicPr>
          <p:cNvPr id="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55" name="Google Shape;33;p5"/>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56" name="Google Shape;34;p5"/>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57" name="Google Shape;35;p5"/>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58"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59" name="Body Level One…"/>
          <p:cNvSpPr txBox="1"/>
          <p:nvPr>
            <p:ph type="body" sz="quarter" idx="1"/>
          </p:nvPr>
        </p:nvSpPr>
        <p:spPr>
          <a:xfrm>
            <a:off x="2400301" y="1602675"/>
            <a:ext cx="3071403" cy="3002402"/>
          </a:xfrm>
          <a:prstGeom prst="rect">
            <a:avLst/>
          </a:prstGeom>
        </p:spPr>
        <p:txBody>
          <a:bodyPr/>
          <a:lstStyle>
            <a:lvl1pPr indent="-317500" algn="l">
              <a:buSzPts val="1400"/>
              <a:defRPr sz="1400"/>
            </a:lvl1pPr>
            <a:lvl2pPr marL="965200" indent="-355600" algn="l">
              <a:buSzPts val="1400"/>
              <a:defRPr sz="1400"/>
            </a:lvl2pPr>
            <a:lvl3pPr marL="1422400" indent="-355600" algn="l">
              <a:buSzPts val="1400"/>
              <a:defRPr sz="1400"/>
            </a:lvl3pPr>
            <a:lvl4pPr marL="1879600" indent="-355600" algn="l">
              <a:buSzPts val="1400"/>
              <a:defRPr sz="1400"/>
            </a:lvl4pPr>
            <a:lvl5pPr marL="2336800" indent="-355600" algn="l">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60" name="Google Shape;38;p5"/>
          <p:cNvSpPr txBox="1"/>
          <p:nvPr>
            <p:ph type="body" sz="quarter" idx="21"/>
          </p:nvPr>
        </p:nvSpPr>
        <p:spPr>
          <a:xfrm>
            <a:off x="5650572" y="1602675"/>
            <a:ext cx="3071402" cy="3002402"/>
          </a:xfrm>
          <a:prstGeom prst="rect">
            <a:avLst/>
          </a:prstGeom>
        </p:spPr>
        <p:txBody>
          <a:bodyPr/>
          <a:lstStyle/>
          <a:p>
            <a:pPr algn="l"/>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pic>
        <p:nvPicPr>
          <p:cNvPr id="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69" name="Title Text"/>
          <p:cNvSpPr txBox="1"/>
          <p:nvPr>
            <p:ph type="title"/>
          </p:nvPr>
        </p:nvSpPr>
        <p:spPr>
          <a:xfrm>
            <a:off x="303299" y="411575"/>
            <a:ext cx="8520602" cy="6396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pic>
        <p:nvPicPr>
          <p:cNvPr id="7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78" name="Google Shape;44;p7"/>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79" name="Title Text"/>
          <p:cNvSpPr txBox="1"/>
          <p:nvPr>
            <p:ph type="title"/>
          </p:nvPr>
        </p:nvSpPr>
        <p:spPr>
          <a:xfrm>
            <a:off x="319499" y="936600"/>
            <a:ext cx="2808002" cy="755700"/>
          </a:xfrm>
          <a:prstGeom prst="rect">
            <a:avLst/>
          </a:prstGeom>
        </p:spPr>
        <p:txBody>
          <a:bodyPr anchor="b"/>
          <a:lstStyle>
            <a:lvl1pPr algn="l">
              <a:defRPr sz="2400">
                <a:solidFill>
                  <a:srgbClr val="000000"/>
                </a:solidFill>
                <a:latin typeface="Raleway"/>
                <a:ea typeface="Raleway"/>
                <a:cs typeface="Raleway"/>
                <a:sym typeface="Raleway"/>
              </a:defRPr>
            </a:lvl1pPr>
          </a:lstStyle>
          <a:p>
            <a:pPr/>
            <a:r>
              <a:t>Title Text</a:t>
            </a:r>
          </a:p>
        </p:txBody>
      </p:sp>
      <p:sp>
        <p:nvSpPr>
          <p:cNvPr id="80" name="Body Level One…"/>
          <p:cNvSpPr txBox="1"/>
          <p:nvPr>
            <p:ph type="body" sz="quarter" idx="1"/>
          </p:nvPr>
        </p:nvSpPr>
        <p:spPr>
          <a:xfrm>
            <a:off x="319499" y="1846802"/>
            <a:ext cx="2808002" cy="2806202"/>
          </a:xfrm>
          <a:prstGeom prst="rect">
            <a:avLst/>
          </a:prstGeom>
        </p:spPr>
        <p:txBody>
          <a:bodyPr/>
          <a:lstStyle>
            <a:lvl1pPr indent="-304800" algn="l">
              <a:buSzPts val="1200"/>
              <a:defRPr sz="1200"/>
            </a:lvl1pPr>
            <a:lvl2pPr marL="914400" indent="-304800" algn="l">
              <a:buSzPts val="1200"/>
              <a:defRPr sz="1200"/>
            </a:lvl2pPr>
            <a:lvl3pPr marL="1371600" indent="-304800" algn="l">
              <a:buSzPts val="1200"/>
              <a:defRPr sz="1200"/>
            </a:lvl3pPr>
            <a:lvl4pPr marL="1828800" indent="-304800" algn="l">
              <a:buSzPts val="1200"/>
              <a:defRPr sz="1200"/>
            </a:lvl4pPr>
            <a:lvl5pPr marL="2286000" indent="-304800" algn="l">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757575"/>
        </a:solidFill>
      </p:bgPr>
    </p:bg>
    <p:spTree>
      <p:nvGrpSpPr>
        <p:cNvPr id="1" name=""/>
        <p:cNvGrpSpPr/>
        <p:nvPr/>
      </p:nvGrpSpPr>
      <p:grpSpPr>
        <a:xfrm>
          <a:off x="0" y="0"/>
          <a:ext cx="0" cy="0"/>
          <a:chOff x="0" y="0"/>
          <a:chExt cx="0" cy="0"/>
        </a:xfrm>
      </p:grpSpPr>
      <p:pic>
        <p:nvPicPr>
          <p:cNvPr id="8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89" name="Google Shape;49;p8"/>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90" name="Title Text"/>
          <p:cNvSpPr txBox="1"/>
          <p:nvPr>
            <p:ph type="title"/>
          </p:nvPr>
        </p:nvSpPr>
        <p:spPr>
          <a:xfrm>
            <a:off x="283102" y="712140"/>
            <a:ext cx="6244202" cy="3835502"/>
          </a:xfrm>
          <a:prstGeom prst="rect">
            <a:avLst/>
          </a:prstGeom>
        </p:spPr>
        <p:txBody>
          <a:bodyPr/>
          <a:lstStyle>
            <a:lvl1pPr algn="l">
              <a:defRPr sz="4800">
                <a:solidFill>
                  <a:srgbClr val="FFFFFF"/>
                </a:solidFill>
                <a:latin typeface="Raleway"/>
                <a:ea typeface="Raleway"/>
                <a:cs typeface="Raleway"/>
                <a:sym typeface="Raleway"/>
              </a:defRPr>
            </a:lvl1pPr>
          </a:lstStyle>
          <a:p>
            <a:pPr/>
            <a:r>
              <a:t>Title Text</a:t>
            </a:r>
          </a:p>
        </p:txBody>
      </p:sp>
      <p:sp>
        <p:nvSpPr>
          <p:cNvPr id="9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pic>
        <p:nvPicPr>
          <p:cNvPr id="9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99" name="Google Shape;53;p9"/>
          <p:cNvSpPr/>
          <p:nvPr/>
        </p:nvSpPr>
        <p:spPr>
          <a:xfrm>
            <a:off x="4572000" y="123"/>
            <a:ext cx="4572000" cy="5143503"/>
          </a:xfrm>
          <a:prstGeom prst="rect">
            <a:avLst/>
          </a:prstGeom>
          <a:solidFill>
            <a:srgbClr val="F46524"/>
          </a:solidFill>
          <a:ln w="12700">
            <a:miter lim="400000"/>
          </a:ln>
        </p:spPr>
        <p:txBody>
          <a:bodyPr lIns="0" tIns="0" rIns="0" bIns="0" anchor="ctr"/>
          <a:lstStyle/>
          <a:p>
            <a:pPr>
              <a:defRPr>
                <a:solidFill>
                  <a:srgbClr val="000000"/>
                </a:solidFill>
                <a:latin typeface="+mn-lt"/>
                <a:ea typeface="+mn-ea"/>
                <a:cs typeface="+mn-cs"/>
                <a:sym typeface="Arial"/>
              </a:defRPr>
            </a:pPr>
          </a:p>
        </p:txBody>
      </p:sp>
      <p:sp>
        <p:nvSpPr>
          <p:cNvPr id="100" name="Google Shape;54;p9"/>
          <p:cNvSpPr/>
          <p:nvPr/>
        </p:nvSpPr>
        <p:spPr>
          <a:xfrm>
            <a:off x="5029675" y="4495499"/>
            <a:ext cx="468302" cy="2"/>
          </a:xfrm>
          <a:prstGeom prst="line">
            <a:avLst/>
          </a:prstGeom>
          <a:ln w="19050">
            <a:solidFill>
              <a:srgbClr val="FFFFFF"/>
            </a:solidFill>
          </a:ln>
        </p:spPr>
        <p:txBody>
          <a:bodyPr lIns="45718" tIns="45718" rIns="45718" bIns="45718"/>
          <a:lstStyle/>
          <a:p>
            <a:pPr/>
          </a:p>
        </p:txBody>
      </p:sp>
      <p:sp>
        <p:nvSpPr>
          <p:cNvPr id="101" name="Title Text"/>
          <p:cNvSpPr txBox="1"/>
          <p:nvPr>
            <p:ph type="title"/>
          </p:nvPr>
        </p:nvSpPr>
        <p:spPr>
          <a:xfrm>
            <a:off x="265500" y="1397349"/>
            <a:ext cx="4045200" cy="1318202"/>
          </a:xfrm>
          <a:prstGeom prst="rect">
            <a:avLst/>
          </a:prstGeom>
        </p:spPr>
        <p:txBody>
          <a:bodyPr anchor="b"/>
          <a:lstStyle>
            <a:lvl1pPr>
              <a:defRPr sz="3600">
                <a:latin typeface="Raleway"/>
                <a:ea typeface="Raleway"/>
                <a:cs typeface="Raleway"/>
                <a:sym typeface="Raleway"/>
              </a:defRPr>
            </a:lvl1pPr>
          </a:lstStyle>
          <a:p>
            <a:pPr/>
            <a:r>
              <a:t>Title Text</a:t>
            </a:r>
          </a:p>
        </p:txBody>
      </p:sp>
      <p:sp>
        <p:nvSpPr>
          <p:cNvPr id="102" name="Body Level One…"/>
          <p:cNvSpPr txBox="1"/>
          <p:nvPr>
            <p:ph type="body" sz="quarter" idx="1"/>
          </p:nvPr>
        </p:nvSpPr>
        <p:spPr>
          <a:xfrm>
            <a:off x="265500" y="2735371"/>
            <a:ext cx="4045200" cy="1345502"/>
          </a:xfrm>
          <a:prstGeom prst="rect">
            <a:avLst/>
          </a:prstGeom>
        </p:spPr>
        <p:txBody>
          <a:bodyPr/>
          <a:lstStyle>
            <a:lvl1pPr marL="228600" indent="-114300">
              <a:lnSpc>
                <a:spcPct val="100000"/>
              </a:lnSpc>
              <a:buClrTx/>
              <a:buSzTx/>
              <a:buFontTx/>
              <a:buNone/>
              <a:defRPr sz="2100"/>
            </a:lvl1pPr>
            <a:lvl2pPr marL="228600" indent="114300">
              <a:lnSpc>
                <a:spcPct val="100000"/>
              </a:lnSpc>
              <a:buClrTx/>
              <a:buSzTx/>
              <a:buFontTx/>
              <a:buNone/>
              <a:defRPr sz="2100"/>
            </a:lvl2pPr>
            <a:lvl3pPr marL="228600" indent="114300">
              <a:lnSpc>
                <a:spcPct val="100000"/>
              </a:lnSpc>
              <a:buClrTx/>
              <a:buSzTx/>
              <a:buFontTx/>
              <a:buNone/>
              <a:defRPr sz="2100"/>
            </a:lvl3pPr>
            <a:lvl4pPr marL="228600" indent="114300">
              <a:lnSpc>
                <a:spcPct val="100000"/>
              </a:lnSpc>
              <a:buClrTx/>
              <a:buSzTx/>
              <a:buFontTx/>
              <a:buNone/>
              <a:defRPr sz="2100"/>
            </a:lvl4pPr>
            <a:lvl5pPr marL="228600" indent="114300">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03" name="Google Shape;57;p9"/>
          <p:cNvSpPr txBox="1"/>
          <p:nvPr>
            <p:ph type="body" sz="half" idx="21"/>
          </p:nvPr>
        </p:nvSpPr>
        <p:spPr>
          <a:xfrm>
            <a:off x="4939500" y="724199"/>
            <a:ext cx="3837000" cy="3695102"/>
          </a:xfrm>
          <a:prstGeom prst="rect">
            <a:avLst/>
          </a:prstGeom>
        </p:spPr>
        <p:txBody>
          <a:bodyPr anchor="ctr"/>
          <a:lstStyle/>
          <a:p>
            <a:pPr algn="l"/>
          </a:p>
        </p:txBody>
      </p:sp>
      <p:sp>
        <p:nvSpPr>
          <p:cNvPr id="10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pic>
        <p:nvPicPr>
          <p:cNvPr id="11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12" name="Google Shape;60;p10"/>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113" name="Google Shape;61;p10"/>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14" name="Body Level One…"/>
          <p:cNvSpPr txBox="1"/>
          <p:nvPr>
            <p:ph type="body" sz="quarter" idx="1"/>
          </p:nvPr>
        </p:nvSpPr>
        <p:spPr>
          <a:xfrm>
            <a:off x="328016" y="4226023"/>
            <a:ext cx="8388602" cy="393602"/>
          </a:xfrm>
          <a:prstGeom prst="rect">
            <a:avLst/>
          </a:prstGeom>
        </p:spPr>
        <p:txBody>
          <a:bodyPr anchor="ctr"/>
          <a:lstStyle>
            <a:lvl1pPr marL="0" indent="228600" algn="l">
              <a:lnSpc>
                <a:spcPct val="100000"/>
              </a:lnSpc>
              <a:buClrTx/>
              <a:buSzTx/>
              <a:buFontTx/>
              <a:buNone/>
            </a:lvl1pPr>
            <a:lvl2pPr algn="l">
              <a:lnSpc>
                <a:spcPct val="100000"/>
              </a:lnSpc>
              <a:buClrTx/>
              <a:buFontTx/>
            </a:lvl2pPr>
            <a:lvl3pPr algn="l">
              <a:lnSpc>
                <a:spcPct val="100000"/>
              </a:lnSpc>
              <a:buClrTx/>
              <a:buFontTx/>
            </a:lvl3pPr>
            <a:lvl4pPr algn="l">
              <a:lnSpc>
                <a:spcPct val="100000"/>
              </a:lnSpc>
              <a:buClrTx/>
              <a:buFontTx/>
            </a:lvl4pPr>
            <a:lvl5pPr algn="l">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 name="Google Shape;65;p11"/>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4" name="Google Shape;66;p11"/>
          <p:cNvSpPr/>
          <p:nvPr/>
        </p:nvSpPr>
        <p:spPr>
          <a:xfrm>
            <a:off x="425200" y="415650"/>
            <a:ext cx="8296800" cy="1"/>
          </a:xfrm>
          <a:prstGeom prst="line">
            <a:avLst/>
          </a:prstGeom>
          <a:ln w="38100">
            <a:solidFill>
              <a:srgbClr val="000000"/>
            </a:solidFill>
          </a:ln>
        </p:spPr>
        <p:txBody>
          <a:bodyPr lIns="45718" tIns="45718" rIns="45718" bIns="45718"/>
          <a:lstStyle/>
          <a:p>
            <a:pPr/>
          </a:p>
        </p:txBody>
      </p:sp>
      <p:sp>
        <p:nvSpPr>
          <p:cNvPr id="5" name="xx%"/>
          <p:cNvSpPr txBox="1"/>
          <p:nvPr>
            <p:ph type="title" hasCustomPrompt="1"/>
          </p:nvPr>
        </p:nvSpPr>
        <p:spPr>
          <a:xfrm>
            <a:off x="853950" y="1304850"/>
            <a:ext cx="7436102" cy="153840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p>
            <a:pPr/>
            <a:r>
              <a:t>xx%</a:t>
            </a:r>
          </a:p>
        </p:txBody>
      </p:sp>
      <p:sp>
        <p:nvSpPr>
          <p:cNvPr id="6" name="Body Level One…"/>
          <p:cNvSpPr txBox="1"/>
          <p:nvPr>
            <p:ph type="body" idx="1"/>
          </p:nvPr>
        </p:nvSpPr>
        <p:spPr>
          <a:xfrm>
            <a:off x="853950" y="2919450"/>
            <a:ext cx="7436102" cy="10716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8709888" y="4717935"/>
            <a:ext cx="336811" cy="335249"/>
          </a:xfrm>
          <a:prstGeom prst="rect">
            <a:avLst/>
          </a:prstGeom>
          <a:ln w="12700">
            <a:miter lim="400000"/>
          </a:ln>
        </p:spPr>
        <p:txBody>
          <a:bodyPr wrap="none" lIns="91423" tIns="91423" rIns="91423" bIns="91423" anchor="ctr">
            <a:normAutofit fontScale="100000" lnSpcReduction="0"/>
          </a:bodyPr>
          <a:lstStyle>
            <a:lvl1pPr algn="r">
              <a:defRPr sz="1000">
                <a:solidFill>
                  <a:srgbClr val="000000"/>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1pPr>
      <a:lvl2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2pPr>
      <a:lvl3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3pPr>
      <a:lvl4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4pPr>
      <a:lvl5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5pPr>
      <a:lvl6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6pPr>
      <a:lvl7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7pPr>
      <a:lvl8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8pPr>
      <a:lvl9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9pPr>
    </p:titleStyle>
    <p:bodyStyle>
      <a:lvl1pPr marL="457200" marR="0" indent="-342900"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1pPr>
      <a:lvl2pPr marL="1005114"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2pPr>
      <a:lvl3pPr marL="14623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3pPr>
      <a:lvl4pPr marL="19195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4pPr>
      <a:lvl5pPr marL="23767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5pPr>
      <a:lvl6pPr marL="28339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6pPr>
      <a:lvl7pPr marL="3291113"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7pPr>
      <a:lvl8pPr marL="37483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8pPr>
      <a:lvl9pPr marL="42055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tif"/></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Google Shape;76;p13"/>
          <p:cNvSpPr txBox="1"/>
          <p:nvPr>
            <p:ph type="ctrTitle"/>
          </p:nvPr>
        </p:nvSpPr>
        <p:spPr>
          <a:xfrm>
            <a:off x="2371725" y="630223"/>
            <a:ext cx="6331500" cy="1542003"/>
          </a:xfrm>
          <a:prstGeom prst="rect">
            <a:avLst/>
          </a:prstGeom>
        </p:spPr>
        <p:txBody>
          <a:bodyPr/>
          <a:lstStyle/>
          <a:p>
            <a:pPr>
              <a:defRPr sz="4300">
                <a:solidFill>
                  <a:srgbClr val="0000FF"/>
                </a:solidFill>
              </a:defRPr>
            </a:pPr>
            <a:r>
              <a:t>Fall 2021 AP CS A</a:t>
            </a:r>
          </a:p>
          <a:p>
            <a:pPr>
              <a:defRPr sz="4300">
                <a:solidFill>
                  <a:srgbClr val="0000FF"/>
                </a:solidFill>
              </a:defRPr>
            </a:pPr>
            <a:r>
              <a:t>Lesson 15.4</a:t>
            </a:r>
          </a:p>
        </p:txBody>
      </p:sp>
      <p:sp>
        <p:nvSpPr>
          <p:cNvPr id="186" name="Google Shape;77;p13"/>
          <p:cNvSpPr txBox="1"/>
          <p:nvPr>
            <p:ph type="subTitle" sz="quarter" idx="1"/>
          </p:nvPr>
        </p:nvSpPr>
        <p:spPr>
          <a:prstGeom prst="rect">
            <a:avLst/>
          </a:prstGeom>
        </p:spPr>
        <p:txBody>
          <a:bodyPr/>
          <a:lstStyle/>
          <a:p>
            <a:pPr marL="0" indent="0">
              <a:lnSpc>
                <a:spcPct val="80000"/>
              </a:lnSpc>
              <a:defRPr sz="1600"/>
            </a:pPr>
            <a:r>
              <a:t>4Dr. O’Brien</a:t>
            </a:r>
          </a:p>
          <a:p>
            <a:pPr marL="0" indent="0">
              <a:lnSpc>
                <a:spcPct val="80000"/>
              </a:lnSpc>
              <a:defRPr sz="1600"/>
            </a:pPr>
            <a:r>
              <a:t>Herbert H. </a:t>
            </a:r>
            <a:r>
              <a:t>Lehman High School</a:t>
            </a:r>
          </a:p>
          <a:p>
            <a:pPr marL="0" indent="0">
              <a:lnSpc>
                <a:spcPct val="80000"/>
              </a:lnSpc>
              <a:defRPr sz="1600"/>
            </a:pPr>
            <a:r>
              <a:t>5 January 2022</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Consider the following code segment, which appears in a method in a class other than Password. The code segment does not compile.…"/>
          <p:cNvSpPr txBox="1"/>
          <p:nvPr/>
        </p:nvSpPr>
        <p:spPr>
          <a:xfrm>
            <a:off x="1270608" y="787512"/>
            <a:ext cx="4463268" cy="195669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457200">
              <a:spcBef>
                <a:spcPts val="1400"/>
              </a:spcBef>
              <a:defRPr sz="1200">
                <a:solidFill>
                  <a:srgbClr val="333333"/>
                </a:solidFill>
              </a:defRPr>
            </a:pPr>
            <a:r>
              <a:t>Consider the following code segment, which appears in a method in a class other than</a:t>
            </a:r>
            <a:r>
              <a:rPr>
                <a:latin typeface="Menlo Regular"/>
                <a:ea typeface="Menlo Regular"/>
                <a:cs typeface="Menlo Regular"/>
                <a:sym typeface="Menlo Regular"/>
              </a:rPr>
              <a:t> Password</a:t>
            </a:r>
            <a:r>
              <a:t>. The code segment does not compile.</a:t>
            </a:r>
          </a:p>
          <a:p>
            <a:pPr defTabSz="457200">
              <a:defRPr sz="1200">
                <a:solidFill>
                  <a:srgbClr val="333333"/>
                </a:solidFill>
                <a:latin typeface="Menlo Regular"/>
                <a:ea typeface="Menlo Regular"/>
                <a:cs typeface="Menlo Regular"/>
                <a:sym typeface="Menlo Regular"/>
              </a:defRPr>
            </a:pPr>
            <a:r>
              <a:t>Password p = new Password("password");</a:t>
            </a:r>
          </a:p>
          <a:p>
            <a:pPr defTabSz="457200">
              <a:defRPr sz="1200">
                <a:solidFill>
                  <a:srgbClr val="333333"/>
                </a:solidFill>
                <a:latin typeface="Menlo Regular"/>
                <a:ea typeface="Menlo Regular"/>
                <a:cs typeface="Menlo Regular"/>
                <a:sym typeface="Menlo Regular"/>
              </a:defRPr>
            </a:pPr>
            <a:r>
              <a:t>System.out.println("The new password is " + p.reset(“password"));</a:t>
            </a:r>
          </a:p>
          <a:p>
            <a:pPr defTabSz="457200">
              <a:defRPr sz="1200">
                <a:solidFill>
                  <a:srgbClr val="333333"/>
                </a:solidFill>
                <a:latin typeface="Menlo Regular"/>
                <a:ea typeface="Menlo Regular"/>
                <a:cs typeface="Menlo Regular"/>
                <a:sym typeface="Menlo Regular"/>
              </a:defRPr>
            </a:pPr>
          </a:p>
          <a:p>
            <a:pPr defTabSz="457200">
              <a:defRPr sz="1200">
                <a:solidFill>
                  <a:srgbClr val="333333"/>
                </a:solidFill>
              </a:defRPr>
            </a:pPr>
            <a:r>
              <a:t>Which of the following best identifies the reason the code segment does not compile?</a:t>
            </a:r>
          </a:p>
        </p:txBody>
      </p:sp>
      <p:sp>
        <p:nvSpPr>
          <p:cNvPr id="191" name="The code segment attempts to access the private variable password from outside the Password class.…"/>
          <p:cNvSpPr txBox="1"/>
          <p:nvPr/>
        </p:nvSpPr>
        <p:spPr>
          <a:xfrm>
            <a:off x="685417" y="2553670"/>
            <a:ext cx="4965095" cy="1778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233947" indent="-233947">
              <a:buSzPct val="100000"/>
              <a:buAutoNum type="alphaUcPeriod" startAt="1"/>
              <a:defRPr sz="1200"/>
            </a:pPr>
            <a:r>
              <a:t>The code segment attempts to access the private variable password from outside the Password class.</a:t>
            </a:r>
          </a:p>
          <a:p>
            <a:pPr>
              <a:defRPr sz="1200"/>
            </a:pPr>
          </a:p>
          <a:p>
            <a:pPr marL="233947" indent="-233947">
              <a:buSzPct val="100000"/>
              <a:buAutoNum type="alphaUcPeriod" startAt="2"/>
              <a:defRPr sz="1200"/>
            </a:pPr>
            <a:r>
              <a:t>The new password cannot be the same as the old password.</a:t>
            </a:r>
          </a:p>
          <a:p>
            <a:pPr>
              <a:defRPr sz="1200"/>
            </a:pPr>
          </a:p>
          <a:p>
            <a:pPr marL="233947" indent="-233947">
              <a:buSzPct val="100000"/>
              <a:buAutoNum type="alphaUcPeriod" startAt="3"/>
              <a:defRPr sz="1200"/>
            </a:pPr>
            <a:r>
              <a:t>The Password class constructor is invoked incorrectly.</a:t>
            </a:r>
          </a:p>
          <a:p>
            <a:pPr>
              <a:defRPr sz="1200"/>
            </a:pPr>
          </a:p>
          <a:p>
            <a:pPr marL="233947" indent="-233947">
              <a:buSzPct val="100000"/>
              <a:buAutoNum type="alphaUcPeriod" startAt="4"/>
              <a:defRPr sz="1200"/>
            </a:pPr>
            <a:r>
              <a:t>The reset method cannot be called from outside the Password class.</a:t>
            </a:r>
          </a:p>
          <a:p>
            <a:pPr>
              <a:defRPr sz="1200"/>
            </a:pPr>
          </a:p>
          <a:p>
            <a:pPr marL="233947" indent="-233947">
              <a:buSzPct val="100000"/>
              <a:buAutoNum type="alphaUcPeriod" startAt="5"/>
              <a:defRPr sz="1200"/>
            </a:pPr>
            <a:r>
              <a:t>The reset method does not return a value that can be printed.</a:t>
            </a:r>
          </a:p>
        </p:txBody>
      </p:sp>
      <p:sp>
        <p:nvSpPr>
          <p:cNvPr id="192" name="Vocab (review)…"/>
          <p:cNvSpPr txBox="1"/>
          <p:nvPr/>
        </p:nvSpPr>
        <p:spPr>
          <a:xfrm>
            <a:off x="1274913" y="72277"/>
            <a:ext cx="5875100" cy="686747"/>
          </a:xfrm>
          <a:prstGeom prst="rect">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91421" tIns="91421" rIns="91421" bIns="91421">
            <a:normAutofit fontScale="100000" lnSpcReduction="0"/>
          </a:bodyPr>
          <a:lstStyle/>
          <a:p>
            <a:pPr defTabSz="569671">
              <a:defRPr sz="1470">
                <a:latin typeface="+mn-lt"/>
                <a:ea typeface="+mn-ea"/>
                <a:cs typeface="+mn-cs"/>
                <a:sym typeface="Arial"/>
              </a:defRPr>
            </a:pPr>
            <a:r>
              <a:t>Do now</a:t>
            </a:r>
          </a:p>
          <a:p>
            <a:pPr defTabSz="569671">
              <a:defRPr sz="839">
                <a:solidFill>
                  <a:schemeClr val="accent5"/>
                </a:solidFill>
              </a:defRPr>
            </a:pPr>
            <a:r>
              <a:t>be sure to:</a:t>
            </a:r>
            <a:r>
              <a:rPr>
                <a:solidFill>
                  <a:schemeClr val="accent5">
                    <a:lumOff val="-9843"/>
                  </a:schemeClr>
                </a:solidFill>
              </a:rPr>
              <a:t> </a:t>
            </a:r>
            <a:r>
              <a:rPr>
                <a:solidFill>
                  <a:schemeClr val="accent3">
                    <a:lumOff val="-9098"/>
                  </a:schemeClr>
                </a:solidFill>
              </a:rPr>
              <a:t>Get out your </a:t>
            </a:r>
            <a:r>
              <a:rPr b="1">
                <a:solidFill>
                  <a:schemeClr val="accent3">
                    <a:lumOff val="-9098"/>
                  </a:schemeClr>
                </a:solidFill>
              </a:rPr>
              <a:t>binder</a:t>
            </a:r>
            <a:r>
              <a:rPr>
                <a:solidFill>
                  <a:schemeClr val="accent3">
                    <a:lumOff val="-9098"/>
                  </a:schemeClr>
                </a:solidFill>
              </a:rPr>
              <a:t>. Copy </a:t>
            </a:r>
            <a:r>
              <a:rPr b="1">
                <a:solidFill>
                  <a:schemeClr val="accent3">
                    <a:lumOff val="-9098"/>
                  </a:schemeClr>
                </a:solidFill>
              </a:rPr>
              <a:t>goal </a:t>
            </a:r>
            <a:r>
              <a:rPr>
                <a:solidFill>
                  <a:schemeClr val="accent3">
                    <a:lumOff val="-9098"/>
                  </a:schemeClr>
                </a:solidFill>
              </a:rPr>
              <a:t>and answer </a:t>
            </a:r>
            <a:r>
              <a:rPr b="1">
                <a:solidFill>
                  <a:schemeClr val="accent3">
                    <a:lumOff val="-9098"/>
                  </a:schemeClr>
                </a:solidFill>
              </a:rPr>
              <a:t>do now</a:t>
            </a:r>
            <a:r>
              <a:rPr>
                <a:solidFill>
                  <a:schemeClr val="accent3">
                    <a:lumOff val="-9098"/>
                  </a:schemeClr>
                </a:solidFill>
              </a:rPr>
              <a:t> questions below. Answer the questions below and write a sentence justifying your answer.</a:t>
            </a:r>
          </a:p>
        </p:txBody>
      </p:sp>
      <p:pic>
        <p:nvPicPr>
          <p:cNvPr id="193" name="Image" descr="Image"/>
          <p:cNvPicPr>
            <a:picLocks noChangeAspect="1"/>
          </p:cNvPicPr>
          <p:nvPr/>
        </p:nvPicPr>
        <p:blipFill>
          <a:blip r:embed="rId3">
            <a:extLst/>
          </a:blip>
          <a:stretch>
            <a:fillRect/>
          </a:stretch>
        </p:blipFill>
        <p:spPr>
          <a:xfrm>
            <a:off x="5762784" y="1392564"/>
            <a:ext cx="3733801" cy="26162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0"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framing…"/>
          <p:cNvSpPr txBox="1"/>
          <p:nvPr/>
        </p:nvSpPr>
        <p:spPr>
          <a:xfrm>
            <a:off x="4138003" y="1037939"/>
            <a:ext cx="4070437" cy="2988429"/>
          </a:xfrm>
          <a:prstGeom prst="rect">
            <a:avLst/>
          </a:prstGeom>
          <a:ln w="25400">
            <a:solidFill>
              <a:schemeClr val="accent1"/>
            </a:solidFill>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defTabSz="685800">
              <a:lnSpc>
                <a:spcPct val="115000"/>
              </a:lnSpc>
              <a:defRPr b="1" sz="1350">
                <a:solidFill>
                  <a:schemeClr val="accent5"/>
                </a:solidFill>
                <a:latin typeface="Lato"/>
                <a:ea typeface="Lato"/>
                <a:cs typeface="Lato"/>
                <a:sym typeface="Lato"/>
              </a:defRPr>
            </a:pPr>
            <a:r>
              <a:t>framing</a:t>
            </a:r>
          </a:p>
          <a:p>
            <a:pPr marL="342900" indent="-257175" defTabSz="685800">
              <a:lnSpc>
                <a:spcPct val="115000"/>
              </a:lnSpc>
              <a:buClr>
                <a:srgbClr val="000000"/>
              </a:buClr>
              <a:buSzPts val="1300"/>
              <a:buFont typeface="Helvetica"/>
              <a:buChar char="●"/>
              <a:defRPr b="1" sz="1350">
                <a:solidFill>
                  <a:srgbClr val="000000"/>
                </a:solidFill>
                <a:latin typeface="Lato"/>
                <a:ea typeface="Lato"/>
                <a:cs typeface="Lato"/>
                <a:sym typeface="Lato"/>
              </a:defRPr>
            </a:pPr>
            <a:r>
              <a:t>what:  </a:t>
            </a:r>
            <a:r>
              <a:rPr b="0"/>
              <a:t>use methods to define the behavior of an object</a:t>
            </a:r>
            <a:endParaRPr b="0"/>
          </a:p>
          <a:p>
            <a:pPr marL="342900" indent="-257175" defTabSz="685800">
              <a:lnSpc>
                <a:spcPct val="115000"/>
              </a:lnSpc>
              <a:buClr>
                <a:srgbClr val="000000"/>
              </a:buClr>
              <a:buSzPts val="1300"/>
              <a:buFont typeface="Helvetica"/>
              <a:buChar char="●"/>
              <a:defRPr b="1" sz="1350">
                <a:solidFill>
                  <a:srgbClr val="000000"/>
                </a:solidFill>
                <a:latin typeface="Lato"/>
                <a:ea typeface="Lato"/>
                <a:cs typeface="Lato"/>
                <a:sym typeface="Lato"/>
              </a:defRPr>
            </a:pPr>
            <a:r>
              <a:t>why: </a:t>
            </a:r>
            <a:r>
              <a:rPr b="0"/>
              <a:t> It is a good programming practice to avoid altering objects within methods unless the method specifically calls for alterations to the object. Accessor and getter methods make obvious changes to objects, but most methods should not attempt to make changes unless it’s explicitly necessary.</a:t>
            </a:r>
            <a:endParaRPr b="0"/>
          </a:p>
          <a:p>
            <a:pPr marL="342900" indent="-257175" defTabSz="685800">
              <a:lnSpc>
                <a:spcPct val="115000"/>
              </a:lnSpc>
              <a:buClr>
                <a:srgbClr val="000000"/>
              </a:buClr>
              <a:buSzPts val="1300"/>
              <a:buFont typeface="Helvetica"/>
              <a:buChar char="●"/>
              <a:defRPr b="1" sz="1350">
                <a:solidFill>
                  <a:srgbClr val="000000"/>
                </a:solidFill>
                <a:latin typeface="Lato"/>
                <a:ea typeface="Lato"/>
                <a:cs typeface="Lato"/>
                <a:sym typeface="Lato"/>
              </a:defRPr>
            </a:pPr>
            <a:r>
              <a:t>where to: </a:t>
            </a:r>
            <a:r>
              <a:rPr b="0"/>
              <a:t> How to change formal parameters in methods</a:t>
            </a:r>
          </a:p>
        </p:txBody>
      </p:sp>
      <p:pic>
        <p:nvPicPr>
          <p:cNvPr id="198" name="Image" descr="Image"/>
          <p:cNvPicPr>
            <a:picLocks noChangeAspect="1"/>
          </p:cNvPicPr>
          <p:nvPr/>
        </p:nvPicPr>
        <p:blipFill>
          <a:blip r:embed="rId2">
            <a:extLst/>
          </a:blip>
          <a:stretch>
            <a:fillRect/>
          </a:stretch>
        </p:blipFill>
        <p:spPr>
          <a:xfrm>
            <a:off x="450420" y="1358900"/>
            <a:ext cx="3352801" cy="2425700"/>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9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9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9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97">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97"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Vocab (review)…"/>
          <p:cNvSpPr txBox="1"/>
          <p:nvPr/>
        </p:nvSpPr>
        <p:spPr>
          <a:xfrm>
            <a:off x="1464071" y="588650"/>
            <a:ext cx="7302728" cy="939692"/>
          </a:xfrm>
          <a:prstGeom prst="rect">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91421" tIns="91421" rIns="91421" bIns="91421">
            <a:normAutofit fontScale="100000" lnSpcReduction="0"/>
          </a:bodyPr>
          <a:lstStyle/>
          <a:p>
            <a:pPr defTabSz="813816">
              <a:defRPr sz="2100">
                <a:latin typeface="+mn-lt"/>
                <a:ea typeface="+mn-ea"/>
                <a:cs typeface="+mn-cs"/>
                <a:sym typeface="Arial"/>
              </a:defRPr>
            </a:pPr>
            <a:r>
              <a:t>Vocab (review)</a:t>
            </a:r>
          </a:p>
          <a:p>
            <a:pPr defTabSz="813816">
              <a:defRPr sz="1200">
                <a:solidFill>
                  <a:schemeClr val="accent5"/>
                </a:solidFill>
              </a:defRPr>
            </a:pPr>
            <a:r>
              <a:t>be sure to:</a:t>
            </a:r>
            <a:r>
              <a:rPr>
                <a:solidFill>
                  <a:schemeClr val="accent5">
                    <a:lumOff val="-9843"/>
                  </a:schemeClr>
                </a:solidFill>
              </a:rPr>
              <a:t> </a:t>
            </a:r>
            <a:r>
              <a:rPr>
                <a:solidFill>
                  <a:schemeClr val="accent3">
                    <a:lumOff val="-9098"/>
                  </a:schemeClr>
                </a:solidFill>
              </a:rPr>
              <a:t>Keep your </a:t>
            </a:r>
            <a:r>
              <a:rPr b="1">
                <a:solidFill>
                  <a:schemeClr val="accent3">
                    <a:lumOff val="-9098"/>
                  </a:schemeClr>
                </a:solidFill>
              </a:rPr>
              <a:t>notebook </a:t>
            </a:r>
            <a:r>
              <a:rPr>
                <a:solidFill>
                  <a:schemeClr val="accent3">
                    <a:lumOff val="-9098"/>
                  </a:schemeClr>
                </a:solidFill>
              </a:rPr>
              <a:t>open. Copy the definitions in your notebook, if they are not there already.</a:t>
            </a:r>
          </a:p>
        </p:txBody>
      </p:sp>
      <p:sp>
        <p:nvSpPr>
          <p:cNvPr id="201" name="private access…"/>
          <p:cNvSpPr txBox="1"/>
          <p:nvPr/>
        </p:nvSpPr>
        <p:spPr>
          <a:xfrm>
            <a:off x="5286159" y="1861640"/>
            <a:ext cx="1929729" cy="1066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2F7B"/>
                </a:solidFill>
                <a:latin typeface="Helvetica Neue"/>
                <a:ea typeface="Helvetica Neue"/>
                <a:cs typeface="Helvetica Neue"/>
                <a:sym typeface="Helvetica Neue"/>
              </a:defRPr>
            </a:pPr>
            <a:r>
              <a:t>setter method</a:t>
            </a:r>
          </a:p>
          <a:p>
            <a:pPr>
              <a:defRPr>
                <a:solidFill>
                  <a:srgbClr val="FF6A00"/>
                </a:solidFill>
              </a:defRPr>
            </a:pPr>
            <a:r>
              <a:t>Allows us to change specific instance variables in an object. Aka mutator methods</a:t>
            </a:r>
          </a:p>
        </p:txBody>
      </p:sp>
      <p:sp>
        <p:nvSpPr>
          <p:cNvPr id="202" name="private access…"/>
          <p:cNvSpPr txBox="1"/>
          <p:nvPr/>
        </p:nvSpPr>
        <p:spPr>
          <a:xfrm>
            <a:off x="2083963" y="1861640"/>
            <a:ext cx="1929729" cy="1066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2F7B"/>
                </a:solidFill>
                <a:latin typeface="Helvetica Neue"/>
                <a:ea typeface="Helvetica Neue"/>
                <a:cs typeface="Helvetica Neue"/>
                <a:sym typeface="Helvetica Neue"/>
              </a:defRPr>
            </a:pPr>
            <a:r>
              <a:t>getter method</a:t>
            </a:r>
          </a:p>
          <a:p>
            <a:pPr>
              <a:defRPr>
                <a:solidFill>
                  <a:srgbClr val="FF6A00"/>
                </a:solidFill>
              </a:defRPr>
            </a:pPr>
            <a:r>
              <a:t>Allows us to access specific instance variables in an object. Aka accessor methods.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0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2" grpId="2"/>
      <p:bldP build="whole" bldLvl="1" animBg="1" rev="0" advAuto="0" spid="201" grpId="1"/>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08" name="Google Shape;118;p19"/>
          <p:cNvGrpSpPr/>
          <p:nvPr/>
        </p:nvGrpSpPr>
        <p:grpSpPr>
          <a:xfrm>
            <a:off x="1449898" y="183715"/>
            <a:ext cx="5971665" cy="874270"/>
            <a:chOff x="0" y="0"/>
            <a:chExt cx="5971663" cy="874269"/>
          </a:xfrm>
        </p:grpSpPr>
        <p:sp>
          <p:nvSpPr>
            <p:cNvPr id="204" name="Rectangle"/>
            <p:cNvSpPr/>
            <p:nvPr/>
          </p:nvSpPr>
          <p:spPr>
            <a:xfrm>
              <a:off x="-1" y="0"/>
              <a:ext cx="5331479" cy="874270"/>
            </a:xfrm>
            <a:prstGeom prst="rect">
              <a:avLst/>
            </a:prstGeom>
            <a:noFill/>
            <a:ln w="25400" cap="flat">
              <a:solidFill>
                <a:schemeClr val="accent1"/>
              </a:solidFill>
              <a:prstDash val="solid"/>
              <a:round/>
            </a:ln>
            <a:effectLst/>
          </p:spPr>
          <p:txBody>
            <a:bodyPr wrap="square" lIns="0" tIns="0" rIns="0" bIns="0" numCol="1" anchor="t">
              <a:noAutofit/>
            </a:bodyPr>
            <a:lstStyle/>
            <a:p>
              <a:pPr defTabSz="795527">
                <a:defRPr sz="1200">
                  <a:solidFill>
                    <a:schemeClr val="accent5"/>
                  </a:solidFill>
                </a:defRPr>
              </a:pPr>
            </a:p>
          </p:txBody>
        </p:sp>
        <p:grpSp>
          <p:nvGrpSpPr>
            <p:cNvPr id="207" name="Do now…"/>
            <p:cNvGrpSpPr/>
            <p:nvPr/>
          </p:nvGrpSpPr>
          <p:grpSpPr>
            <a:xfrm>
              <a:off x="11088" y="11088"/>
              <a:ext cx="5960575" cy="852093"/>
              <a:chOff x="-1" y="-1"/>
              <a:chExt cx="5960573" cy="852091"/>
            </a:xfrm>
          </p:grpSpPr>
          <p:sp>
            <p:nvSpPr>
              <p:cNvPr id="205" name="Rectangle"/>
              <p:cNvSpPr/>
              <p:nvPr/>
            </p:nvSpPr>
            <p:spPr>
              <a:xfrm>
                <a:off x="-2" y="-2"/>
                <a:ext cx="5960575" cy="852093"/>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defTabSz="507148">
                  <a:defRPr sz="1300">
                    <a:solidFill>
                      <a:schemeClr val="accent5"/>
                    </a:solidFill>
                  </a:defRPr>
                </a:pPr>
              </a:p>
            </p:txBody>
          </p:sp>
          <p:sp>
            <p:nvSpPr>
              <p:cNvPr id="206" name="Mini-lesson…"/>
              <p:cNvSpPr txBox="1"/>
              <p:nvPr/>
            </p:nvSpPr>
            <p:spPr>
              <a:xfrm>
                <a:off x="14890" y="14890"/>
                <a:ext cx="5930792" cy="8223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lvl1pPr defTabSz="507148">
                  <a:defRPr sz="2000">
                    <a:latin typeface="+mn-lt"/>
                    <a:ea typeface="+mn-ea"/>
                    <a:cs typeface="+mn-cs"/>
                    <a:sym typeface="Arial"/>
                  </a:defRPr>
                </a:lvl1pPr>
              </a:lstStyle>
              <a:p>
                <a:pPr/>
                <a:r>
                  <a:t>Coding to lean: Independent work</a:t>
                </a:r>
              </a:p>
            </p:txBody>
          </p:sp>
        </p:grpSp>
      </p:grpSp>
      <p:sp>
        <p:nvSpPr>
          <p:cNvPr id="209" name="be sure to:"/>
          <p:cNvSpPr txBox="1"/>
          <p:nvPr/>
        </p:nvSpPr>
        <p:spPr>
          <a:xfrm>
            <a:off x="1198500" y="1152719"/>
            <a:ext cx="1283445" cy="3048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defTabSz="507148">
              <a:defRPr sz="2000">
                <a:solidFill>
                  <a:schemeClr val="accent5">
                    <a:lumOff val="-9843"/>
                  </a:schemeClr>
                </a:solidFill>
              </a:defRPr>
            </a:lvl1pPr>
          </a:lstStyle>
          <a:p>
            <a:pPr/>
            <a:r>
              <a:t>be sure to: </a:t>
            </a:r>
          </a:p>
        </p:txBody>
      </p:sp>
      <p:pic>
        <p:nvPicPr>
          <p:cNvPr id="210" name="Image" descr="Image"/>
          <p:cNvPicPr>
            <a:picLocks noChangeAspect="1"/>
          </p:cNvPicPr>
          <p:nvPr/>
        </p:nvPicPr>
        <p:blipFill>
          <a:blip r:embed="rId3">
            <a:extLst/>
          </a:blip>
          <a:stretch>
            <a:fillRect/>
          </a:stretch>
        </p:blipFill>
        <p:spPr>
          <a:xfrm>
            <a:off x="4040282" y="1344493"/>
            <a:ext cx="3998139" cy="2998605"/>
          </a:xfrm>
          <a:prstGeom prst="rect">
            <a:avLst/>
          </a:prstGeom>
          <a:ln w="12700">
            <a:miter lim="400000"/>
          </a:ln>
        </p:spPr>
      </p:pic>
      <p:sp>
        <p:nvSpPr>
          <p:cNvPr id="211" name="Go to your workstation.…"/>
          <p:cNvSpPr txBox="1"/>
          <p:nvPr/>
        </p:nvSpPr>
        <p:spPr>
          <a:xfrm>
            <a:off x="697715" y="1735462"/>
            <a:ext cx="2877133" cy="2400301"/>
          </a:xfrm>
          <a:prstGeom prst="rect">
            <a:avLst/>
          </a:prstGeom>
          <a:ln w="25400">
            <a:solidFill>
              <a:schemeClr val="accent1"/>
            </a:solidFill>
          </a:ln>
          <a:extLst>
            <a:ext uri="{C572A759-6A51-4108-AA02-DFA0A04FC94B}">
              <ma14:wrappingTextBoxFlag xmlns:ma14="http://schemas.microsoft.com/office/mac/drawingml/2011/main" val="1"/>
            </a:ext>
          </a:extLst>
        </p:spPr>
        <p:txBody>
          <a:bodyPr lIns="0" tIns="0" rIns="0" bIns="0">
            <a:spAutoFit/>
          </a:bodyPr>
          <a:lstStyle/>
          <a:p>
            <a:pPr marL="187157" indent="-187157">
              <a:buSzPct val="100000"/>
              <a:buAutoNum type="arabicPeriod" startAt="1"/>
              <a:defRPr>
                <a:solidFill>
                  <a:schemeClr val="accent3">
                    <a:lumOff val="-9098"/>
                  </a:schemeClr>
                </a:solidFill>
              </a:defRPr>
            </a:pPr>
            <a:r>
              <a:t>Go to your workstation.</a:t>
            </a:r>
          </a:p>
          <a:p>
            <a:pPr marL="187157" indent="-187157">
              <a:buSzPct val="100000"/>
              <a:buAutoNum type="arabicPeriod" startAt="1"/>
              <a:defRPr>
                <a:solidFill>
                  <a:schemeClr val="accent3">
                    <a:lumOff val="-9098"/>
                  </a:schemeClr>
                </a:solidFill>
              </a:defRPr>
            </a:pPr>
            <a:r>
              <a:t>Watch the video </a:t>
            </a:r>
            <a:r>
              <a:rPr>
                <a:solidFill>
                  <a:schemeClr val="accent5"/>
                </a:solidFill>
              </a:rPr>
              <a:t>5.6.1: Writing Classes</a:t>
            </a:r>
            <a:endParaRPr>
              <a:solidFill>
                <a:schemeClr val="accent5"/>
              </a:solidFill>
            </a:endParaRPr>
          </a:p>
          <a:p>
            <a:pPr marL="187157" indent="-187157">
              <a:buSzPct val="100000"/>
              <a:buAutoNum type="arabicPeriod" startAt="1"/>
              <a:defRPr>
                <a:solidFill>
                  <a:schemeClr val="accent3">
                    <a:lumOff val="-9098"/>
                  </a:schemeClr>
                </a:solidFill>
              </a:defRPr>
            </a:pPr>
            <a:r>
              <a:t>Work on following problems in CodeHS:</a:t>
            </a:r>
          </a:p>
          <a:p>
            <a:pPr lvl="1" marL="695157" indent="-187157">
              <a:buSzPct val="100000"/>
              <a:buAutoNum type="alphaLcPeriod" startAt="1"/>
              <a:defRPr>
                <a:solidFill>
                  <a:schemeClr val="accent5"/>
                </a:solidFill>
              </a:defRPr>
            </a:pPr>
            <a:r>
              <a:t>5.6.5: Distance conversions</a:t>
            </a:r>
          </a:p>
          <a:p>
            <a:pPr lvl="1" marL="695157" indent="-187157">
              <a:buSzPct val="100000"/>
              <a:buAutoNum type="alphaLcPeriod" startAt="1"/>
              <a:defRPr>
                <a:solidFill>
                  <a:schemeClr val="accent5"/>
                </a:solidFill>
              </a:defRPr>
            </a:pPr>
            <a:r>
              <a:t>5.6.6: Food App Demo</a:t>
            </a:r>
          </a:p>
          <a:p>
            <a:pPr lvl="1" marL="695157" indent="-187157">
              <a:buSzPct val="100000"/>
              <a:buAutoNum type="alphaLcPeriod" startAt="1"/>
              <a:defRPr>
                <a:solidFill>
                  <a:schemeClr val="accent5"/>
                </a:solidFill>
              </a:defRPr>
            </a:pPr>
            <a:r>
              <a:t>5.6.7: Car Class</a:t>
            </a:r>
          </a:p>
          <a:p>
            <a:pPr marL="187157" indent="-187157">
              <a:buSzPct val="100000"/>
              <a:buAutoNum type="arabicPeriod" startAt="1"/>
              <a:defRPr>
                <a:solidFill>
                  <a:schemeClr val="accent3">
                    <a:lumOff val="-9098"/>
                  </a:schemeClr>
                </a:solidFill>
              </a:defRPr>
            </a:pPr>
            <a:r>
              <a:t>We’ll go over the exercises at tehe end of class!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Double-click to edit"/>
          <p:cNvSpPr txBox="1"/>
          <p:nvPr>
            <p:ph type="title"/>
          </p:nvPr>
        </p:nvSpPr>
        <p:spPr>
          <a:prstGeom prst="rect">
            <a:avLst/>
          </a:prstGeom>
        </p:spPr>
        <p:txBody>
          <a:bodyPr/>
          <a:lstStyle/>
          <a:p>
            <a:pPr defTabSz="886968">
              <a:defRPr sz="2910"/>
            </a:pPr>
          </a:p>
        </p:txBody>
      </p:sp>
      <p:sp>
        <p:nvSpPr>
          <p:cNvPr id="216" name="Answer the questions below.…"/>
          <p:cNvSpPr txBox="1"/>
          <p:nvPr/>
        </p:nvSpPr>
        <p:spPr>
          <a:xfrm>
            <a:off x="778973" y="1600200"/>
            <a:ext cx="7313515" cy="26416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1800"/>
            </a:pPr>
            <a:r>
              <a:t>Answer the questions below.  </a:t>
            </a:r>
          </a:p>
          <a:p>
            <a:pPr defTabSz="457200">
              <a:spcBef>
                <a:spcPts val="1400"/>
              </a:spcBef>
              <a:defRPr sz="1800">
                <a:solidFill>
                  <a:srgbClr val="333333"/>
                </a:solidFill>
              </a:defRPr>
            </a:pPr>
          </a:p>
          <a:p>
            <a:pPr marL="147052" indent="-147052" defTabSz="457200">
              <a:spcBef>
                <a:spcPts val="1400"/>
              </a:spcBef>
              <a:buSzPct val="100000"/>
              <a:buAutoNum type="arabicPeriod" startAt="1"/>
              <a:defRPr sz="1800">
                <a:solidFill>
                  <a:srgbClr val="333333"/>
                </a:solidFill>
              </a:defRPr>
            </a:pPr>
            <a:r>
              <a:t>Why are instance variables in a class kept private?</a:t>
            </a:r>
          </a:p>
          <a:p>
            <a:pPr marL="147052" indent="-147052" defTabSz="457200">
              <a:spcBef>
                <a:spcPts val="1400"/>
              </a:spcBef>
              <a:buSzPct val="100000"/>
              <a:buAutoNum type="arabicPeriod" startAt="1"/>
              <a:defRPr sz="1800">
                <a:solidFill>
                  <a:srgbClr val="333333"/>
                </a:solidFill>
              </a:defRPr>
            </a:pPr>
            <a:r>
              <a:t>What are getter (aka accessor) and setter (aka mutator) methods used for?</a:t>
            </a:r>
          </a:p>
          <a:p>
            <a:pPr marL="147052" indent="-147052" defTabSz="457200">
              <a:spcBef>
                <a:spcPts val="1400"/>
              </a:spcBef>
              <a:buSzPct val="100000"/>
              <a:buAutoNum type="arabicPeriod" startAt="1"/>
              <a:defRPr sz="1800">
                <a:solidFill>
                  <a:srgbClr val="333333"/>
                </a:solidFill>
              </a:defRPr>
            </a:pPr>
            <a:r>
              <a:t>What is the toString() method used for?</a:t>
            </a:r>
            <a:endParaRPr>
              <a:solidFill>
                <a:srgbClr val="000000"/>
              </a:solidFill>
              <a:latin typeface="Courier New"/>
              <a:ea typeface="Courier New"/>
              <a:cs typeface="Courier New"/>
              <a:sym typeface="Courier New"/>
            </a:endParaRPr>
          </a:p>
        </p:txBody>
      </p:sp>
      <p:sp>
        <p:nvSpPr>
          <p:cNvPr id="217" name="Exit ticket…"/>
          <p:cNvSpPr txBox="1"/>
          <p:nvPr/>
        </p:nvSpPr>
        <p:spPr>
          <a:xfrm>
            <a:off x="1404467" y="357128"/>
            <a:ext cx="7302728" cy="939691"/>
          </a:xfrm>
          <a:prstGeom prst="rect">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91422" tIns="91422" rIns="91422" bIns="91422">
            <a:normAutofit fontScale="100000" lnSpcReduction="0"/>
          </a:bodyPr>
          <a:lstStyle/>
          <a:p>
            <a:pPr defTabSz="813816">
              <a:defRPr sz="2100">
                <a:latin typeface="+mn-lt"/>
                <a:ea typeface="+mn-ea"/>
                <a:cs typeface="+mn-cs"/>
                <a:sym typeface="Arial"/>
              </a:defRPr>
            </a:pPr>
            <a:r>
              <a:t>Exit ticket</a:t>
            </a:r>
          </a:p>
          <a:p>
            <a:pPr defTabSz="813816">
              <a:defRPr sz="1200">
                <a:solidFill>
                  <a:schemeClr val="accent5"/>
                </a:solidFill>
              </a:defRPr>
            </a:pPr>
            <a:r>
              <a:t>be sure to:</a:t>
            </a:r>
            <a:r>
              <a:rPr>
                <a:solidFill>
                  <a:schemeClr val="accent5">
                    <a:lumOff val="-9843"/>
                  </a:schemeClr>
                </a:solidFill>
              </a:rPr>
              <a:t> </a:t>
            </a:r>
            <a:r>
              <a:rPr>
                <a:solidFill>
                  <a:schemeClr val="accent3">
                    <a:lumOff val="-9098"/>
                  </a:schemeClr>
                </a:solidFill>
              </a:rPr>
              <a:t>Get out a sheet of loose leaf paper. Write your </a:t>
            </a:r>
            <a:r>
              <a:rPr b="1">
                <a:solidFill>
                  <a:schemeClr val="accent3">
                    <a:lumOff val="-9098"/>
                  </a:schemeClr>
                </a:solidFill>
              </a:rPr>
              <a:t>name</a:t>
            </a:r>
            <a:r>
              <a:rPr>
                <a:solidFill>
                  <a:schemeClr val="accent3">
                    <a:lumOff val="-9098"/>
                  </a:schemeClr>
                </a:solidFill>
              </a:rPr>
              <a:t> and the </a:t>
            </a:r>
            <a:r>
              <a:rPr b="1">
                <a:solidFill>
                  <a:schemeClr val="accent3">
                    <a:lumOff val="-9098"/>
                  </a:schemeClr>
                </a:solidFill>
              </a:rPr>
              <a:t>date</a:t>
            </a:r>
            <a:r>
              <a:rPr>
                <a:solidFill>
                  <a:schemeClr val="accent3">
                    <a:lumOff val="-9098"/>
                  </a:schemeClr>
                </a:solidFill>
              </a:rPr>
              <a:t> on the top. Answer each question below with a complete sentence. Be prepared to turn in!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6">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1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1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1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1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16">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216">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16" grpId="1"/>
    </p:bldLst>
  </p:timing>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