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2" name="Shape 182"/>
          <p:cNvSpPr/>
          <p:nvPr>
            <p:ph type="sldImg"/>
          </p:nvPr>
        </p:nvSpPr>
        <p:spPr>
          <a:xfrm>
            <a:off x="1143000" y="685800"/>
            <a:ext cx="4572000" cy="3429000"/>
          </a:xfrm>
          <a:prstGeom prst="rect">
            <a:avLst/>
          </a:prstGeom>
        </p:spPr>
        <p:txBody>
          <a:bodyPr/>
          <a:lstStyle/>
          <a:p>
            <a:pPr/>
          </a:p>
        </p:txBody>
      </p:sp>
      <p:sp>
        <p:nvSpPr>
          <p:cNvPr id="183" name="Shape 18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r>
              <a:t>make google form to submit published code.</a:t>
            </a:r>
          </a:p>
          <a:p>
            <a:pPr/>
          </a:p>
          <a:p>
            <a:pPr/>
            <a:r>
              <a:t>make google meet link for better live coding experience.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Shape 200"/>
          <p:cNvSpPr/>
          <p:nvPr>
            <p:ph type="sldImg"/>
          </p:nvPr>
        </p:nvSpPr>
        <p:spPr>
          <a:prstGeom prst="rect">
            <a:avLst/>
          </a:prstGeom>
        </p:spPr>
        <p:txBody>
          <a:bodyPr/>
          <a:lstStyle/>
          <a:p>
            <a:pPr/>
          </a:p>
        </p:txBody>
      </p:sp>
      <p:sp>
        <p:nvSpPr>
          <p:cNvPr id="201" name="Shape 201"/>
          <p:cNvSpPr/>
          <p:nvPr>
            <p:ph type="body" sz="quarter" idx="1"/>
          </p:nvPr>
        </p:nvSpPr>
        <p:spPr>
          <a:prstGeom prst="rect">
            <a:avLst/>
          </a:prstGeom>
        </p:spPr>
        <p:txBody>
          <a:bodyPr/>
          <a:lstStyle/>
          <a:p>
            <a:pPr/>
            <a:r>
              <a:t>+How can I move to the left and write? experiment with using the posn(x,y) function.</a:t>
            </a:r>
          </a:p>
          <a:p>
            <a:pPr/>
          </a:p>
          <a:p>
            <a:pPr/>
            <a:r>
              <a:t>+example of fully implemented update-player function:</a:t>
            </a:r>
          </a:p>
          <a:p>
            <a:pPr/>
            <a:r>
              <a:t>fun update-player(x, y, key):</a:t>
            </a:r>
          </a:p>
          <a:p>
            <a:pPr/>
            <a:r>
              <a:t>  ask:</a:t>
            </a:r>
          </a:p>
          <a:p>
            <a:pPr/>
            <a:r>
              <a:t>    | (key == "up") and (y &gt;= 480) # Wrap from top to bottom</a:t>
            </a:r>
          </a:p>
          <a:p>
            <a:pPr/>
            <a:r>
              <a:t>      then: posn(x, 0)</a:t>
            </a:r>
          </a:p>
          <a:p>
            <a:pPr/>
            <a:r>
              <a:t>    | (key == "down") and (y &lt;= -120) # Wrap from bottom to top</a:t>
            </a:r>
          </a:p>
          <a:p>
            <a:pPr/>
            <a:r>
              <a:t>      then: posn(x, 480)</a:t>
            </a:r>
          </a:p>
          <a:p>
            <a:pPr/>
            <a:r>
              <a:t>    | (key == "up") # default up</a:t>
            </a:r>
          </a:p>
          <a:p>
            <a:pPr/>
            <a:r>
              <a:t>      then: posn(x, y + 10)</a:t>
            </a:r>
          </a:p>
          <a:p>
            <a:pPr/>
            <a:r>
              <a:t>    | (key == "down") # default down</a:t>
            </a:r>
          </a:p>
          <a:p>
            <a:pPr/>
            <a:r>
              <a:t>      then: posn(x, y - 10)</a:t>
            </a:r>
          </a:p>
          <a:p>
            <a:pPr/>
            <a:r>
              <a:t>    | (key == "left") # default up</a:t>
            </a:r>
          </a:p>
          <a:p>
            <a:pPr/>
            <a:r>
              <a:t>      then: posn(x - 10, y)</a:t>
            </a:r>
          </a:p>
          <a:p>
            <a:pPr/>
            <a:r>
              <a:t>    | (key == "right") # default down</a:t>
            </a:r>
          </a:p>
          <a:p>
            <a:pPr/>
            <a:r>
              <a:t>      then: posn(x + 10, y)</a:t>
            </a:r>
          </a:p>
          <a:p>
            <a:pPr/>
            <a:r>
              <a:t>    |otherwise: posn(x, y) # any other key</a:t>
            </a:r>
          </a:p>
          <a:p>
            <a:pPr/>
            <a:r>
              <a:t>  end</a:t>
            </a:r>
          </a:p>
          <a:p>
            <a:pPr/>
            <a:r>
              <a:t>end</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2"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3"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9"/>
            <a:ext cx="6244203" cy="4"/>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56" name="Google Shape;25;p4"/>
          <p:cNvSpPr/>
          <p:nvPr/>
        </p:nvSpPr>
        <p:spPr>
          <a:xfrm>
            <a:off x="2477722" y="4739998"/>
            <a:ext cx="6244203"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7" name="Google Shape;26;p4"/>
          <p:cNvSpPr/>
          <p:nvPr/>
        </p:nvSpPr>
        <p:spPr>
          <a:xfrm>
            <a:off x="425197" y="415650"/>
            <a:ext cx="183304"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10/25/21</a:t>
            </a:r>
          </a:p>
        </p:txBody>
      </p:sp>
      <p:sp>
        <p:nvSpPr>
          <p:cNvPr id="161" name="Slide Number"/>
          <p:cNvSpPr txBox="1"/>
          <p:nvPr>
            <p:ph type="sldNum" sz="quarter" idx="2"/>
          </p:nvPr>
        </p:nvSpPr>
        <p:spPr>
          <a:xfrm>
            <a:off x="8709893"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7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7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implement nested loops in Java?</a:t>
            </a:r>
          </a:p>
        </p:txBody>
      </p:sp>
      <p:sp>
        <p:nvSpPr>
          <p:cNvPr id="17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11/19/21</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sp>
        <p:nvSpPr>
          <p:cNvPr id="3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4"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precalc </a:t>
            </a:r>
            <a:r>
              <a:t>g</a:t>
            </a:r>
            <a:r>
              <a:t>oal: </a:t>
            </a:r>
            <a:r>
              <a:rPr b="0"/>
              <a:t>complete requirements for video game project </a:t>
            </a:r>
          </a:p>
        </p:txBody>
      </p:sp>
      <p:sp>
        <p:nvSpPr>
          <p:cNvPr id="45" name="Dr. O’Brien  1/7/22"/>
          <p:cNvSpPr txBox="1"/>
          <p:nvPr/>
        </p:nvSpPr>
        <p:spPr>
          <a:xfrm>
            <a:off x="7592483" y="39450"/>
            <a:ext cx="1475384"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1/7/22</a:t>
            </a:r>
          </a:p>
        </p:txBody>
      </p:sp>
      <p:pic>
        <p:nvPicPr>
          <p:cNvPr id="46"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2" cy="3002402"/>
          </a:xfrm>
          <a:prstGeom prst="rect">
            <a:avLst/>
          </a:prstGeom>
        </p:spPr>
        <p:txBody>
          <a:bodyPr/>
          <a:lstStyle/>
          <a:p>
            <a:pPr algn="l"/>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100"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lgn="l"/>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Precalc</a:t>
            </a:r>
          </a:p>
          <a:p>
            <a:pPr>
              <a:defRPr sz="4300">
                <a:solidFill>
                  <a:srgbClr val="0000FF"/>
                </a:solidFill>
              </a:defRPr>
            </a:pPr>
            <a:r>
              <a:t>Lesson 15.5</a:t>
            </a:r>
          </a:p>
        </p:txBody>
      </p:sp>
      <p:sp>
        <p:nvSpPr>
          <p:cNvPr id="186" name="Google Shape;77;p13"/>
          <p:cNvSpPr txBox="1"/>
          <p:nvPr>
            <p:ph type="subTitle" sz="quarter" idx="1"/>
          </p:nvPr>
        </p:nvSpPr>
        <p:spPr>
          <a:prstGeom prst="rect">
            <a:avLst/>
          </a:prstGeom>
        </p:spPr>
        <p:txBody>
          <a:bodyPr/>
          <a:lstStyle/>
          <a:p>
            <a:pPr marL="0" indent="0">
              <a:lnSpc>
                <a:spcPct val="80000"/>
              </a:lnSpc>
              <a:defRPr sz="1600"/>
            </a:pPr>
            <a:r>
              <a:t>Dr. O’Brien</a:t>
            </a:r>
          </a:p>
          <a:p>
            <a:pPr marL="0" indent="0">
              <a:lnSpc>
                <a:spcPct val="80000"/>
              </a:lnSpc>
              <a:defRPr sz="1600"/>
            </a:pPr>
            <a:r>
              <a:t>Herbert H. </a:t>
            </a:r>
            <a:r>
              <a:t>Lehman High School</a:t>
            </a:r>
          </a:p>
          <a:p>
            <a:pPr marL="0" indent="0">
              <a:lnSpc>
                <a:spcPct val="80000"/>
              </a:lnSpc>
              <a:defRPr sz="1600"/>
            </a:pPr>
            <a:r>
              <a:t>7 January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Google Shape;118;p19"/>
          <p:cNvSpPr txBox="1"/>
          <p:nvPr>
            <p:ph type="title"/>
          </p:nvPr>
        </p:nvSpPr>
        <p:spPr>
          <a:xfrm>
            <a:off x="1424035" y="575950"/>
            <a:ext cx="7302729" cy="939691"/>
          </a:xfrm>
          <a:prstGeom prst="rect">
            <a:avLst/>
          </a:prstGeom>
          <a:solidFill>
            <a:srgbClr val="FFFFFF"/>
          </a:solidFill>
          <a:ln w="25400">
            <a:solidFill>
              <a:schemeClr val="accent1"/>
            </a:solidFill>
            <a:round/>
          </a:ln>
        </p:spPr>
        <p:txBody>
          <a:bodyPr lIns="91422" tIns="91422" rIns="91422" bIns="91422"/>
          <a:lstStyle>
            <a:lvl1pPr defTabSz="813816">
              <a:defRPr b="0" sz="2100">
                <a:solidFill>
                  <a:srgbClr val="F46524"/>
                </a:solidFill>
                <a:latin typeface="+mn-lt"/>
                <a:ea typeface="+mn-ea"/>
                <a:cs typeface="+mn-cs"/>
                <a:sym typeface="Arial"/>
              </a:defRPr>
            </a:lvl1pPr>
          </a:lstStyle>
          <a:p>
            <a:pPr/>
            <a:r>
              <a:t>B24 rules</a:t>
            </a:r>
          </a:p>
        </p:txBody>
      </p:sp>
      <p:sp>
        <p:nvSpPr>
          <p:cNvPr id="191" name="Welcome to our new room, B24!  Please read the information below:…"/>
          <p:cNvSpPr txBox="1"/>
          <p:nvPr/>
        </p:nvSpPr>
        <p:spPr>
          <a:xfrm>
            <a:off x="350267" y="1656889"/>
            <a:ext cx="7462021" cy="1943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1D57"/>
                </a:solidFill>
              </a:defRPr>
            </a:pPr>
            <a:r>
              <a:t>Welcome to our new room, </a:t>
            </a:r>
            <a:r>
              <a:rPr>
                <a:solidFill>
                  <a:srgbClr val="FF6A00"/>
                </a:solidFill>
              </a:rPr>
              <a:t>B24</a:t>
            </a:r>
            <a:r>
              <a:t>!  Please read the information below:</a:t>
            </a:r>
          </a:p>
          <a:p>
            <a:pPr>
              <a:defRPr>
                <a:solidFill>
                  <a:srgbClr val="011D57"/>
                </a:solidFill>
              </a:defRPr>
            </a:pPr>
          </a:p>
          <a:p>
            <a:pPr marL="187157" indent="-187157">
              <a:buSzPct val="100000"/>
              <a:buAutoNum type="arabicPeriod" startAt="1"/>
              <a:defRPr>
                <a:solidFill>
                  <a:srgbClr val="011D57"/>
                </a:solidFill>
              </a:defRPr>
            </a:pPr>
            <a:r>
              <a:t>When you come in, please find a seat at a desk (if one’s available) or one of the </a:t>
            </a:r>
            <a:r>
              <a:rPr>
                <a:solidFill>
                  <a:srgbClr val="FF6A00"/>
                </a:solidFill>
              </a:rPr>
              <a:t>six</a:t>
            </a:r>
            <a:r>
              <a:t> closest desks to the screen. </a:t>
            </a:r>
            <a:r>
              <a:rPr b="1" i="1" u="sng">
                <a:solidFill>
                  <a:srgbClr val="E22400"/>
                </a:solidFill>
              </a:rPr>
              <a:t>Do not sit in the back of the classroom</a:t>
            </a:r>
            <a:r>
              <a:t>.  We’ll conduct the do now and mini lesson from here.</a:t>
            </a:r>
          </a:p>
          <a:p>
            <a:pPr marL="187157" indent="-187157">
              <a:buSzPct val="100000"/>
              <a:buAutoNum type="arabicPeriod" startAt="1"/>
              <a:defRPr>
                <a:solidFill>
                  <a:srgbClr val="011D57"/>
                </a:solidFill>
              </a:defRPr>
            </a:pPr>
            <a:r>
              <a:t>When I dismiss you for independent work, find a sit at one of the computer workstations.</a:t>
            </a:r>
          </a:p>
          <a:p>
            <a:pPr marL="187157" indent="-187157">
              <a:buSzPct val="100000"/>
              <a:buAutoNum type="arabicPeriod" startAt="1"/>
              <a:defRPr b="1" i="1" u="sng">
                <a:solidFill>
                  <a:srgbClr val="E22400"/>
                </a:solidFill>
              </a:defRPr>
            </a:pPr>
            <a:r>
              <a:t>No food or drink by the computers.</a:t>
            </a:r>
            <a:r>
              <a:rPr b="0" i="0" u="none">
                <a:solidFill>
                  <a:srgbClr val="011D57"/>
                </a:solidFill>
              </a:rPr>
              <a:t>  </a:t>
            </a:r>
            <a:endParaRPr b="0" i="0" u="none">
              <a:solidFill>
                <a:srgbClr val="011D57"/>
              </a:solidFill>
            </a:endParaRPr>
          </a:p>
          <a:p>
            <a:pPr marL="187157" indent="-187157">
              <a:buSzPct val="100000"/>
              <a:buAutoNum type="arabicPeriod" startAt="1"/>
              <a:defRPr b="1" i="1" u="sng">
                <a:solidFill>
                  <a:srgbClr val="E22400"/>
                </a:solidFill>
              </a:defRPr>
            </a:pPr>
            <a:r>
              <a:rPr b="0" i="0" u="none">
                <a:solidFill>
                  <a:srgbClr val="011D57"/>
                </a:solidFill>
              </a:rPr>
              <a:t>At the end of the period, you’ll be directed to assemble for the exit ticket/debrief. Log out of your computer, and </a:t>
            </a:r>
            <a:r>
              <a:t>quietly </a:t>
            </a:r>
            <a:r>
              <a:rPr b="0" i="0" u="none">
                <a:solidFill>
                  <a:srgbClr val="011D57"/>
                </a:solidFill>
              </a:rPr>
              <a:t>return to a seat near the front.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1"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Coding to learn: Work Day"/>
          <p:cNvSpPr txBox="1"/>
          <p:nvPr/>
        </p:nvSpPr>
        <p:spPr>
          <a:xfrm>
            <a:off x="2241183" y="17599"/>
            <a:ext cx="4389095" cy="596901"/>
          </a:xfrm>
          <a:prstGeom prst="rect">
            <a:avLst/>
          </a:prstGeom>
          <a:ln w="12700">
            <a:solidFill>
              <a:srgbClr val="012F7B"/>
            </a:solidFill>
            <a:miter lim="400000"/>
          </a:ln>
          <a:extLst>
            <a:ext uri="{C572A759-6A51-4108-AA02-DFA0A04FC94B}">
              <ma14:wrappingTextBoxFlag xmlns:ma14="http://schemas.microsoft.com/office/mac/drawingml/2011/main" val="1"/>
            </a:ext>
          </a:extLst>
        </p:spPr>
        <p:txBody>
          <a:bodyPr lIns="0" tIns="0" rIns="0" bIns="0">
            <a:spAutoFit/>
          </a:bodyPr>
          <a:lstStyle>
            <a:lvl1pPr>
              <a:defRPr sz="2400"/>
            </a:lvl1pPr>
          </a:lstStyle>
          <a:p>
            <a:pPr/>
            <a:r>
              <a:t>Coding to learn: Work Day</a:t>
            </a:r>
          </a:p>
        </p:txBody>
      </p:sp>
      <p:sp>
        <p:nvSpPr>
          <p:cNvPr id="194" name="Be sure to: do the work below in your saved copy of thenAlice’s restaurant Pyret file:…"/>
          <p:cNvSpPr txBox="1"/>
          <p:nvPr/>
        </p:nvSpPr>
        <p:spPr>
          <a:xfrm>
            <a:off x="259796" y="669870"/>
            <a:ext cx="4194941" cy="2387601"/>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5">
                    <a:satOff val="-3088"/>
                    <a:lumOff val="12696"/>
                  </a:schemeClr>
                </a:solidFill>
              </a:defRPr>
            </a:pPr>
            <a:r>
              <a:t>Be sure to: </a:t>
            </a:r>
            <a:endParaRPr>
              <a:solidFill>
                <a:schemeClr val="accent1">
                  <a:lumOff val="-6117"/>
                </a:schemeClr>
              </a:solidFill>
            </a:endParaRPr>
          </a:p>
          <a:p>
            <a:pPr>
              <a:defRPr>
                <a:solidFill>
                  <a:schemeClr val="accent5">
                    <a:satOff val="-3088"/>
                    <a:lumOff val="12696"/>
                  </a:schemeClr>
                </a:solidFill>
              </a:defRPr>
            </a:pPr>
            <a:endParaRPr>
              <a:solidFill>
                <a:schemeClr val="accent1">
                  <a:lumOff val="-6117"/>
                </a:schemeClr>
              </a:solidFill>
            </a:endParaRPr>
          </a:p>
          <a:p>
            <a:pPr marL="187157" indent="-187157">
              <a:buSzPct val="100000"/>
              <a:buAutoNum type="arabicPeriod" startAt="1"/>
              <a:defRPr>
                <a:solidFill>
                  <a:schemeClr val="accent5">
                    <a:satOff val="-3088"/>
                    <a:lumOff val="12696"/>
                  </a:schemeClr>
                </a:solidFill>
              </a:defRPr>
            </a:pPr>
            <a:r>
              <a:rPr>
                <a:solidFill>
                  <a:schemeClr val="accent1">
                    <a:lumOff val="-6117"/>
                  </a:schemeClr>
                </a:solidFill>
              </a:rPr>
              <a:t>Read through the video game expectations (to your right).</a:t>
            </a:r>
            <a:endParaRPr>
              <a:solidFill>
                <a:schemeClr val="accent1">
                  <a:lumOff val="-6117"/>
                </a:schemeClr>
              </a:solidFill>
            </a:endParaRPr>
          </a:p>
          <a:p>
            <a:pPr marL="187157" indent="-187157">
              <a:buSzPct val="100000"/>
              <a:buAutoNum type="arabicPeriod" startAt="1"/>
              <a:defRPr>
                <a:solidFill>
                  <a:schemeClr val="accent5">
                    <a:satOff val="-3088"/>
                    <a:lumOff val="12696"/>
                  </a:schemeClr>
                </a:solidFill>
              </a:defRPr>
            </a:pPr>
            <a:r>
              <a:rPr>
                <a:solidFill>
                  <a:schemeClr val="accent1">
                    <a:lumOff val="-6117"/>
                  </a:schemeClr>
                </a:solidFill>
              </a:rPr>
              <a:t>Move to your computer, open your saved game file.  If your game doesn’t yet meet expectations, start working on it!</a:t>
            </a:r>
            <a:endParaRPr>
              <a:solidFill>
                <a:schemeClr val="accent1">
                  <a:lumOff val="-6117"/>
                </a:schemeClr>
              </a:solidFill>
            </a:endParaRPr>
          </a:p>
          <a:p>
            <a:pPr marL="187157" indent="-187157">
              <a:buSzPct val="100000"/>
              <a:buAutoNum type="arabicPeriod" startAt="1"/>
              <a:defRPr>
                <a:solidFill>
                  <a:schemeClr val="accent5">
                    <a:satOff val="-3088"/>
                    <a:lumOff val="12696"/>
                  </a:schemeClr>
                </a:solidFill>
              </a:defRPr>
            </a:pPr>
            <a:r>
              <a:rPr>
                <a:solidFill>
                  <a:schemeClr val="accent1">
                    <a:lumOff val="-6117"/>
                  </a:schemeClr>
                </a:solidFill>
              </a:rPr>
              <a:t>When you’re done with that see the next slide (on Google Classroom).  Work on extending your game.</a:t>
            </a:r>
            <a:endParaRPr>
              <a:solidFill>
                <a:schemeClr val="accent1">
                  <a:lumOff val="-6117"/>
                </a:schemeClr>
              </a:solidFill>
            </a:endParaRPr>
          </a:p>
          <a:p>
            <a:pPr marL="187157" indent="-187157">
              <a:buSzPct val="100000"/>
              <a:buAutoNum type="arabicPeriod" startAt="1"/>
              <a:defRPr>
                <a:solidFill>
                  <a:schemeClr val="accent5">
                    <a:satOff val="-3088"/>
                    <a:lumOff val="12696"/>
                  </a:schemeClr>
                </a:solidFill>
              </a:defRPr>
            </a:pPr>
            <a:r>
              <a:rPr>
                <a:solidFill>
                  <a:schemeClr val="accent1">
                    <a:lumOff val="-6117"/>
                  </a:schemeClr>
                </a:solidFill>
              </a:rPr>
              <a:t>If you have any questions, raise your hand!</a:t>
            </a:r>
          </a:p>
        </p:txBody>
      </p:sp>
      <p:sp>
        <p:nvSpPr>
          <p:cNvPr id="195" name="What you should have done with your video game:…"/>
          <p:cNvSpPr txBox="1"/>
          <p:nvPr/>
        </p:nvSpPr>
        <p:spPr>
          <a:xfrm>
            <a:off x="4517219" y="633900"/>
            <a:ext cx="4123517" cy="382151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1700">
                <a:solidFill>
                  <a:srgbClr val="D38301"/>
                </a:solidFill>
              </a:defRPr>
            </a:pPr>
            <a:r>
              <a:t>What you should have done with your video game:</a:t>
            </a:r>
          </a:p>
          <a:p>
            <a:pPr marL="233947" indent="-233947">
              <a:buSzPct val="100000"/>
              <a:buAutoNum type="arabicPeriod" startAt="1"/>
            </a:pPr>
            <a:r>
              <a:t>Add your own images for player, danger, and target</a:t>
            </a:r>
          </a:p>
          <a:p>
            <a:pPr marL="233947" indent="-233947">
              <a:buSzPct val="100000"/>
              <a:buAutoNum type="arabicPeriod" startAt="1"/>
            </a:pPr>
            <a:r>
              <a:t>Make sure the danger and target are moving horizontally, by modifying the </a:t>
            </a:r>
            <a:r>
              <a:rPr>
                <a:solidFill>
                  <a:srgbClr val="012F7B"/>
                </a:solidFill>
                <a:latin typeface="Courier New"/>
                <a:ea typeface="Courier New"/>
                <a:cs typeface="Courier New"/>
                <a:sym typeface="Courier New"/>
              </a:rPr>
              <a:t>update-danger()</a:t>
            </a:r>
            <a:r>
              <a:t> and              </a:t>
            </a:r>
            <a:r>
              <a:rPr>
                <a:solidFill>
                  <a:srgbClr val="012F7B"/>
                </a:solidFill>
                <a:latin typeface="Courier New"/>
                <a:ea typeface="Courier New"/>
                <a:cs typeface="Courier New"/>
                <a:sym typeface="Courier New"/>
              </a:rPr>
              <a:t>update-target() </a:t>
            </a:r>
            <a:r>
              <a:t>functions</a:t>
            </a:r>
          </a:p>
          <a:p>
            <a:pPr marL="233947" indent="-233947">
              <a:buSzPct val="100000"/>
              <a:buAutoNum type="arabicPeriod" startAt="1"/>
            </a:pPr>
            <a:r>
              <a:t>Make sure that the player can move up and down, by modifying the </a:t>
            </a:r>
            <a:r>
              <a:rPr>
                <a:solidFill>
                  <a:srgbClr val="012F7B"/>
                </a:solidFill>
                <a:latin typeface="Courier New"/>
                <a:ea typeface="Courier New"/>
                <a:cs typeface="Courier New"/>
                <a:sym typeface="Courier New"/>
              </a:rPr>
              <a:t>update-player()</a:t>
            </a:r>
            <a:r>
              <a:t> function</a:t>
            </a:r>
          </a:p>
          <a:p>
            <a:pPr marL="233947" indent="-233947">
              <a:buSzPct val="100000"/>
              <a:buAutoNum type="arabicPeriod" startAt="1"/>
              <a:defRPr b="1"/>
            </a:pPr>
            <a:r>
              <a:t>Use the </a:t>
            </a:r>
            <a:r>
              <a:rPr u="sng">
                <a:solidFill>
                  <a:schemeClr val="accent5"/>
                </a:solidFill>
              </a:rPr>
              <a:t>distance formula</a:t>
            </a:r>
            <a:r>
              <a:t> to finish the </a:t>
            </a:r>
            <a:r>
              <a:rPr>
                <a:solidFill>
                  <a:srgbClr val="0056D6"/>
                </a:solidFill>
                <a:latin typeface="Courier New"/>
                <a:ea typeface="Courier New"/>
                <a:cs typeface="Courier New"/>
                <a:sym typeface="Courier New"/>
              </a:rPr>
              <a:t>distance()</a:t>
            </a:r>
            <a:r>
              <a:t> function. The finish the </a:t>
            </a:r>
            <a:r>
              <a:rPr>
                <a:solidFill>
                  <a:srgbClr val="0056D6"/>
                </a:solidFill>
                <a:latin typeface="Courier New"/>
                <a:ea typeface="Courier New"/>
                <a:cs typeface="Courier New"/>
                <a:sym typeface="Courier New"/>
              </a:rPr>
              <a:t>is-collision() </a:t>
            </a:r>
            <a:r>
              <a:t>function.</a:t>
            </a:r>
          </a:p>
          <a:p>
            <a:pPr marL="233947" indent="-233947">
              <a:buSzPct val="100000"/>
              <a:buAutoNum type="arabicPeriod" startAt="1"/>
              <a:defRPr b="1"/>
            </a:pPr>
            <a:r>
              <a:rPr b="0"/>
              <a:t>Advanced: use the </a:t>
            </a:r>
            <a:r>
              <a:rPr b="0">
                <a:solidFill>
                  <a:srgbClr val="012F7B"/>
                </a:solidFill>
                <a:latin typeface="Courier New"/>
                <a:ea typeface="Courier New"/>
                <a:cs typeface="Courier New"/>
                <a:sym typeface="Courier New"/>
              </a:rPr>
              <a:t>posn()</a:t>
            </a:r>
            <a:r>
              <a:rPr b="0"/>
              <a:t> function to make sure the characters in the game can move in more interesting directions.</a:t>
            </a:r>
          </a:p>
        </p:txBody>
      </p:sp>
      <p:sp>
        <p:nvSpPr>
          <p:cNvPr id="196" name="Be sure to: do the work below in your saved copy of thenAlice’s restaurant Pyret file:…"/>
          <p:cNvSpPr txBox="1"/>
          <p:nvPr/>
        </p:nvSpPr>
        <p:spPr>
          <a:xfrm>
            <a:off x="755518" y="3416670"/>
            <a:ext cx="3203498" cy="860088"/>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1">
                    <a:lumOff val="-6117"/>
                  </a:schemeClr>
                </a:solidFill>
              </a:defRPr>
            </a:pPr>
            <a:r>
              <a:t>The distance formula:</a:t>
            </a:r>
          </a:p>
          <a:p>
            <a:pPr>
              <a:defRPr>
                <a:solidFill>
                  <a:schemeClr val="accent1">
                    <a:lumOff val="-6117"/>
                  </a:schemeClr>
                </a:solidFill>
              </a:defRPr>
            </a:pPr>
          </a:p>
          <a:p>
            <a:pPr>
              <a:defRPr>
                <a:solidFill>
                  <a:schemeClr val="accent1">
                    <a:lumOff val="-6117"/>
                  </a:schemeClr>
                </a:solidFill>
              </a:defRPr>
            </a:pPr>
            <a14:m>
              <m:oMathPara>
                <m:oMathParaPr>
                  <m:jc m:val="left"/>
                </m:oMathParaPr>
                <m:oMath>
                  <m:r>
                    <a:rPr xmlns:a="http://schemas.openxmlformats.org/drawingml/2006/main" sz="1650" i="1">
                      <a:solidFill>
                        <a:srgbClr val="00457C"/>
                      </a:solidFill>
                      <a:latin typeface="Cambria Math" panose="02040503050406030204" pitchFamily="18" charset="0"/>
                    </a:rPr>
                    <m:t>d</m:t>
                  </m:r>
                  <m:r>
                    <a:rPr xmlns:a="http://schemas.openxmlformats.org/drawingml/2006/main" sz="1650" i="1">
                      <a:solidFill>
                        <a:srgbClr val="00457C"/>
                      </a:solidFill>
                      <a:latin typeface="Cambria Math" panose="02040503050406030204" pitchFamily="18" charset="0"/>
                    </a:rPr>
                    <m:t>=</m:t>
                  </m:r>
                  <m:rad>
                    <m:radPr>
                      <m:ctrlPr>
                        <a:rPr xmlns:a="http://schemas.openxmlformats.org/drawingml/2006/main" sz="1650" i="1">
                          <a:solidFill>
                            <a:srgbClr val="00457C"/>
                          </a:solidFill>
                          <a:latin typeface="Cambria Math" panose="02040503050406030204" pitchFamily="18" charset="0"/>
                        </a:rPr>
                      </m:ctrlPr>
                      <m:degHide m:val="on"/>
                    </m:radPr>
                    <m:deg/>
                    <m:e>
                      <m:r>
                        <a:rPr xmlns:a="http://schemas.openxmlformats.org/drawingml/2006/main" sz="1650" i="1">
                          <a:solidFill>
                            <a:srgbClr val="00457C"/>
                          </a:solidFill>
                          <a:latin typeface="Cambria Math" panose="02040503050406030204" pitchFamily="18" charset="0"/>
                        </a:rPr>
                        <m:t>(</m:t>
                      </m:r>
                      <m:r>
                        <a:rPr xmlns:a="http://schemas.openxmlformats.org/drawingml/2006/main" sz="1650" i="1">
                          <a:solidFill>
                            <a:srgbClr val="00457C"/>
                          </a:solidFill>
                          <a:latin typeface="Cambria Math" panose="02040503050406030204" pitchFamily="18" charset="0"/>
                        </a:rPr>
                        <m:t>x</m:t>
                      </m:r>
                      <m:r>
                        <a:rPr xmlns:a="http://schemas.openxmlformats.org/drawingml/2006/main" sz="1650" i="1">
                          <a:solidFill>
                            <a:srgbClr val="00457C"/>
                          </a:solidFill>
                          <a:latin typeface="Cambria Math" panose="02040503050406030204" pitchFamily="18" charset="0"/>
                        </a:rPr>
                        <m:t>2</m:t>
                      </m:r>
                      <m:r>
                        <a:rPr xmlns:a="http://schemas.openxmlformats.org/drawingml/2006/main" sz="1650" i="1">
                          <a:solidFill>
                            <a:srgbClr val="00457C"/>
                          </a:solidFill>
                          <a:latin typeface="Cambria Math" panose="02040503050406030204" pitchFamily="18" charset="0"/>
                        </a:rPr>
                        <m:t>-</m:t>
                      </m:r>
                      <m:r>
                        <a:rPr xmlns:a="http://schemas.openxmlformats.org/drawingml/2006/main" sz="1650" i="1">
                          <a:solidFill>
                            <a:srgbClr val="00457C"/>
                          </a:solidFill>
                          <a:latin typeface="Cambria Math" panose="02040503050406030204" pitchFamily="18" charset="0"/>
                        </a:rPr>
                        <m:t>x</m:t>
                      </m:r>
                      <m:r>
                        <a:rPr xmlns:a="http://schemas.openxmlformats.org/drawingml/2006/main" sz="1650" i="1">
                          <a:solidFill>
                            <a:srgbClr val="00457C"/>
                          </a:solidFill>
                          <a:latin typeface="Cambria Math" panose="02040503050406030204" pitchFamily="18" charset="0"/>
                        </a:rPr>
                        <m:t>1</m:t>
                      </m:r>
                      <m:sSup>
                        <m:e>
                          <m:r>
                            <a:rPr xmlns:a="http://schemas.openxmlformats.org/drawingml/2006/main" sz="1650" i="1">
                              <a:solidFill>
                                <a:srgbClr val="00457C"/>
                              </a:solidFill>
                              <a:latin typeface="Cambria Math" panose="02040503050406030204" pitchFamily="18" charset="0"/>
                            </a:rPr>
                            <m:t>)</m:t>
                          </m:r>
                        </m:e>
                        <m:sup>
                          <m:r>
                            <a:rPr xmlns:a="http://schemas.openxmlformats.org/drawingml/2006/main" sz="1650" i="1">
                              <a:solidFill>
                                <a:srgbClr val="00457C"/>
                              </a:solidFill>
                              <a:latin typeface="Cambria Math" panose="02040503050406030204" pitchFamily="18" charset="0"/>
                            </a:rPr>
                            <m:t>2</m:t>
                          </m:r>
                        </m:sup>
                      </m:sSup>
                      <m:r>
                        <a:rPr xmlns:a="http://schemas.openxmlformats.org/drawingml/2006/main" sz="1650" i="1">
                          <a:solidFill>
                            <a:srgbClr val="00457C"/>
                          </a:solidFill>
                          <a:latin typeface="Cambria Math" panose="02040503050406030204" pitchFamily="18" charset="0"/>
                        </a:rPr>
                        <m:t>+</m:t>
                      </m:r>
                      <m:r>
                        <a:rPr xmlns:a="http://schemas.openxmlformats.org/drawingml/2006/main" sz="1650" i="1">
                          <a:solidFill>
                            <a:srgbClr val="00457C"/>
                          </a:solidFill>
                          <a:latin typeface="Cambria Math" panose="02040503050406030204" pitchFamily="18" charset="0"/>
                        </a:rPr>
                        <m:t>(</m:t>
                      </m:r>
                      <m:r>
                        <a:rPr xmlns:a="http://schemas.openxmlformats.org/drawingml/2006/main" sz="1650" i="1">
                          <a:solidFill>
                            <a:srgbClr val="00457C"/>
                          </a:solidFill>
                          <a:latin typeface="Cambria Math" panose="02040503050406030204" pitchFamily="18" charset="0"/>
                        </a:rPr>
                        <m:t>y</m:t>
                      </m:r>
                      <m:r>
                        <a:rPr xmlns:a="http://schemas.openxmlformats.org/drawingml/2006/main" sz="1650" i="1">
                          <a:solidFill>
                            <a:srgbClr val="00457C"/>
                          </a:solidFill>
                          <a:latin typeface="Cambria Math" panose="02040503050406030204" pitchFamily="18" charset="0"/>
                        </a:rPr>
                        <m:t>2</m:t>
                      </m:r>
                      <m:r>
                        <a:rPr xmlns:a="http://schemas.openxmlformats.org/drawingml/2006/main" sz="1650" i="1">
                          <a:solidFill>
                            <a:srgbClr val="00457C"/>
                          </a:solidFill>
                          <a:latin typeface="Cambria Math" panose="02040503050406030204" pitchFamily="18" charset="0"/>
                        </a:rPr>
                        <m:t>-</m:t>
                      </m:r>
                      <m:r>
                        <a:rPr xmlns:a="http://schemas.openxmlformats.org/drawingml/2006/main" sz="1650" i="1">
                          <a:solidFill>
                            <a:srgbClr val="00457C"/>
                          </a:solidFill>
                          <a:latin typeface="Cambria Math" panose="02040503050406030204" pitchFamily="18" charset="0"/>
                        </a:rPr>
                        <m:t>y</m:t>
                      </m:r>
                      <m:r>
                        <a:rPr xmlns:a="http://schemas.openxmlformats.org/drawingml/2006/main" sz="1650" i="1">
                          <a:solidFill>
                            <a:srgbClr val="00457C"/>
                          </a:solidFill>
                          <a:latin typeface="Cambria Math" panose="02040503050406030204" pitchFamily="18" charset="0"/>
                        </a:rPr>
                        <m:t>1</m:t>
                      </m:r>
                      <m:sSup>
                        <m:e>
                          <m:r>
                            <a:rPr xmlns:a="http://schemas.openxmlformats.org/drawingml/2006/main" sz="1650" i="1">
                              <a:solidFill>
                                <a:srgbClr val="00457C"/>
                              </a:solidFill>
                              <a:latin typeface="Cambria Math" panose="02040503050406030204" pitchFamily="18" charset="0"/>
                            </a:rPr>
                            <m:t>)</m:t>
                          </m:r>
                        </m:e>
                        <m:sup>
                          <m:r>
                            <a:rPr xmlns:a="http://schemas.openxmlformats.org/drawingml/2006/main" sz="1650" i="1">
                              <a:solidFill>
                                <a:srgbClr val="00457C"/>
                              </a:solidFill>
                              <a:latin typeface="Cambria Math" panose="02040503050406030204" pitchFamily="18" charset="0"/>
                            </a:rPr>
                            <m:t>2</m:t>
                          </m:r>
                        </m:sup>
                      </m:sSup>
                    </m:e>
                  </m:rad>
                </m:oMath>
              </m:oMathPara>
            </a14:m>
            <a:endParaRPr>
              <a:solidFill>
                <a:srgbClr val="01467C"/>
              </a:solidFill>
            </a:endParaR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9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9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9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9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9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2" fill="hold">
                                  <p:stCondLst>
                                    <p:cond delay="0"/>
                                  </p:stCondLst>
                                  <p:iterate type="el" backwards="0">
                                    <p:tmAbs val="0"/>
                                  </p:iterate>
                                  <p:childTnLst>
                                    <p:set>
                                      <p:cBhvr>
                                        <p:cTn id="32" fill="hold"/>
                                        <p:tgtEl>
                                          <p:spTgt spid="196">
                                            <p:bg/>
                                          </p:spTgt>
                                        </p:tgtEl>
                                        <p:attrNameLst>
                                          <p:attrName>style.visibility</p:attrName>
                                        </p:attrNameLst>
                                      </p:cBhvr>
                                      <p:to>
                                        <p:strVal val="visible"/>
                                      </p:to>
                                    </p:set>
                                  </p:childTnLst>
                                </p:cTn>
                              </p:par>
                              <p:par>
                                <p:cTn id="33" presetClass="entr" nodeType="withEffect" presetSubtype="0" presetID="1" grpId="2" fill="hold">
                                  <p:stCondLst>
                                    <p:cond delay="0"/>
                                  </p:stCondLst>
                                  <p:iterate type="el" backwards="0">
                                    <p:tmAbs val="0"/>
                                  </p:iterate>
                                  <p:childTnLst>
                                    <p:set>
                                      <p:cBhvr>
                                        <p:cTn id="34" fill="hold"/>
                                        <p:tgtEl>
                                          <p:spTgt spid="196">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0" presetID="1" grpId="2" fill="hold">
                                  <p:stCondLst>
                                    <p:cond delay="0"/>
                                  </p:stCondLst>
                                  <p:iterate type="el" backwards="0">
                                    <p:tmAbs val="0"/>
                                  </p:iterate>
                                  <p:childTnLst>
                                    <p:set>
                                      <p:cBhvr>
                                        <p:cTn id="38" fill="hold"/>
                                        <p:tgtEl>
                                          <p:spTgt spid="196">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0" presetID="1" grpId="2" fill="hold">
                                  <p:stCondLst>
                                    <p:cond delay="0"/>
                                  </p:stCondLst>
                                  <p:iterate type="el" backwards="0">
                                    <p:tmAbs val="0"/>
                                  </p:iterate>
                                  <p:childTnLst>
                                    <p:set>
                                      <p:cBhvr>
                                        <p:cTn id="42" fill="hold"/>
                                        <p:tgtEl>
                                          <p:spTgt spid="196">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6" grpId="2"/>
      <p:bldP build="p" bldLvl="5" animBg="1" rev="0" advAuto="0" spid="194"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Coding to learn: extension  Activity…"/>
          <p:cNvSpPr txBox="1"/>
          <p:nvPr/>
        </p:nvSpPr>
        <p:spPr>
          <a:xfrm>
            <a:off x="2241183" y="488242"/>
            <a:ext cx="4389095" cy="1181101"/>
          </a:xfrm>
          <a:prstGeom prst="rect">
            <a:avLst/>
          </a:prstGeom>
          <a:ln w="12700">
            <a:solidFill>
              <a:srgbClr val="012F7B"/>
            </a:solidFill>
            <a:miter lim="400000"/>
          </a:ln>
          <a:extLst>
            <a:ext uri="{C572A759-6A51-4108-AA02-DFA0A04FC94B}">
              <ma14:wrappingTextBoxFlag xmlns:ma14="http://schemas.microsoft.com/office/mac/drawingml/2011/main" val="1"/>
            </a:ext>
          </a:extLst>
        </p:spPr>
        <p:txBody>
          <a:bodyPr lIns="0" tIns="0" rIns="0" bIns="0">
            <a:spAutoFit/>
          </a:bodyPr>
          <a:lstStyle/>
          <a:p>
            <a:pPr>
              <a:defRPr sz="2400"/>
            </a:pPr>
            <a:r>
              <a:t>Coding to learn: extension  Activity</a:t>
            </a:r>
          </a:p>
          <a:p>
            <a:pPr>
              <a:defRPr>
                <a:solidFill>
                  <a:schemeClr val="accent5">
                    <a:satOff val="-3088"/>
                    <a:lumOff val="12696"/>
                  </a:schemeClr>
                </a:solidFill>
              </a:defRPr>
            </a:pPr>
            <a:r>
              <a:t>Be sure to: </a:t>
            </a:r>
            <a:r>
              <a:rPr>
                <a:solidFill>
                  <a:schemeClr val="accent1">
                    <a:lumOff val="-6117"/>
                  </a:schemeClr>
                </a:solidFill>
              </a:rPr>
              <a:t>Carefully follow the instructions below:</a:t>
            </a:r>
          </a:p>
        </p:txBody>
      </p:sp>
      <p:sp>
        <p:nvSpPr>
          <p:cNvPr id="199" name="Be sure to: do the work below in your saved copy of thenAlice’s restaurant Pyret file:…"/>
          <p:cNvSpPr txBox="1"/>
          <p:nvPr/>
        </p:nvSpPr>
        <p:spPr>
          <a:xfrm>
            <a:off x="456278" y="1271953"/>
            <a:ext cx="8231445" cy="3327401"/>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defTabSz="457200">
              <a:spcBef>
                <a:spcPts val="1000"/>
              </a:spcBef>
              <a:defRPr>
                <a:solidFill>
                  <a:schemeClr val="accent3">
                    <a:lumOff val="-9098"/>
                  </a:schemeClr>
                </a:solidFill>
              </a:defRPr>
            </a:pPr>
            <a:r>
              <a:t>Now is your time to customize your game! Try implementing some of the following features, or make your own!</a:t>
            </a:r>
          </a:p>
          <a:p>
            <a:pPr marL="457200" indent="-317500" defTabSz="457200">
              <a:spcBef>
                <a:spcPts val="500"/>
              </a:spcBef>
              <a:buClr>
                <a:srgbClr val="75328A"/>
              </a:buClr>
              <a:buSzPct val="100000"/>
              <a:buFont typeface="Helvetica"/>
              <a:buChar char="•"/>
              <a:defRPr>
                <a:solidFill>
                  <a:schemeClr val="accent3">
                    <a:lumOff val="-9098"/>
                  </a:schemeClr>
                </a:solidFill>
              </a:defRPr>
            </a:pPr>
            <a:r>
              <a:rPr>
                <a:solidFill>
                  <a:schemeClr val="accent5"/>
                </a:solidFill>
              </a:rPr>
              <a:t>Warping</a:t>
            </a:r>
            <a:r>
              <a:t> - program one key to "warp" the player to a set location, such as the center of the screen</a:t>
            </a:r>
          </a:p>
          <a:p>
            <a:pPr marL="457200" indent="-317500" defTabSz="457200">
              <a:spcBef>
                <a:spcPts val="500"/>
              </a:spcBef>
              <a:buClr>
                <a:srgbClr val="75328A"/>
              </a:buClr>
              <a:buSzPct val="100000"/>
              <a:buFont typeface="Helvetica"/>
              <a:buChar char="•"/>
              <a:defRPr>
                <a:solidFill>
                  <a:schemeClr val="accent3">
                    <a:lumOff val="-9098"/>
                  </a:schemeClr>
                </a:solidFill>
              </a:defRPr>
            </a:pPr>
            <a:r>
              <a:rPr>
                <a:solidFill>
                  <a:schemeClr val="accent5"/>
                </a:solidFill>
              </a:rPr>
              <a:t>Boundaries</a:t>
            </a:r>
            <a:r>
              <a:t> - change update-player such that PLAYER cannot move off the top or bottom of the screen</a:t>
            </a:r>
          </a:p>
          <a:p>
            <a:pPr marL="457200" indent="-317500" defTabSz="457200">
              <a:spcBef>
                <a:spcPts val="500"/>
              </a:spcBef>
              <a:buClr>
                <a:srgbClr val="75328A"/>
              </a:buClr>
              <a:buSzPct val="100000"/>
              <a:buFont typeface="Helvetica"/>
              <a:buChar char="•"/>
              <a:defRPr>
                <a:solidFill>
                  <a:schemeClr val="accent3">
                    <a:lumOff val="-9098"/>
                  </a:schemeClr>
                </a:solidFill>
              </a:defRPr>
            </a:pPr>
            <a:r>
              <a:rPr>
                <a:solidFill>
                  <a:schemeClr val="accent5"/>
                </a:solidFill>
              </a:rPr>
              <a:t>Wrapping</a:t>
            </a:r>
            <a:r>
              <a:t> - add code to update-player such that when PLAYER moves to the top of the screen, it reappears at the bottom, and vice versa</a:t>
            </a:r>
          </a:p>
          <a:p>
            <a:pPr marL="457200" indent="-317500" defTabSz="457200">
              <a:spcBef>
                <a:spcPts val="500"/>
              </a:spcBef>
              <a:buClr>
                <a:srgbClr val="75328A"/>
              </a:buClr>
              <a:buSzPct val="100000"/>
              <a:buFont typeface="Helvetica"/>
              <a:buChar char="•"/>
              <a:defRPr>
                <a:solidFill>
                  <a:schemeClr val="accent3">
                    <a:lumOff val="-9098"/>
                  </a:schemeClr>
                </a:solidFill>
              </a:defRPr>
            </a:pPr>
            <a:r>
              <a:rPr>
                <a:solidFill>
                  <a:schemeClr val="accent5"/>
                </a:solidFill>
              </a:rPr>
              <a:t>Hiding</a:t>
            </a:r>
            <a:r>
              <a:t> - add a key that will make PLAYER seem to disappear, and reappear when the same key is pressed again</a:t>
            </a:r>
          </a:p>
          <a:p>
            <a:pPr defTabSz="457200">
              <a:spcBef>
                <a:spcPts val="1000"/>
              </a:spcBef>
              <a:defRPr>
                <a:solidFill>
                  <a:schemeClr val="accent3">
                    <a:lumOff val="-9098"/>
                  </a:schemeClr>
                </a:solidFill>
              </a:defRPr>
            </a:pPr>
            <a:r>
              <a:rPr>
                <a:solidFill>
                  <a:schemeClr val="accent5"/>
                </a:solidFill>
              </a:rPr>
              <a:t>Reminder</a:t>
            </a:r>
            <a:r>
              <a:t>: Use </a:t>
            </a:r>
            <a:r>
              <a:rPr>
                <a:solidFill>
                  <a:schemeClr val="accent5"/>
                </a:solidFill>
              </a:rPr>
              <a:t>#</a:t>
            </a:r>
            <a:r>
              <a:t> to add comments to code!</a:t>
            </a:r>
          </a:p>
          <a:p>
            <a:pPr defTabSz="457200">
              <a:spcBef>
                <a:spcPts val="1000"/>
              </a:spcBef>
              <a:defRPr>
                <a:solidFill>
                  <a:schemeClr val="accent6">
                    <a:satOff val="-51724"/>
                    <a:lumOff val="-15333"/>
                  </a:schemeClr>
                </a:solidFill>
              </a:defRPr>
            </a:pPr>
            <a:r>
              <a:t>Adding useful comments to code is an important part of programming. It lets us leave messages for other programmers, leave notes for ourselves, or "turn off" pieces of code that we don’t want or need to debug later.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9">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199">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1" fill="hold">
                                  <p:stCondLst>
                                    <p:cond delay="0"/>
                                  </p:stCondLst>
                                  <p:iterate type="el" backwards="0">
                                    <p:tmAbs val="0"/>
                                  </p:iterate>
                                  <p:childTnLst>
                                    <p:set>
                                      <p:cBhvr>
                                        <p:cTn id="15" fill="hold"/>
                                        <p:tgtEl>
                                          <p:spTgt spid="199">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0" presetID="1" grpId="1" fill="hold">
                                  <p:stCondLst>
                                    <p:cond delay="0"/>
                                  </p:stCondLst>
                                  <p:iterate type="el" backwards="0">
                                    <p:tmAbs val="0"/>
                                  </p:iterate>
                                  <p:childTnLst>
                                    <p:set>
                                      <p:cBhvr>
                                        <p:cTn id="19" fill="hold"/>
                                        <p:tgtEl>
                                          <p:spTgt spid="199">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0" presetID="1" grpId="1" fill="hold">
                                  <p:stCondLst>
                                    <p:cond delay="0"/>
                                  </p:stCondLst>
                                  <p:iterate type="el" backwards="0">
                                    <p:tmAbs val="0"/>
                                  </p:iterate>
                                  <p:childTnLst>
                                    <p:set>
                                      <p:cBhvr>
                                        <p:cTn id="23" fill="hold"/>
                                        <p:tgtEl>
                                          <p:spTgt spid="199">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0" presetID="1" grpId="1" fill="hold">
                                  <p:stCondLst>
                                    <p:cond delay="0"/>
                                  </p:stCondLst>
                                  <p:iterate type="el" backwards="0">
                                    <p:tmAbs val="0"/>
                                  </p:iterate>
                                  <p:childTnLst>
                                    <p:set>
                                      <p:cBhvr>
                                        <p:cTn id="27" fill="hold"/>
                                        <p:tgtEl>
                                          <p:spTgt spid="199">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0" presetID="1" grpId="1" fill="hold">
                                  <p:stCondLst>
                                    <p:cond delay="0"/>
                                  </p:stCondLst>
                                  <p:iterate type="el" backwards="0">
                                    <p:tmAbs val="0"/>
                                  </p:iterate>
                                  <p:childTnLst>
                                    <p:set>
                                      <p:cBhvr>
                                        <p:cTn id="31" fill="hold"/>
                                        <p:tgtEl>
                                          <p:spTgt spid="199">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9" grpId="1"/>
    </p:bldLst>
  </p:timing>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