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make google form to submit published code.</a:t>
            </a:r>
          </a:p>
          <a:p>
            <a:pPr/>
          </a:p>
          <a:p>
            <a:pPr/>
            <a:r>
              <a:t>make google meet link for better live coding experience.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+How can I move to the left and write? experiment with using the posn(x,y) function.</a:t>
            </a:r>
          </a:p>
          <a:p>
            <a:pPr/>
          </a:p>
          <a:p>
            <a:pPr/>
            <a:r>
              <a:t>+example of fully implemented update-player function:</a:t>
            </a:r>
          </a:p>
          <a:p>
            <a:pPr/>
            <a:r>
              <a:t>fun update-player(x, y, key):</a:t>
            </a:r>
          </a:p>
          <a:p>
            <a:pPr/>
            <a:r>
              <a:t>  ask:</a:t>
            </a:r>
          </a:p>
          <a:p>
            <a:pPr/>
            <a:r>
              <a:t>    | (key == "up") and (y &gt;= 480) # Wrap from top to bottom</a:t>
            </a:r>
          </a:p>
          <a:p>
            <a:pPr/>
            <a:r>
              <a:t>      then: posn(x, 0)</a:t>
            </a:r>
          </a:p>
          <a:p>
            <a:pPr/>
            <a:r>
              <a:t>    | (key == "down") and (y &lt;= -120) # Wrap from bottom to top</a:t>
            </a:r>
          </a:p>
          <a:p>
            <a:pPr/>
            <a:r>
              <a:t>      then: posn(x, 480)</a:t>
            </a:r>
          </a:p>
          <a:p>
            <a:pPr/>
            <a:r>
              <a:t>    | (key == "up") # default up</a:t>
            </a:r>
          </a:p>
          <a:p>
            <a:pPr/>
            <a:r>
              <a:t>      then: posn(x, y + 10)</a:t>
            </a:r>
          </a:p>
          <a:p>
            <a:pPr/>
            <a:r>
              <a:t>    | (key == "down") # default down</a:t>
            </a:r>
          </a:p>
          <a:p>
            <a:pPr/>
            <a:r>
              <a:t>      then: posn(x, y - 10)</a:t>
            </a:r>
          </a:p>
          <a:p>
            <a:pPr/>
            <a:r>
              <a:t>    | (key == "left") # default up</a:t>
            </a:r>
          </a:p>
          <a:p>
            <a:pPr/>
            <a:r>
              <a:t>      then: posn(x - 10, y)</a:t>
            </a:r>
          </a:p>
          <a:p>
            <a:pPr/>
            <a:r>
              <a:t>    | (key == "right") # default down</a:t>
            </a:r>
          </a:p>
          <a:p>
            <a:pPr/>
            <a:r>
              <a:t>      then: posn(x + 10, y)</a:t>
            </a:r>
          </a:p>
          <a:p>
            <a:pPr/>
            <a:r>
              <a:t>    |otherwise: posn(x, y) # any other key</a:t>
            </a:r>
          </a:p>
          <a:p>
            <a:pPr/>
            <a:r>
              <a:t>  end</a:t>
            </a:r>
          </a:p>
          <a:p>
            <a:pPr/>
            <a:r>
              <a:t>end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complete requirements for video game project </a:t>
            </a:r>
          </a:p>
        </p:txBody>
      </p:sp>
      <p:sp>
        <p:nvSpPr>
          <p:cNvPr id="45" name="Dr. O’Brien  1/10/22"/>
          <p:cNvSpPr txBox="1"/>
          <p:nvPr/>
        </p:nvSpPr>
        <p:spPr>
          <a:xfrm>
            <a:off x="7592483" y="39450"/>
            <a:ext cx="1574268"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1/10/22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16.1</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10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1"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Coding to learn: Work Day"/>
          <p:cNvSpPr txBox="1"/>
          <p:nvPr/>
        </p:nvSpPr>
        <p:spPr>
          <a:xfrm>
            <a:off x="2241183" y="17599"/>
            <a:ext cx="4389095" cy="5969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Work Day</a:t>
            </a:r>
          </a:p>
        </p:txBody>
      </p:sp>
      <p:sp>
        <p:nvSpPr>
          <p:cNvPr id="194" name="Be sure to: do the work below in your saved copy of thenAlice’s restaurant Pyret file:…"/>
          <p:cNvSpPr txBox="1"/>
          <p:nvPr/>
        </p:nvSpPr>
        <p:spPr>
          <a:xfrm>
            <a:off x="259796" y="669870"/>
            <a:ext cx="4194941" cy="23876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Read through the video game expectations (to your right).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Move to your computer, open your saved game file.  If your game doesn’t yet meet expectations, start working on it!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When you’re done with that see the next slide (on Google Classroom).  Work on extending your game.</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If you have any questions, raise your hand!</a:t>
            </a:r>
          </a:p>
        </p:txBody>
      </p:sp>
      <p:sp>
        <p:nvSpPr>
          <p:cNvPr id="195" name="What you should have done with your video game:…"/>
          <p:cNvSpPr txBox="1"/>
          <p:nvPr/>
        </p:nvSpPr>
        <p:spPr>
          <a:xfrm>
            <a:off x="4517219" y="633900"/>
            <a:ext cx="4123517" cy="38215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rgbClr val="D38301"/>
                </a:solidFill>
              </a:defRPr>
            </a:pPr>
            <a:r>
              <a:t>What you should have done with your video game:</a:t>
            </a:r>
          </a:p>
          <a:p>
            <a:pPr marL="233947" indent="-233947">
              <a:buSzPct val="100000"/>
              <a:buAutoNum type="arabicPeriod" startAt="1"/>
            </a:pPr>
            <a:r>
              <a:t>Add your own images for player, danger, and target</a:t>
            </a:r>
          </a:p>
          <a:p>
            <a:pPr marL="233947" indent="-233947">
              <a:buSzPct val="100000"/>
              <a:buAutoNum type="arabicPeriod" startAt="1"/>
            </a:pPr>
            <a:r>
              <a:t>Make sure the danger and target are moving horizontally, by modifying the </a:t>
            </a:r>
            <a:r>
              <a:rPr>
                <a:solidFill>
                  <a:srgbClr val="012F7B"/>
                </a:solidFill>
                <a:latin typeface="Courier New"/>
                <a:ea typeface="Courier New"/>
                <a:cs typeface="Courier New"/>
                <a:sym typeface="Courier New"/>
              </a:rPr>
              <a:t>update-danger()</a:t>
            </a:r>
            <a:r>
              <a:t> and              </a:t>
            </a:r>
            <a:r>
              <a:rPr>
                <a:solidFill>
                  <a:srgbClr val="012F7B"/>
                </a:solidFill>
                <a:latin typeface="Courier New"/>
                <a:ea typeface="Courier New"/>
                <a:cs typeface="Courier New"/>
                <a:sym typeface="Courier New"/>
              </a:rPr>
              <a:t>update-target() </a:t>
            </a:r>
            <a:r>
              <a:t>functions</a:t>
            </a:r>
          </a:p>
          <a:p>
            <a:pPr marL="233947" indent="-233947">
              <a:buSzPct val="100000"/>
              <a:buAutoNum type="arabicPeriod" startAt="1"/>
            </a:pPr>
            <a:r>
              <a:t>Make sure that the player can move up and down, by modifying the </a:t>
            </a:r>
            <a:r>
              <a:rPr>
                <a:solidFill>
                  <a:srgbClr val="012F7B"/>
                </a:solidFill>
                <a:latin typeface="Courier New"/>
                <a:ea typeface="Courier New"/>
                <a:cs typeface="Courier New"/>
                <a:sym typeface="Courier New"/>
              </a:rPr>
              <a:t>update-player()</a:t>
            </a:r>
            <a:r>
              <a:t> function</a:t>
            </a:r>
          </a:p>
          <a:p>
            <a:pPr marL="233947" indent="-233947">
              <a:buSzPct val="100000"/>
              <a:buAutoNum type="arabicPeriod" startAt="1"/>
              <a:defRPr b="1"/>
            </a:pPr>
            <a:r>
              <a:t>Use the </a:t>
            </a:r>
            <a:r>
              <a:rPr u="sng">
                <a:solidFill>
                  <a:schemeClr val="accent5"/>
                </a:solidFill>
              </a:rPr>
              <a:t>distance formula</a:t>
            </a:r>
            <a:r>
              <a:t> to finish the </a:t>
            </a:r>
            <a:r>
              <a:rPr>
                <a:solidFill>
                  <a:srgbClr val="0056D6"/>
                </a:solidFill>
                <a:latin typeface="Courier New"/>
                <a:ea typeface="Courier New"/>
                <a:cs typeface="Courier New"/>
                <a:sym typeface="Courier New"/>
              </a:rPr>
              <a:t>distance()</a:t>
            </a:r>
            <a:r>
              <a:t> function. The finish the </a:t>
            </a:r>
            <a:r>
              <a:rPr>
                <a:solidFill>
                  <a:srgbClr val="0056D6"/>
                </a:solidFill>
                <a:latin typeface="Courier New"/>
                <a:ea typeface="Courier New"/>
                <a:cs typeface="Courier New"/>
                <a:sym typeface="Courier New"/>
              </a:rPr>
              <a:t>is-collision() </a:t>
            </a:r>
            <a:r>
              <a:t>function.</a:t>
            </a:r>
          </a:p>
          <a:p>
            <a:pPr marL="233947" indent="-233947">
              <a:buSzPct val="100000"/>
              <a:buAutoNum type="arabicPeriod" startAt="1"/>
              <a:defRPr b="1"/>
            </a:pPr>
            <a:r>
              <a:rPr b="0"/>
              <a:t>Advanced: use the </a:t>
            </a:r>
            <a:r>
              <a:rPr b="0">
                <a:solidFill>
                  <a:srgbClr val="012F7B"/>
                </a:solidFill>
                <a:latin typeface="Courier New"/>
                <a:ea typeface="Courier New"/>
                <a:cs typeface="Courier New"/>
                <a:sym typeface="Courier New"/>
              </a:rPr>
              <a:t>posn()</a:t>
            </a:r>
            <a:r>
              <a:rPr b="0"/>
              <a:t> function to make sure the characters in the game can move in more interesting directions.</a:t>
            </a:r>
          </a:p>
        </p:txBody>
      </p:sp>
      <p:sp>
        <p:nvSpPr>
          <p:cNvPr id="196" name="Be sure to: do the work below in your saved copy of thenAlice’s restaurant Pyret file:…"/>
          <p:cNvSpPr txBox="1"/>
          <p:nvPr/>
        </p:nvSpPr>
        <p:spPr>
          <a:xfrm>
            <a:off x="755518" y="3416670"/>
            <a:ext cx="3203498" cy="860088"/>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1">
                    <a:lumOff val="-6117"/>
                  </a:schemeClr>
                </a:solidFill>
              </a:defRPr>
            </a:pPr>
            <a:r>
              <a:t>The distance formula:</a:t>
            </a:r>
          </a:p>
          <a:p>
            <a:pPr>
              <a:defRPr>
                <a:solidFill>
                  <a:schemeClr val="accent1">
                    <a:lumOff val="-6117"/>
                  </a:schemeClr>
                </a:solidFill>
              </a:defRPr>
            </a:pPr>
          </a:p>
          <a:p>
            <a:pPr>
              <a:defRPr>
                <a:solidFill>
                  <a:schemeClr val="accent1">
                    <a:lumOff val="-6117"/>
                  </a:schemeClr>
                </a:solidFill>
              </a:defRPr>
            </a:pPr>
            <a14:m>
              <m:oMathPara>
                <m:oMathParaPr>
                  <m:jc m:val="left"/>
                </m:oMathParaPr>
                <m:oMath>
                  <m:r>
                    <a:rPr xmlns:a="http://schemas.openxmlformats.org/drawingml/2006/main" sz="1650" i="1">
                      <a:solidFill>
                        <a:srgbClr val="00457C"/>
                      </a:solidFill>
                      <a:latin typeface="Cambria Math" panose="02040503050406030204" pitchFamily="18" charset="0"/>
                    </a:rPr>
                    <m:t>d</m:t>
                  </m:r>
                  <m:r>
                    <a:rPr xmlns:a="http://schemas.openxmlformats.org/drawingml/2006/main" sz="1650" i="1">
                      <a:solidFill>
                        <a:srgbClr val="00457C"/>
                      </a:solidFill>
                      <a:latin typeface="Cambria Math" panose="02040503050406030204" pitchFamily="18" charset="0"/>
                    </a:rPr>
                    <m:t>=</m:t>
                  </m:r>
                  <m:rad>
                    <m:radPr>
                      <m:ctrlPr>
                        <a:rPr xmlns:a="http://schemas.openxmlformats.org/drawingml/2006/main" sz="1650" i="1">
                          <a:solidFill>
                            <a:srgbClr val="00457C"/>
                          </a:solidFill>
                          <a:latin typeface="Cambria Math" panose="02040503050406030204" pitchFamily="18" charset="0"/>
                        </a:rPr>
                      </m:ctrlPr>
                      <m:degHide m:val="on"/>
                    </m:radPr>
                    <m:deg/>
                    <m:e>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x</m:t>
                      </m:r>
                      <m:r>
                        <a:rPr xmlns:a="http://schemas.openxmlformats.org/drawingml/2006/main" sz="1650" i="1">
                          <a:solidFill>
                            <a:srgbClr val="00457C"/>
                          </a:solidFill>
                          <a:latin typeface="Cambria Math" panose="02040503050406030204" pitchFamily="18" charset="0"/>
                        </a:rPr>
                        <m:t>2</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x</m:t>
                      </m:r>
                      <m:r>
                        <a:rPr xmlns:a="http://schemas.openxmlformats.org/drawingml/2006/main" sz="1650" i="1">
                          <a:solidFill>
                            <a:srgbClr val="00457C"/>
                          </a:solidFill>
                          <a:latin typeface="Cambria Math" panose="02040503050406030204" pitchFamily="18" charset="0"/>
                        </a:rPr>
                        <m:t>1</m:t>
                      </m:r>
                      <m:sSup>
                        <m:e>
                          <m:r>
                            <a:rPr xmlns:a="http://schemas.openxmlformats.org/drawingml/2006/main" sz="1650" i="1">
                              <a:solidFill>
                                <a:srgbClr val="00457C"/>
                              </a:solidFill>
                              <a:latin typeface="Cambria Math" panose="02040503050406030204" pitchFamily="18" charset="0"/>
                            </a:rPr>
                            <m:t>)</m:t>
                          </m:r>
                        </m:e>
                        <m:sup>
                          <m:r>
                            <a:rPr xmlns:a="http://schemas.openxmlformats.org/drawingml/2006/main" sz="1650" i="1">
                              <a:solidFill>
                                <a:srgbClr val="00457C"/>
                              </a:solidFill>
                              <a:latin typeface="Cambria Math" panose="02040503050406030204" pitchFamily="18" charset="0"/>
                            </a:rPr>
                            <m:t>2</m:t>
                          </m:r>
                        </m:sup>
                      </m:sSup>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y</m:t>
                      </m:r>
                      <m:r>
                        <a:rPr xmlns:a="http://schemas.openxmlformats.org/drawingml/2006/main" sz="1650" i="1">
                          <a:solidFill>
                            <a:srgbClr val="00457C"/>
                          </a:solidFill>
                          <a:latin typeface="Cambria Math" panose="02040503050406030204" pitchFamily="18" charset="0"/>
                        </a:rPr>
                        <m:t>2</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y</m:t>
                      </m:r>
                      <m:r>
                        <a:rPr xmlns:a="http://schemas.openxmlformats.org/drawingml/2006/main" sz="1650" i="1">
                          <a:solidFill>
                            <a:srgbClr val="00457C"/>
                          </a:solidFill>
                          <a:latin typeface="Cambria Math" panose="02040503050406030204" pitchFamily="18" charset="0"/>
                        </a:rPr>
                        <m:t>1</m:t>
                      </m:r>
                      <m:sSup>
                        <m:e>
                          <m:r>
                            <a:rPr xmlns:a="http://schemas.openxmlformats.org/drawingml/2006/main" sz="1650" i="1">
                              <a:solidFill>
                                <a:srgbClr val="00457C"/>
                              </a:solidFill>
                              <a:latin typeface="Cambria Math" panose="02040503050406030204" pitchFamily="18" charset="0"/>
                            </a:rPr>
                            <m:t>)</m:t>
                          </m:r>
                        </m:e>
                        <m:sup>
                          <m:r>
                            <a:rPr xmlns:a="http://schemas.openxmlformats.org/drawingml/2006/main" sz="1650" i="1">
                              <a:solidFill>
                                <a:srgbClr val="00457C"/>
                              </a:solidFill>
                              <a:latin typeface="Cambria Math" panose="02040503050406030204" pitchFamily="18" charset="0"/>
                            </a:rPr>
                            <m:t>2</m:t>
                          </m:r>
                        </m:sup>
                      </m:sSup>
                    </m:e>
                  </m:rad>
                </m:oMath>
              </m:oMathPara>
            </a14:m>
            <a:endParaRPr>
              <a:solidFill>
                <a:srgbClr val="01467C"/>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96">
                                            <p:bg/>
                                          </p:spTgt>
                                        </p:tgtEl>
                                        <p:attrNameLst>
                                          <p:attrName>style.visibility</p:attrName>
                                        </p:attrNameLst>
                                      </p:cBhvr>
                                      <p:to>
                                        <p:strVal val="visible"/>
                                      </p:to>
                                    </p:set>
                                  </p:childTnLst>
                                </p:cTn>
                              </p:par>
                              <p:par>
                                <p:cTn id="33" presetClass="entr" nodeType="withEffect" presetSubtype="0" presetID="1" grpId="2" fill="hold">
                                  <p:stCondLst>
                                    <p:cond delay="0"/>
                                  </p:stCondLst>
                                  <p:iterate type="el" backwards="0">
                                    <p:tmAbs val="0"/>
                                  </p:iterate>
                                  <p:childTnLst>
                                    <p:set>
                                      <p:cBhvr>
                                        <p:cTn id="34" fill="hold"/>
                                        <p:tgtEl>
                                          <p:spTgt spid="19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9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19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2"/>
      <p:bldP build="p" bldLvl="5" animBg="1" rev="0" advAuto="0" spid="19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Coding to learn: extension  Activity…"/>
          <p:cNvSpPr txBox="1"/>
          <p:nvPr/>
        </p:nvSpPr>
        <p:spPr>
          <a:xfrm>
            <a:off x="2241183" y="488242"/>
            <a:ext cx="4389095" cy="11811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sz="2400"/>
            </a:pPr>
            <a:r>
              <a:t>Coding to learn: extension  Activity</a:t>
            </a:r>
          </a:p>
          <a:p>
            <a:pPr>
              <a:defRPr>
                <a:solidFill>
                  <a:schemeClr val="accent5">
                    <a:satOff val="-3088"/>
                    <a:lumOff val="12696"/>
                  </a:schemeClr>
                </a:solidFill>
              </a:defRPr>
            </a:pPr>
            <a:r>
              <a:t>Be sure to: </a:t>
            </a:r>
            <a:r>
              <a:rPr>
                <a:solidFill>
                  <a:schemeClr val="accent1">
                    <a:lumOff val="-6117"/>
                  </a:schemeClr>
                </a:solidFill>
              </a:rPr>
              <a:t>Carefully follow the instructions below:</a:t>
            </a:r>
          </a:p>
        </p:txBody>
      </p:sp>
      <p:sp>
        <p:nvSpPr>
          <p:cNvPr id="199" name="Be sure to: do the work below in your saved copy of thenAlice’s restaurant Pyret file:…"/>
          <p:cNvSpPr txBox="1"/>
          <p:nvPr/>
        </p:nvSpPr>
        <p:spPr>
          <a:xfrm>
            <a:off x="456278" y="1271953"/>
            <a:ext cx="8231445" cy="33274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000"/>
              </a:spcBef>
              <a:defRPr>
                <a:solidFill>
                  <a:schemeClr val="accent3">
                    <a:lumOff val="-9098"/>
                  </a:schemeClr>
                </a:solidFill>
              </a:defRPr>
            </a:pPr>
            <a:r>
              <a:t>Now is your time to customize your game! Try implementing some of the following features, or make your own!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Warping</a:t>
            </a:r>
            <a:r>
              <a:t> - program one key to "warp" the player to a set location, such as the center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Boundaries</a:t>
            </a:r>
            <a:r>
              <a:t> - change update-player such that PLAYER cannot move off the top or bottom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Wrapping</a:t>
            </a:r>
            <a:r>
              <a:t> - add code to update-player such that when PLAYER moves to the top of the screen, it reappears at the bottom, and vice versa</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Hiding</a:t>
            </a:r>
            <a:r>
              <a:t> - add a key that will make PLAYER seem to disappear, and reappear when the same key is pressed again</a:t>
            </a:r>
          </a:p>
          <a:p>
            <a:pPr defTabSz="457200">
              <a:spcBef>
                <a:spcPts val="1000"/>
              </a:spcBef>
              <a:defRPr>
                <a:solidFill>
                  <a:schemeClr val="accent3">
                    <a:lumOff val="-9098"/>
                  </a:schemeClr>
                </a:solidFill>
              </a:defRPr>
            </a:pPr>
            <a:r>
              <a:rPr>
                <a:solidFill>
                  <a:schemeClr val="accent5"/>
                </a:solidFill>
              </a:rPr>
              <a:t>Reminder</a:t>
            </a:r>
            <a:r>
              <a:t>: Use </a:t>
            </a:r>
            <a:r>
              <a:rPr>
                <a:solidFill>
                  <a:schemeClr val="accent5"/>
                </a:solidFill>
              </a:rPr>
              <a:t>#</a:t>
            </a:r>
            <a:r>
              <a:t> to add comments to code!</a:t>
            </a:r>
          </a:p>
          <a:p>
            <a:pPr defTabSz="457200">
              <a:spcBef>
                <a:spcPts val="1000"/>
              </a:spcBef>
              <a:defRPr>
                <a:solidFill>
                  <a:schemeClr val="accent6">
                    <a:satOff val="-51724"/>
                    <a:lumOff val="-15333"/>
                  </a:schemeClr>
                </a:solidFill>
              </a:defRPr>
            </a:pPr>
            <a:r>
              <a:t>Adding useful comments to code is an important part of programming. It lets us leave messages for other programmers, leave notes for ourselves, or "turn off" pieces of code that we don’t want or need to debug later.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9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19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199">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199">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199">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1" fill="hold">
                                  <p:stCondLst>
                                    <p:cond delay="0"/>
                                  </p:stCondLst>
                                  <p:iterate type="el" backwards="0">
                                    <p:tmAbs val="0"/>
                                  </p:iterate>
                                  <p:childTnLst>
                                    <p:set>
                                      <p:cBhvr>
                                        <p:cTn id="31" fill="hold"/>
                                        <p:tgtEl>
                                          <p:spTgt spid="19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9"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