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 this means that you use some other means, such as indentation, to indicate the scope of a function or control structure.  If you forget a bracket, semi-colon, or parens but it’s clear from the code what’s going on, you won’t be docked points.  In other words, the code is allowed to look more Python-like than actual code that would be read by a Java compiler (which begs the question why we aren’t just using Python…). </a:t>
            </a:r>
          </a:p>
          <a:p>
            <a:pPr/>
            <a:r>
              <a:t>B. No, only one variable actually has to be declared.  I assume this shows you know how to declare variables so they don’t care if you fail to consistently declare new variables.</a:t>
            </a:r>
          </a:p>
          <a:p>
            <a:pPr/>
          </a:p>
          <a:p>
            <a:pPr/>
            <a:r>
              <a:t>C. Possible questions: </a:t>
            </a:r>
          </a:p>
          <a:p>
            <a:pPr/>
            <a:r>
              <a:t>+what is a side-effect? code has a side effect if it has effects outside of its intended scope.  +What is a non-op? A ‘non-op’ is a statement that has no effect on the program. This would be a ; with nothing else in Java (or pass in Python).  Also a slang term in coding world for someone who doesn’t contribute anything to a project. </a:t>
            </a:r>
            <a:br/>
            <a:r>
              <a:t> +What does collection access refer to? A collection is another way to store data in Java. We’ll learn about it next unit.  </a:t>
            </a:r>
            <a:br/>
            <a:r>
              <a:t>+What does it mean to use a keyword as an identifier? This means, e.g., to use a word like ‘class’ as a variable name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</a:p>
          <a:p>
            <a:pPr/>
            <a:r>
              <a:t>+Why don’t we take points away for missing curly brackets? Because curly brackets are unnecessary as long as “structure conveys intent”, which in this case is accomplished through indentation </a:t>
            </a:r>
          </a:p>
          <a:p>
            <a:pPr marL="140367" indent="-140367">
              <a:buSzPct val="100000"/>
              <a:buChar char="+"/>
            </a:pPr>
            <a:r>
              <a:t>why does the student lose points for not declaring the sum variable? because they don’t declare any other variables anywhere else. </a:t>
            </a:r>
          </a:p>
          <a:p>
            <a:pPr/>
          </a:p>
          <a:p>
            <a:pPr/>
            <a:r>
              <a:t>This student would end up with +1 point. They gain two points for (i) traversing the elements of arr with an enhanced for loop, and (ii) identifying divisibility with %.  They fail to gain points for not correctly incrementing sum.  They lose one point for not declaring any variables.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What is this problem asking you to do?</a:t>
            </a:r>
            <a:br/>
            <a:r>
              <a:t>Traverse a loop, finding each word ending in “-ing”, then printing that word.</a:t>
            </a:r>
          </a:p>
          <a:p>
            <a:pPr marL="187156" indent="-187156">
              <a:buSzPct val="100000"/>
              <a:buAutoNum type="arabicPeriod" startAt="1"/>
            </a:pPr>
            <a:r>
              <a:t>How could you make a plan by writing a pseudo code algorithm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 marL="187156" indent="-187156">
              <a:buSzPct val="100000"/>
              <a:buAutoNum type="arabicPeriod" startAt="1"/>
            </a:pPr>
            <a:r>
              <a:t>How do you implement this in Java?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  <a:p>
            <a:pPr/>
          </a:p>
          <a:p>
            <a:pPr/>
            <a:r>
              <a:t>+how do I isolate the final three characters in a string? Use the subString method.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What is this problem asking you to do?</a:t>
            </a:r>
            <a:br/>
            <a:r>
              <a:t>Traverse a loop, finding each word ending in “-ing”, then printing that word.</a:t>
            </a:r>
          </a:p>
          <a:p>
            <a:pPr marL="187156" indent="-187156">
              <a:buSzPct val="100000"/>
              <a:buAutoNum type="arabicPeriod" startAt="1"/>
            </a:pPr>
            <a:r>
              <a:t>How could you make a plan by writing a pseudo code algorithm</a:t>
            </a:r>
            <a:br/>
            <a:r>
              <a:t>for each item in ARRAY:</a:t>
            </a:r>
            <a:br/>
            <a:r>
              <a:t>    if last three letters of item == “ing”: then print(item)</a:t>
            </a:r>
          </a:p>
          <a:p>
            <a:pPr marL="187156" indent="-187156">
              <a:buSzPct val="100000"/>
              <a:buAutoNum type="arabicPeriod" startAt="1"/>
            </a:pPr>
            <a:r>
              <a:t>How do you implement this in Java?</a:t>
            </a:r>
          </a:p>
          <a:p>
            <a:pPr/>
            <a:r>
              <a:t>for (String word : words){</a:t>
            </a:r>
          </a:p>
          <a:p>
            <a:pPr/>
            <a:r>
              <a:t>   int length = word.length();</a:t>
            </a:r>
          </a:p>
          <a:p>
            <a:pPr/>
            <a:r>
              <a:t>   String ending = word.substring(length - 3, length);</a:t>
            </a:r>
          </a:p>
          <a:p>
            <a:pPr/>
            <a:r>
              <a:t>   if (ending.equals(“ing”){</a:t>
            </a:r>
          </a:p>
          <a:p>
            <a:pPr/>
            <a:r>
              <a:t>     System.out.println(word)</a:t>
            </a:r>
          </a:p>
          <a:p>
            <a:pPr/>
            <a:r>
              <a:t>   }</a:t>
            </a:r>
          </a:p>
          <a:p>
            <a:pPr/>
            <a:r>
              <a:t>}</a:t>
            </a:r>
            <a:br/>
            <a:r>
              <a:t>+Why is it important to use .equals(), instead of == here? because “==“ means reference equality (comparing locations in memory).  we want to compare the content of the two strings.</a:t>
            </a:r>
          </a:p>
          <a:p>
            <a:pPr/>
          </a:p>
          <a:p>
            <a:pPr/>
            <a:r>
              <a:t>+how do I isolate the final three characters in a string? Use the subString method.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Answers will vary, but students should have a better understanding of how the questions will be graded. </a:t>
            </a:r>
          </a:p>
          <a:p>
            <a:pPr marL="187156" indent="-187156">
              <a:buSzPct val="100000"/>
              <a:buAutoNum type="arabicPeriod" startAt="1"/>
            </a:pPr>
            <a:r>
              <a:t>Students should pay less attention to certain details of Java syntax (brackets, parens, and so on) and more to the logical structure of their programs.  This is why making a plan with pseudocode is helpful.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114300" indent="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5" cy="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AP scoring guidelines to self-assess on free response questions?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3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3" cy="30024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3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3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2"/>
            <a:ext cx="4572000" cy="5143505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3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233714" indent="-408213" algn="l">
              <a:lnSpc>
                <a:spcPct val="100000"/>
              </a:lnSpc>
              <a:buClrTx/>
              <a:buFontTx/>
            </a:lvl2pPr>
            <a:lvl3pPr marL="1690914" algn="l">
              <a:lnSpc>
                <a:spcPct val="100000"/>
              </a:lnSpc>
              <a:buClrTx/>
              <a:buFontTx/>
            </a:lvl3pPr>
            <a:lvl4pPr marL="2148114" algn="l">
              <a:lnSpc>
                <a:spcPct val="100000"/>
              </a:lnSpc>
              <a:buClrTx/>
              <a:buFontTx/>
            </a:lvl4pPr>
            <a:lvl5pPr marL="26053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2"/>
            <a:ext cx="6331500" cy="1542005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marL="0">
              <a:lnSpc>
                <a:spcPct val="80000"/>
              </a:lnSpc>
              <a:defRPr sz="1600"/>
            </a:pPr>
            <a:r>
              <a:t>March 25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734439" y="-54195"/>
            <a:ext cx="7302729" cy="939692"/>
          </a:xfrm>
          <a:prstGeom prst="rect">
            <a:avLst/>
          </a:prstGeom>
          <a:solidFill>
            <a:srgbClr val="FFFFFF"/>
          </a:solidFill>
        </p:spPr>
        <p:txBody>
          <a:bodyPr lIns="91421" tIns="91421" rIns="91421" bIns="91421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88" name="Be sure to……"/>
          <p:cNvSpPr txBox="1"/>
          <p:nvPr/>
        </p:nvSpPr>
        <p:spPr>
          <a:xfrm>
            <a:off x="2790642" y="91800"/>
            <a:ext cx="73771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 sure to…</a:t>
            </a:r>
          </a:p>
          <a:p>
            <a:pPr lvl="1" marL="923756" indent="-187156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Get out your </a:t>
            </a:r>
            <a:r>
              <a:rPr>
                <a:solidFill>
                  <a:schemeClr val="accent5"/>
                </a:solidFill>
              </a:rPr>
              <a:t>binder</a:t>
            </a:r>
            <a:r>
              <a:t>. Copy </a:t>
            </a:r>
            <a:r>
              <a:rPr>
                <a:solidFill>
                  <a:schemeClr val="accent5"/>
                </a:solidFill>
              </a:rPr>
              <a:t>goal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date</a:t>
            </a:r>
            <a:r>
              <a:t>. </a:t>
            </a:r>
          </a:p>
          <a:p>
            <a:pPr lvl="1" marL="923756" indent="-187156">
              <a:buSzPct val="100000"/>
              <a:buAutoNum type="arabicPeriod" startAt="1"/>
              <a:defRPr b="1">
                <a:solidFill>
                  <a:schemeClr val="accent1">
                    <a:lumOff val="-6117"/>
                  </a:schemeClr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 below: </a:t>
            </a:r>
          </a:p>
        </p:txBody>
      </p:sp>
      <p:sp>
        <p:nvSpPr>
          <p:cNvPr id="189" name="Consider the following correct implementation of the insertion sort algorithm. The insertionSort method correctly sorts the elements of ArrayList data into increasing order."/>
          <p:cNvSpPr txBox="1"/>
          <p:nvPr/>
        </p:nvSpPr>
        <p:spPr>
          <a:xfrm>
            <a:off x="277384" y="907603"/>
            <a:ext cx="4691046" cy="6395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/>
            </a:pPr>
            <a:r>
              <a:t>Consider the following correct implementation of the insertion sort algorithm. The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 </a:t>
            </a:r>
            <a:r>
              <a:t>method correctly sorts the elements of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ArrayList data </a:t>
            </a:r>
            <a:r>
              <a:t>into increasing order.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239" y="1620671"/>
            <a:ext cx="4001417" cy="2356999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Assume that insertionSort is called with an ArrayList parameter that has been initialized with the following Integer objects.…"/>
          <p:cNvSpPr txBox="1"/>
          <p:nvPr/>
        </p:nvSpPr>
        <p:spPr>
          <a:xfrm>
            <a:off x="173347" y="4051417"/>
            <a:ext cx="5442328" cy="50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/>
            </a:pPr>
            <a:r>
              <a:t>  Assume that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 </a:t>
            </a:r>
            <a:r>
              <a:t>is called with an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ArrayList </a:t>
            </a:r>
            <a:r>
              <a:t>parameter that has been initialized with the following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Integer </a:t>
            </a:r>
            <a:r>
              <a:t>objects.</a:t>
            </a:r>
          </a:p>
          <a:p>
            <a:pPr marL="228600" indent="-228600" defTabSz="457200">
              <a:defRPr sz="11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[1, 2, 3, 4, 5, 6]</a:t>
            </a:r>
          </a:p>
        </p:txBody>
      </p:sp>
      <p:sp>
        <p:nvSpPr>
          <p:cNvPr id="192" name="How many times will the statements indicated by /* Statement 1 */ and /* Statement 2 */ execute?…"/>
          <p:cNvSpPr txBox="1"/>
          <p:nvPr/>
        </p:nvSpPr>
        <p:spPr>
          <a:xfrm>
            <a:off x="5215408" y="1572049"/>
            <a:ext cx="3569315" cy="1342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How many times will the statements indicated by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/* </a:t>
            </a:r>
            <a:r>
              <a:t>Statement 1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*/ </a:t>
            </a:r>
            <a:r>
              <a:t>and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/* </a:t>
            </a:r>
            <a:r>
              <a:t>Statement 2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*/ </a:t>
            </a:r>
            <a:r>
              <a:t>execute?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statement1 1: 0, statement 2: 0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statement 1: 0, statement 2: 5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statement 1: 0, statement 2: 6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statement 1: 5, statement 2: 5</a:t>
            </a:r>
          </a:p>
          <a:p>
            <a:pPr marL="233947" indent="-233947">
              <a:buSzPct val="100000"/>
              <a:buAutoNum type="alphaL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statement 1: 6, statement 2: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196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7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AP scoring guidelines to self-assess on free response questions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will help you understand what a good answer looks like on AP free response questions.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 Review (tomorrow). Arrays exam (Thursday)</a:t>
              </a:r>
            </a:p>
          </p:txBody>
        </p:sp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19860" y="42840"/>
            <a:ext cx="5092947" cy="745624"/>
            <a:chOff x="0" y="0"/>
            <a:chExt cx="5092946" cy="745622"/>
          </a:xfrm>
        </p:grpSpPr>
        <p:sp>
          <p:nvSpPr>
            <p:cNvPr id="202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04" name="How to grade a free response question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431074">
                  <a:defRPr sz="1700"/>
                </a:lvl1pPr>
              </a:lstStyle>
              <a:p>
                <a:pPr/>
                <a:r>
                  <a:t>Independent work: How to grade a free response question</a:t>
                </a:r>
              </a:p>
            </p:txBody>
          </p:sp>
        </p:grpSp>
      </p:grpSp>
      <p:sp>
        <p:nvSpPr>
          <p:cNvPr id="207" name="Be sure to……"/>
          <p:cNvSpPr txBox="1"/>
          <p:nvPr/>
        </p:nvSpPr>
        <p:spPr>
          <a:xfrm>
            <a:off x="1380015" y="1352601"/>
            <a:ext cx="5693302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5">
                    <a:satOff val="-3088"/>
                    <a:lumOff val="12696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to…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Read the </a:t>
            </a:r>
            <a:r>
              <a:rPr>
                <a:solidFill>
                  <a:schemeClr val="accent5"/>
                </a:solidFill>
              </a:rPr>
              <a:t>question scoring rubric</a:t>
            </a:r>
            <a:r>
              <a:t> for each problem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Examine the student’s solution (handout).</a:t>
            </a:r>
          </a:p>
          <a:p>
            <a:pPr marL="228600" indent="-228600">
              <a:buSzPct val="100000"/>
              <a:buAutoNum type="arabicPeriod" startAt="1"/>
              <a:defRPr sz="1200"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 your notebook</a:t>
            </a:r>
          </a:p>
          <a:p>
            <a:pPr lvl="6" marL="469900" indent="-228600">
              <a:buSzPct val="100000"/>
              <a:buAutoNum type="alphaUcPeriod" startAt="1"/>
              <a:defRPr sz="1200"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the </a:t>
            </a:r>
            <a:r>
              <a:rPr>
                <a:solidFill>
                  <a:schemeClr val="accent5"/>
                </a:solidFill>
              </a:rPr>
              <a:t>penalty points guidelines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rubric criteria</a:t>
            </a:r>
            <a:r>
              <a:t> to assign a grade to this student’s work, citing specific reasons to justify your grade.</a:t>
            </a:r>
          </a:p>
          <a:p>
            <a:pPr lvl="6" marL="469900" indent="-228600">
              <a:buSzPct val="100000"/>
              <a:buAutoNum type="alphaUcPeriod" startAt="1"/>
              <a:defRPr sz="1200"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Remember: You can give points for the reasons indicated and also take points away.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118;p19"/>
          <p:cNvGrpSpPr/>
          <p:nvPr/>
        </p:nvGrpSpPr>
        <p:grpSpPr>
          <a:xfrm>
            <a:off x="2119860" y="42840"/>
            <a:ext cx="5092947" cy="745624"/>
            <a:chOff x="0" y="0"/>
            <a:chExt cx="5092946" cy="745622"/>
          </a:xfrm>
        </p:grpSpPr>
        <p:sp>
          <p:nvSpPr>
            <p:cNvPr id="211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14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13" name="Practice problem #1…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/>
                </a:pPr>
                <a:r>
                  <a:t>Free response: Part a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Share out on the discussion questions below!</a:t>
                </a:r>
              </a:p>
            </p:txBody>
          </p:sp>
        </p:grpSp>
      </p:grpSp>
      <p:sp>
        <p:nvSpPr>
          <p:cNvPr id="216" name="When you self-assessed, what did you lose points on?…"/>
          <p:cNvSpPr txBox="1"/>
          <p:nvPr/>
        </p:nvSpPr>
        <p:spPr>
          <a:xfrm>
            <a:off x="3883748" y="936967"/>
            <a:ext cx="41039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questions do you have about this problem? </a:t>
            </a:r>
          </a:p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would you grade this student’s work??</a:t>
            </a:r>
          </a:p>
        </p:txBody>
      </p:sp>
      <p:sp>
        <p:nvSpPr>
          <p:cNvPr id="217" name="Discussion  questions:"/>
          <p:cNvSpPr txBox="1"/>
          <p:nvPr/>
        </p:nvSpPr>
        <p:spPr>
          <a:xfrm>
            <a:off x="2592527" y="936967"/>
            <a:ext cx="921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Discussion </a:t>
            </a:r>
            <a:br/>
            <a:r>
              <a:t>questions: </a:t>
            </a:r>
          </a:p>
        </p:txBody>
      </p:sp>
      <p:sp>
        <p:nvSpPr>
          <p:cNvPr id="218" name="Scoring Guideline…"/>
          <p:cNvSpPr txBox="1"/>
          <p:nvPr/>
        </p:nvSpPr>
        <p:spPr>
          <a:xfrm>
            <a:off x="844679" y="1484674"/>
            <a:ext cx="7937242" cy="1331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tabLst>
                <a:tab pos="5727700" algn="r"/>
              </a:tabLst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Scoring Guideline</a:t>
            </a:r>
          </a:p>
          <a:p>
            <a:pPr defTabSz="457200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+1 Access all elements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t> (no bounds errors)</a:t>
            </a:r>
          </a:p>
          <a:p>
            <a:pPr defTabSz="457200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+1 Instantiates a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MemberInfo</a:t>
            </a:r>
            <a:r>
              <a:t> object with names from array, provided year, and good standing.</a:t>
            </a:r>
          </a:p>
          <a:p>
            <a:pPr defTabSz="457200">
              <a:defRPr sz="11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+1 Adds memberInfo objects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memberList</a:t>
            </a:r>
            <a:r>
              <a:t> (in the context of a loop)</a:t>
            </a:r>
          </a:p>
          <a:p>
            <a:pPr defTabSz="457200"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−1 Array/collection access confusion ([ ] get)</a:t>
            </a:r>
          </a:p>
          <a:p>
            <a:pPr defTabSz="457200"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−1 (Extraneous code that causes side-effect (e.g., printing to output, incorrect precondition check)</a:t>
            </a:r>
          </a:p>
          <a:p>
            <a:pPr defTabSz="457200"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−1 Local variables used but none declared</a:t>
            </a:r>
          </a:p>
          <a:p>
            <a:pPr defTabSz="457200">
              <a:defRPr sz="11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−1 Destruction of persistent data (e.g., changing value referenced by parameter)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980" y="2818266"/>
            <a:ext cx="7683501" cy="195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118;p19"/>
          <p:cNvGrpSpPr/>
          <p:nvPr/>
        </p:nvGrpSpPr>
        <p:grpSpPr>
          <a:xfrm>
            <a:off x="2119860" y="42840"/>
            <a:ext cx="5092947" cy="745624"/>
            <a:chOff x="0" y="0"/>
            <a:chExt cx="5092946" cy="745622"/>
          </a:xfrm>
        </p:grpSpPr>
        <p:sp>
          <p:nvSpPr>
            <p:cNvPr id="223" name="Rectangle"/>
            <p:cNvSpPr/>
            <p:nvPr/>
          </p:nvSpPr>
          <p:spPr>
            <a:xfrm>
              <a:off x="-1" y="0"/>
              <a:ext cx="4546965" cy="74562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grpSp>
          <p:nvGrpSpPr>
            <p:cNvPr id="226" name="Do now…"/>
            <p:cNvGrpSpPr/>
            <p:nvPr/>
          </p:nvGrpSpPr>
          <p:grpSpPr>
            <a:xfrm>
              <a:off x="9457" y="9457"/>
              <a:ext cx="5083490" cy="726709"/>
              <a:chOff x="0" y="-1"/>
              <a:chExt cx="5083488" cy="726708"/>
            </a:xfrm>
          </p:grpSpPr>
          <p:sp>
            <p:nvSpPr>
              <p:cNvPr id="224" name="Rectangle"/>
              <p:cNvSpPr/>
              <p:nvPr/>
            </p:nvSpPr>
            <p:spPr>
              <a:xfrm>
                <a:off x="-1" y="-2"/>
                <a:ext cx="5083489" cy="7267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25" name="Practice problem #1…"/>
              <p:cNvSpPr txBox="1"/>
              <p:nvPr/>
            </p:nvSpPr>
            <p:spPr>
              <a:xfrm>
                <a:off x="12699" y="12699"/>
                <a:ext cx="5058089" cy="701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/>
                </a:pPr>
                <a:r>
                  <a:t>Free response: Part b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Share out on the discussion questions below!</a:t>
                </a:r>
              </a:p>
            </p:txBody>
          </p:sp>
        </p:grpSp>
      </p:grpSp>
      <p:sp>
        <p:nvSpPr>
          <p:cNvPr id="228" name="When you self-assessed, what did you lose points on?…"/>
          <p:cNvSpPr txBox="1"/>
          <p:nvPr/>
        </p:nvSpPr>
        <p:spPr>
          <a:xfrm>
            <a:off x="3883748" y="936967"/>
            <a:ext cx="410399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What questions do you have about this problem? </a:t>
            </a:r>
          </a:p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would you grade this student’s work??</a:t>
            </a:r>
          </a:p>
        </p:txBody>
      </p:sp>
      <p:sp>
        <p:nvSpPr>
          <p:cNvPr id="229" name="Discussion  questions:"/>
          <p:cNvSpPr txBox="1"/>
          <p:nvPr/>
        </p:nvSpPr>
        <p:spPr>
          <a:xfrm>
            <a:off x="2592527" y="936967"/>
            <a:ext cx="92175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Discussion </a:t>
            </a:r>
            <a:br/>
            <a:r>
              <a:t>questions: </a:t>
            </a:r>
          </a:p>
        </p:txBody>
      </p:sp>
      <p:sp>
        <p:nvSpPr>
          <p:cNvPr id="230" name="Scoring Guideline…"/>
          <p:cNvSpPr txBox="1"/>
          <p:nvPr/>
        </p:nvSpPr>
        <p:spPr>
          <a:xfrm>
            <a:off x="844679" y="1484674"/>
            <a:ext cx="7937242" cy="1483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tabLst>
                <a:tab pos="5727700" algn="r"/>
              </a:tabLst>
              <a:defRPr i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Scoring Guideline</a:t>
            </a:r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</a:t>
            </a:r>
            <a:r>
              <a:t> </a:t>
            </a:r>
            <a:r>
              <a:rPr b="0"/>
              <a:t>Declares and initializes an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/>
              <a:t> of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MemberInfo</a:t>
            </a:r>
            <a:r>
              <a:rPr b="0"/>
              <a:t> objects</a:t>
            </a:r>
            <a:endParaRPr b="0"/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 Accesses all elements of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memberList</a:t>
            </a:r>
            <a:r>
              <a:rPr b="0"/>
              <a:t> for potential removal</a:t>
            </a:r>
            <a:endParaRPr b="0"/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 calls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getGradYear</a:t>
            </a:r>
            <a:r>
              <a:rPr b="0"/>
              <a:t> or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inGoodStanding</a:t>
            </a:r>
            <a:endParaRPr b="0"/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 distinguishes any three cases, based on graduation status and standing</a:t>
            </a:r>
            <a:endParaRPr b="0"/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 Identifies graduating members</a:t>
            </a:r>
            <a:endParaRPr b="0"/>
          </a:p>
          <a:p>
            <a:pPr defTabSz="457200">
              <a:tabLst>
                <a:tab pos="5727700" algn="r"/>
              </a:tabLst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/>
              <a:t>+1 Removes appropriate members from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MemberList</a:t>
            </a:r>
            <a:r>
              <a:rPr b="0"/>
              <a:t> and adds appropriate members to the </a:t>
            </a:r>
            <a:r>
              <a:rPr b="0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/>
              <a:t> to be returned</a:t>
            </a:r>
          </a:p>
        </p:txBody>
      </p:sp>
      <p:pic>
        <p:nvPicPr>
          <p:cNvPr id="2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1700" y="2791988"/>
            <a:ext cx="3835221" cy="2237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sp>
        <p:nvSpPr>
          <p:cNvPr id="236" name="In what ways do you better understand the scoring process on Free response questions?…"/>
          <p:cNvSpPr txBox="1"/>
          <p:nvPr/>
        </p:nvSpPr>
        <p:spPr>
          <a:xfrm>
            <a:off x="778972" y="1600200"/>
            <a:ext cx="3278434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In what ways do you better understand the scoring process on Free response questions?</a:t>
            </a:r>
          </a:p>
          <a:p>
            <a:pPr marL="187156" indent="-187156">
              <a:buSzPct val="100000"/>
              <a:buAutoNum type="arabicPeriod" startAt="1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How does this change the way you approach free response questions in the future?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1" y="1554711"/>
            <a:ext cx="3053023" cy="20340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0" name="Reflection: Thinking about thinking…"/>
          <p:cNvGrpSpPr/>
          <p:nvPr/>
        </p:nvGrpSpPr>
        <p:grpSpPr>
          <a:xfrm>
            <a:off x="1404467" y="357128"/>
            <a:ext cx="7302728" cy="939692"/>
            <a:chOff x="0" y="0"/>
            <a:chExt cx="7302727" cy="939690"/>
          </a:xfrm>
        </p:grpSpPr>
        <p:sp>
          <p:nvSpPr>
            <p:cNvPr id="238" name="Rectangle"/>
            <p:cNvSpPr/>
            <p:nvPr/>
          </p:nvSpPr>
          <p:spPr>
            <a:xfrm>
              <a:off x="0" y="0"/>
              <a:ext cx="7302728" cy="93969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39" name="Reflection: Thinking about thinking…"/>
            <p:cNvSpPr txBox="1"/>
            <p:nvPr/>
          </p:nvSpPr>
          <p:spPr>
            <a:xfrm>
              <a:off x="12700" y="12700"/>
              <a:ext cx="7277328" cy="914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13816">
                <a:defRPr sz="2100"/>
              </a:pPr>
              <a:r>
                <a:t>Reflection: Thinking about thinking</a:t>
              </a:r>
            </a:p>
            <a:p>
              <a:pPr defTabSz="813816">
                <a:defRPr sz="120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Answer each question below with a complete sentence. Be prepared to share out!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