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.jpeg" ContentType="image/jpeg"/>
  <Override PartName="/ppt/notesSlides/notesSlide6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line 3: no “ “ around blue</a:t>
            </a:r>
          </a:p>
          <a:p>
            <a:pPr/>
            <a:r>
              <a:t>line 6: radii not defined</a:t>
            </a:r>
          </a:p>
          <a:p>
            <a:pPr/>
            <a:r>
              <a:t>line 11: “:” unnecessary</a:t>
            </a:r>
          </a:p>
          <a:p>
            <a:pPr/>
            <a:r>
              <a:t>line 11 make_blue square defined before it’s called</a:t>
            </a:r>
          </a:p>
          <a:p>
            <a:pPr/>
            <a:r>
              <a:t>line 13: no parens after pendown</a:t>
            </a:r>
          </a:p>
          <a:p>
            <a:pPr/>
            <a:r>
              <a:t>line 15: make_red_circle() called before it’s defined</a:t>
            </a:r>
          </a:p>
          <a:p>
            <a:pPr/>
            <a:r>
              <a:t>line 21: no end_fill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5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does the 2.4 problem resemble the Assessment #1 problem? They both involve making columns, repeating the same action.</a:t>
            </a:r>
          </a:p>
          <a:p>
            <a:pPr/>
            <a:r>
              <a:t>+hdw use the code from 2.4? You can reuse your code you just need to make the columns smaller and add horizontal columns</a:t>
            </a:r>
          </a:p>
          <a:p>
            <a:pPr/>
          </a:p>
          <a:p>
            <a:pPr/>
            <a:r>
              <a:t>+ how do you draw columns? (illustrate on board).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11;p2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Google Shape;12;p2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" name="Google Shape;13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xx%"/>
          <p:cNvSpPr txBox="1"/>
          <p:nvPr>
            <p:ph type="title" hasCustomPrompt="1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241701" cy="12417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24;p4"/>
          <p:cNvSpPr/>
          <p:nvPr/>
        </p:nvSpPr>
        <p:spPr>
          <a:xfrm>
            <a:off x="2477723" y="415649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3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4" name="Google Shape;26;p4"/>
          <p:cNvSpPr/>
          <p:nvPr/>
        </p:nvSpPr>
        <p:spPr>
          <a:xfrm>
            <a:off x="425197" y="415649"/>
            <a:ext cx="183301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2400249" y="575949"/>
            <a:ext cx="6321602" cy="635402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xfrm>
            <a:off x="2410111" y="1595775"/>
            <a:ext cx="6321601" cy="3002402"/>
          </a:xfrm>
          <a:prstGeom prst="rect">
            <a:avLst/>
          </a:prstGeom>
        </p:spPr>
        <p:txBody>
          <a:bodyPr lIns="91424" tIns="91424" rIns="91424" bIns="91424"/>
          <a:lstStyle>
            <a:lvl2pPr marL="1005114" indent="-408214"/>
            <a:lvl3pPr marL="1462314" indent="-40821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30;p4"/>
          <p:cNvSpPr txBox="1"/>
          <p:nvPr/>
        </p:nvSpPr>
        <p:spPr>
          <a:xfrm>
            <a:off x="169149" y="4739999"/>
            <a:ext cx="85527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38" name="Google Shape;31;p4"/>
          <p:cNvSpPr txBox="1"/>
          <p:nvPr/>
        </p:nvSpPr>
        <p:spPr>
          <a:xfrm>
            <a:off x="7263947" y="6563"/>
            <a:ext cx="5621101" cy="36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724013" y="4724284"/>
            <a:ext cx="322686" cy="32255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24;p4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" name="Google Shape;26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30;p4"/>
          <p:cNvSpPr txBox="1"/>
          <p:nvPr/>
        </p:nvSpPr>
        <p:spPr>
          <a:xfrm>
            <a:off x="169150" y="4739999"/>
            <a:ext cx="85527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3" name="Dr. O’Brien 10/25/21"/>
          <p:cNvSpPr txBox="1"/>
          <p:nvPr/>
        </p:nvSpPr>
        <p:spPr>
          <a:xfrm>
            <a:off x="7195498" y="146255"/>
            <a:ext cx="162366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2;p5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" name="Google Shape;33;p5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" name="Google Shape;34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3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48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2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Google Shape;53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Google Shape;60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9886" y="4717934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75;p13"/>
          <p:cNvSpPr txBox="1"/>
          <p:nvPr>
            <p:ph type="ctrTitle"/>
          </p:nvPr>
        </p:nvSpPr>
        <p:spPr>
          <a:xfrm>
            <a:off x="2371725" y="630224"/>
            <a:ext cx="6331500" cy="1542002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49" name="Google Shape;76;p13"/>
          <p:cNvSpPr txBox="1"/>
          <p:nvPr>
            <p:ph type="subTitle" sz="quarter" idx="1"/>
          </p:nvPr>
        </p:nvSpPr>
        <p:spPr>
          <a:xfrm>
            <a:off x="2434073" y="2986488"/>
            <a:ext cx="6331501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25, 2021</a:t>
            </a:r>
          </a:p>
          <a:p>
            <a:pPr marL="0" indent="0">
              <a:lnSpc>
                <a:spcPct val="80000"/>
              </a:lnSpc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82;p14"/>
          <p:cNvSpPr txBox="1"/>
          <p:nvPr>
            <p:ph type="body" sz="half" idx="1"/>
          </p:nvPr>
        </p:nvSpPr>
        <p:spPr>
          <a:xfrm>
            <a:off x="716902" y="1616314"/>
            <a:ext cx="3620798" cy="3069988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How many errors can you find in this code, assuming you want to make the shape below?</a:t>
            </a:r>
            <a:br/>
            <a:br/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are some debugging strategies you use?</a:t>
            </a:r>
          </a:p>
        </p:txBody>
      </p:sp>
      <p:sp>
        <p:nvSpPr>
          <p:cNvPr id="152" name="Google Shape;118;p19"/>
          <p:cNvSpPr txBox="1"/>
          <p:nvPr/>
        </p:nvSpPr>
        <p:spPr>
          <a:xfrm>
            <a:off x="1501659" y="500360"/>
            <a:ext cx="4105565" cy="10495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95527">
              <a:defRPr sz="2088"/>
            </a:pPr>
            <a:r>
              <a:t>Do now</a:t>
            </a:r>
          </a:p>
          <a:p>
            <a:pPr defTabSz="795527">
              <a:defRPr sz="1218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seat near the board. Get out your </a:t>
            </a:r>
            <a:r>
              <a:rPr b="1">
                <a:solidFill>
                  <a:schemeClr val="accent1"/>
                </a:solidFill>
              </a:rPr>
              <a:t>binder </a:t>
            </a:r>
            <a:r>
              <a:rPr>
                <a:solidFill>
                  <a:schemeClr val="accent1"/>
                </a:solidFill>
              </a:rPr>
              <a:t>and answer the do now questions below. Show all work or answer each question with a complete sentence.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183" y="396600"/>
            <a:ext cx="2602325" cy="4190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6527" r="4274" b="15395"/>
          <a:stretch>
            <a:fillRect/>
          </a:stretch>
        </p:blipFill>
        <p:spPr>
          <a:xfrm>
            <a:off x="2005807" y="2621895"/>
            <a:ext cx="1042909" cy="83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18;p19"/>
          <p:cNvSpPr txBox="1"/>
          <p:nvPr/>
        </p:nvSpPr>
        <p:spPr>
          <a:xfrm>
            <a:off x="1458489" y="658651"/>
            <a:ext cx="7266751" cy="73297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813816">
              <a:defRPr sz="2136"/>
            </a:lvl1pPr>
          </a:lstStyle>
          <a:p>
            <a:pPr/>
            <a:r>
              <a:t>Reminders:</a:t>
            </a:r>
          </a:p>
        </p:txBody>
      </p:sp>
      <p:sp>
        <p:nvSpPr>
          <p:cNvPr id="159" name="Coaches should...…"/>
          <p:cNvSpPr txBox="1"/>
          <p:nvPr/>
        </p:nvSpPr>
        <p:spPr>
          <a:xfrm>
            <a:off x="1526651" y="1712987"/>
            <a:ext cx="2927509" cy="24634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621791">
              <a:lnSpc>
                <a:spcPct val="115000"/>
              </a:lnSpc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marL="163629" indent="-163629" defTabSz="621791">
              <a:lnSpc>
                <a:spcPct val="115000"/>
              </a:lnSpc>
              <a:buSzPct val="100000"/>
              <a:buAutoNum type="arabi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Coaches should...</a:t>
            </a:r>
          </a:p>
          <a:p>
            <a:pPr lvl="1" marL="636336" indent="-204536" defTabSz="621791">
              <a:lnSpc>
                <a:spcPct val="115000"/>
              </a:lnSpc>
              <a:buSzPct val="100000"/>
              <a:buAutoNum type="alphaU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student questions.</a:t>
            </a:r>
          </a:p>
          <a:p>
            <a:pPr lvl="1" marL="636336" indent="-204536" defTabSz="621791">
              <a:lnSpc>
                <a:spcPct val="115000"/>
              </a:lnSpc>
              <a:buSzPct val="100000"/>
              <a:buAutoNum type="alphaU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Provide hints.</a:t>
            </a:r>
          </a:p>
          <a:p>
            <a:pPr marL="163629" indent="-163629" defTabSz="621791">
              <a:lnSpc>
                <a:spcPct val="115000"/>
              </a:lnSpc>
              <a:buSzPct val="100000"/>
              <a:buAutoNum type="arabi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Coaches shouldn’t...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Talk to one student for for than a few minutes.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Touch other students keyboards. Ever.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Just tell students exactly what to do.</a:t>
            </a:r>
          </a:p>
        </p:txBody>
      </p:sp>
      <p:sp>
        <p:nvSpPr>
          <p:cNvPr id="160" name="MP1 requirements:…"/>
          <p:cNvSpPr txBox="1"/>
          <p:nvPr/>
        </p:nvSpPr>
        <p:spPr>
          <a:xfrm>
            <a:off x="4851181" y="1712987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82;p14"/>
          <p:cNvSpPr txBox="1"/>
          <p:nvPr>
            <p:ph type="body" sz="quarter" idx="1"/>
          </p:nvPr>
        </p:nvSpPr>
        <p:spPr>
          <a:xfrm>
            <a:off x="817632" y="1213393"/>
            <a:ext cx="3007184" cy="2103024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buClrTx/>
              <a:buSzTx/>
              <a:buFontTx/>
              <a:buNone/>
              <a:defRPr b="1" sz="1350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25592" indent="-225592" defTabSz="685800">
              <a:buClrTx/>
              <a:buSzPct val="100000"/>
              <a:buFontTx/>
              <a:buAutoNum type="alphaUcPeriod" startAt="1"/>
              <a:defRPr b="1" sz="1350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25592" indent="-225592" defTabSz="685800">
              <a:buClrTx/>
              <a:buSzPct val="100000"/>
              <a:buFontTx/>
              <a:buAutoNum type="alphaUcPeriod" startAt="1"/>
              <a:defRPr b="1" sz="1350"/>
            </a:pPr>
            <a:r>
              <a:t>Read through the MP1 requirements below.</a:t>
            </a:r>
          </a:p>
          <a:p>
            <a:pPr marL="225592" indent="-225592" defTabSz="685800">
              <a:buClrTx/>
              <a:buSzPct val="100000"/>
              <a:buFontTx/>
              <a:buAutoNum type="alphaUcPeriod" startAt="1"/>
              <a:defRPr b="1" sz="1350"/>
            </a:pPr>
            <a:r>
              <a:t>Begin work! Raise your hand quietly if you have any questions</a:t>
            </a:r>
          </a:p>
        </p:txBody>
      </p:sp>
      <p:sp>
        <p:nvSpPr>
          <p:cNvPr id="165" name="Google Shape;118;p19"/>
          <p:cNvSpPr txBox="1"/>
          <p:nvPr/>
        </p:nvSpPr>
        <p:spPr>
          <a:xfrm>
            <a:off x="2147096" y="500360"/>
            <a:ext cx="6535193" cy="8106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/>
            </a:pPr>
            <a:r>
              <a:t>The rest of the day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your </a:t>
            </a:r>
            <a:r>
              <a:rPr b="1">
                <a:solidFill>
                  <a:schemeClr val="accent1"/>
                </a:solidFill>
              </a:rPr>
              <a:t>assigned </a:t>
            </a:r>
            <a:r>
              <a:rPr>
                <a:solidFill>
                  <a:schemeClr val="accent1"/>
                </a:solidFill>
              </a:rPr>
              <a:t>seat.  Log in to CodeHS. Begin work!</a:t>
            </a:r>
          </a:p>
        </p:txBody>
      </p:sp>
      <p:sp>
        <p:nvSpPr>
          <p:cNvPr id="166" name="MP1 requirements:…"/>
          <p:cNvSpPr txBox="1"/>
          <p:nvPr/>
        </p:nvSpPr>
        <p:spPr>
          <a:xfrm>
            <a:off x="917448" y="3268067"/>
            <a:ext cx="2807552" cy="13776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67" name="Google Shape;82;p14"/>
          <p:cNvSpPr txBox="1"/>
          <p:nvPr/>
        </p:nvSpPr>
        <p:spPr>
          <a:xfrm>
            <a:off x="5582587" y="1376623"/>
            <a:ext cx="3007185" cy="210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  <p:bldP build="p" bldLvl="5" animBg="1" rev="0" advAuto="0" spid="16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ssessment #1: hospi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Assessment #1: hospital</a:t>
            </a:r>
          </a:p>
        </p:txBody>
      </p:sp>
      <p:sp>
        <p:nvSpPr>
          <p:cNvPr id="172" name="What similarities do you notice between these two result worlds?…"/>
          <p:cNvSpPr txBox="1"/>
          <p:nvPr>
            <p:ph type="body" sz="half" idx="1"/>
          </p:nvPr>
        </p:nvSpPr>
        <p:spPr>
          <a:xfrm>
            <a:off x="553798" y="1353173"/>
            <a:ext cx="3141405" cy="3002401"/>
          </a:xfrm>
          <a:prstGeom prst="rect">
            <a:avLst/>
          </a:prstGeom>
        </p:spPr>
        <p:txBody>
          <a:bodyPr/>
          <a:lstStyle/>
          <a:p>
            <a:pPr/>
            <a:r>
              <a:t>What similarities do you notice between these two result worlds?</a:t>
            </a:r>
          </a:p>
          <a:p>
            <a:pPr/>
            <a:r>
              <a:t>How can you use your code from 2.4 to finish the assessment?</a:t>
            </a:r>
          </a:p>
        </p:txBody>
      </p:sp>
      <p:pic>
        <p:nvPicPr>
          <p:cNvPr id="173" name="Image" descr="Image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1437" y="1333678"/>
            <a:ext cx="2300825" cy="220777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4" name="Assessment #1"/>
          <p:cNvSpPr/>
          <p:nvPr/>
        </p:nvSpPr>
        <p:spPr>
          <a:xfrm>
            <a:off x="6715087" y="3649444"/>
            <a:ext cx="2313386" cy="29898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Assessment #1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4393080" y="1450010"/>
            <a:ext cx="2378132" cy="2382181"/>
            <a:chOff x="0" y="0"/>
            <a:chExt cx="2378131" cy="2382180"/>
          </a:xfrm>
        </p:grpSpPr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49" y="0"/>
              <a:ext cx="2019470" cy="1975247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76" name="Caption"/>
            <p:cNvSpPr/>
            <p:nvPr/>
          </p:nvSpPr>
          <p:spPr>
            <a:xfrm>
              <a:off x="0" y="2083196"/>
              <a:ext cx="2378132" cy="2989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Lesson 2.4: four columns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182" name="Google Shape;98;p16"/>
          <p:cNvSpPr txBox="1"/>
          <p:nvPr>
            <p:ph type="body" sz="half" idx="1"/>
          </p:nvPr>
        </p:nvSpPr>
        <p:spPr>
          <a:xfrm>
            <a:off x="155128" y="1401275"/>
            <a:ext cx="4021801" cy="3002401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183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50"/>
            <a:ext cx="4561326" cy="256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  <p:sp>
        <p:nvSpPr>
          <p:cNvPr id="188" name="Google Shape;105;p17"/>
          <p:cNvSpPr txBox="1"/>
          <p:nvPr>
            <p:ph type="body" sz="half" idx="1"/>
          </p:nvPr>
        </p:nvSpPr>
        <p:spPr>
          <a:xfrm>
            <a:off x="975324" y="1730601"/>
            <a:ext cx="4279093" cy="2207533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76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5546844" y="1726394"/>
            <a:ext cx="3232804" cy="2306319"/>
            <a:chOff x="0" y="0"/>
            <a:chExt cx="3232802" cy="2306318"/>
          </a:xfrm>
        </p:grpSpPr>
        <p:pic>
          <p:nvPicPr>
            <p:cNvPr id="189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3" y="1183354"/>
              <a:ext cx="1466948" cy="1106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64677" y="0"/>
              <a:ext cx="1568126" cy="1148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4" cy="1139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4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10;p18"/>
          <p:cNvSpPr txBox="1"/>
          <p:nvPr>
            <p:ph type="body" idx="1"/>
          </p:nvPr>
        </p:nvSpPr>
        <p:spPr>
          <a:xfrm>
            <a:off x="1630022" y="1343648"/>
            <a:ext cx="7101691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198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6;p19"/>
          <p:cNvSpPr txBox="1"/>
          <p:nvPr>
            <p:ph type="title"/>
          </p:nvPr>
        </p:nvSpPr>
        <p:spPr>
          <a:xfrm>
            <a:off x="2034927" y="409924"/>
            <a:ext cx="6696774" cy="1149739"/>
          </a:xfrm>
          <a:prstGeom prst="rect">
            <a:avLst/>
          </a:prstGeom>
        </p:spPr>
        <p:txBody>
          <a:bodyPr/>
          <a:lstStyle/>
          <a:p>
            <a:pPr defTabSz="365760">
              <a:defRPr sz="132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320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65760">
              <a:defRPr sz="1320"/>
            </a:pPr>
            <a:r>
              <a:t>Your image should include all of the techniques we've learned in class</a:t>
            </a:r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</p:txBody>
      </p:sp>
      <p:sp>
        <p:nvSpPr>
          <p:cNvPr id="201" name="Google Shape;117;p19"/>
          <p:cNvSpPr txBox="1"/>
          <p:nvPr/>
        </p:nvSpPr>
        <p:spPr>
          <a:xfrm>
            <a:off x="323299" y="1729975"/>
            <a:ext cx="3681302" cy="1659226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