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UcPeriod" startAt="1"/>
            </a:pPr>
            <a:r>
              <a:t>we already went through this the end of class yesterday, but stack frame diagrams provide a better sense of what’s happening when. code tracing tables are useful for simpler problems.</a:t>
            </a:r>
          </a:p>
          <a:p>
            <a:pPr marL="233947" indent="-233947">
              <a:buSzPct val="100000"/>
              <a:buAutoNum type="alphaUcPeriod" startAt="1"/>
            </a:pPr>
            <a:r>
              <a:t>debugging, preparing to make your own program, understanding someone else’s program so you can change it or use it!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you wonder why we call them Booleans, they’re named after a guy named George Boole.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C. The key phrase here is “reaches”.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 written notes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 go through on board… see handwritten notes for solution and preplanned question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code tracing understand programs with booleans and if-statements?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10/22/21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Java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5.5</a:t>
            </a:r>
          </a:p>
        </p:txBody>
      </p:sp>
      <p:sp>
        <p:nvSpPr>
          <p:cNvPr id="17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22,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f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reflection</a:t>
            </a:r>
          </a:p>
        </p:txBody>
      </p:sp>
      <p:sp>
        <p:nvSpPr>
          <p:cNvPr id="217" name="What was the most challenging thing about this activit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was the most challenging thing about this activity?</a:t>
            </a:r>
          </a:p>
          <a:p>
            <a:pPr/>
            <a:r>
              <a:t>What do you feel like you understand better than you did before?</a:t>
            </a:r>
          </a:p>
          <a:p>
            <a:pPr/>
            <a:r>
              <a:t>What’s one question you still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18;p19"/>
          <p:cNvSpPr txBox="1"/>
          <p:nvPr>
            <p:ph type="title"/>
          </p:nvPr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 b="0" sz="24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>
              <a:defRPr b="0" sz="1400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Grab handout. Go to desk. Take out binder. Copy </a:t>
            </a:r>
            <a:r>
              <a:rPr b="1"/>
              <a:t>goal </a:t>
            </a:r>
            <a:r>
              <a:t>and answer </a:t>
            </a:r>
            <a:r>
              <a:rPr b="1"/>
              <a:t>do now </a:t>
            </a:r>
            <a:r>
              <a:t>questions below. Write a complete sentence for each question.</a:t>
            </a:r>
          </a:p>
        </p:txBody>
      </p:sp>
      <p:sp>
        <p:nvSpPr>
          <p:cNvPr id="174" name="What are some similarities and differences between stack frame diagrams and the other code tracing tables we saw yesterday?…"/>
          <p:cNvSpPr txBox="1"/>
          <p:nvPr/>
        </p:nvSpPr>
        <p:spPr>
          <a:xfrm>
            <a:off x="1417188" y="1687902"/>
            <a:ext cx="3000714" cy="3002402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70710" indent="-270710" defTabSz="822959">
              <a:lnSpc>
                <a:spcPct val="115000"/>
              </a:lnSpc>
              <a:buSzPct val="100000"/>
              <a:buAutoNum type="alphaUcPeriod" startAt="1"/>
              <a:defRPr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are some similarities and differences between stack frame diagrams and the other code tracing tables we saw yesterday?</a:t>
            </a:r>
          </a:p>
          <a:p>
            <a:pPr marL="270710" indent="-270710" defTabSz="822959">
              <a:lnSpc>
                <a:spcPct val="115000"/>
              </a:lnSpc>
              <a:buSzPct val="100000"/>
              <a:buAutoNum type="alphaUcPeriod" startAt="1"/>
              <a:defRPr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 is it a good idea to be able to trace through code manually, instead of just running it on your computer?</a:t>
            </a:r>
          </a:p>
        </p:txBody>
      </p:sp>
      <p:sp>
        <p:nvSpPr>
          <p:cNvPr id="175" name="The framing…"/>
          <p:cNvSpPr txBox="1"/>
          <p:nvPr/>
        </p:nvSpPr>
        <p:spPr>
          <a:xfrm>
            <a:off x="4416250" y="1687902"/>
            <a:ext cx="4324101" cy="3002402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68095">
              <a:lnSpc>
                <a:spcPct val="115000"/>
              </a:lnSpc>
              <a:defRPr b="1" sz="1512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The framing</a:t>
            </a:r>
          </a:p>
          <a:p>
            <a:pPr marL="384047" indent="-288035" defTabSz="768095">
              <a:lnSpc>
                <a:spcPct val="115000"/>
              </a:lnSpc>
              <a:buClr>
                <a:srgbClr val="000000"/>
              </a:buClr>
              <a:buSzPts val="1500"/>
              <a:buFont typeface="Helvetica"/>
              <a:buChar char="●"/>
              <a:defRPr b="1" sz="15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code tracing understand programs with booleans and if-statements? </a:t>
            </a:r>
            <a:endParaRPr b="0"/>
          </a:p>
          <a:p>
            <a:pPr marL="384047" indent="-288035" defTabSz="768095">
              <a:lnSpc>
                <a:spcPct val="115000"/>
              </a:lnSpc>
              <a:buClr>
                <a:srgbClr val="000000"/>
              </a:buClr>
              <a:buSzPts val="1500"/>
              <a:buFont typeface="Helvetica"/>
              <a:buChar char="●"/>
              <a:defRPr b="1" sz="15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Booleans and if-statements, along with other control structures are crucial to building more sophisticated programs. Code tracing is a convenient way to understand how programs work.</a:t>
            </a:r>
            <a:endParaRPr b="0"/>
          </a:p>
          <a:p>
            <a:pPr marL="384047" indent="-288035" defTabSz="768095">
              <a:lnSpc>
                <a:spcPct val="115000"/>
              </a:lnSpc>
              <a:buClr>
                <a:srgbClr val="000000"/>
              </a:buClr>
              <a:buSzPts val="1500"/>
              <a:buFont typeface="Helvetica"/>
              <a:buChar char="●"/>
              <a:defRPr b="1" sz="151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Compound and equivalent boolean expressions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2"/>
      <p:bldP build="p" bldLvl="5" animBg="1" rev="0" advAuto="0" spid="17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nnounc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Announcements</a:t>
            </a:r>
          </a:p>
        </p:txBody>
      </p:sp>
      <p:sp>
        <p:nvSpPr>
          <p:cNvPr id="180" name="retake after class next wee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retake after class </a:t>
            </a:r>
            <a:r>
              <a:rPr b="1"/>
              <a:t>next week</a:t>
            </a:r>
            <a:r>
              <a:t>.</a:t>
            </a:r>
          </a:p>
          <a:p>
            <a:pPr/>
            <a:r>
              <a:t>Please complete the post-test self assessment by Monday.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oolean expre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Boolean expressions</a:t>
            </a:r>
          </a:p>
        </p:txBody>
      </p:sp>
      <p:sp>
        <p:nvSpPr>
          <p:cNvPr id="183" name="Booleans are expressions with a true or false value.…"/>
          <p:cNvSpPr txBox="1"/>
          <p:nvPr>
            <p:ph type="body" idx="1"/>
          </p:nvPr>
        </p:nvSpPr>
        <p:spPr>
          <a:xfrm>
            <a:off x="2252963" y="1281481"/>
            <a:ext cx="6321603" cy="300240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Booleans </a:t>
            </a:r>
            <a:r>
              <a:rPr b="0"/>
              <a:t>are expressions with a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/>
              <a:t> or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/>
              <a:t> value.</a:t>
            </a:r>
            <a:endParaRPr b="0"/>
          </a:p>
          <a:p>
            <a:pPr>
              <a:defRPr b="1"/>
            </a:pPr>
            <a:r>
              <a:rPr b="0"/>
              <a:t>Booleans can use </a:t>
            </a:r>
            <a:r>
              <a:t>relational operators </a:t>
            </a:r>
            <a:r>
              <a:rPr b="0"/>
              <a:t>to store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true/false</a:t>
            </a:r>
            <a:r>
              <a:rPr b="0"/>
              <a:t> information: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5415" y="2460450"/>
            <a:ext cx="3998054" cy="2097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George Boole (1815-1864). Author of the “Laws of Through”, a famous book on logic." descr="George Boole (1815-1864). Author of the “Laws of Through”, a famous book on logic.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08203" y="1582431"/>
            <a:ext cx="1433221" cy="1912047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George Boole (1815-1864). Author of the “Laws of Thought”, a famous book on logic."/>
          <p:cNvSpPr/>
          <p:nvPr/>
        </p:nvSpPr>
        <p:spPr>
          <a:xfrm>
            <a:off x="86613" y="3596175"/>
            <a:ext cx="1676401" cy="7620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1100"/>
            </a:lvl1pPr>
          </a:lstStyle>
          <a:p>
            <a:pPr/>
            <a:r>
              <a:t>George Boole (1815-1864). Author of the “Laws of Thought”, a famous book on logic.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2"/>
      <p:bldP build="whole" bldLvl="1" animBg="1" rev="0" advAuto="0" spid="185" grpId="3"/>
      <p:bldP build="p" bldLvl="5" animBg="1" rev="0" advAuto="0" spid="18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If stat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If statements</a:t>
            </a:r>
          </a:p>
        </p:txBody>
      </p:sp>
      <p:sp>
        <p:nvSpPr>
          <p:cNvPr id="191" name="Double-click to edit"/>
          <p:cNvSpPr txBox="1"/>
          <p:nvPr>
            <p:ph type="body" sz="half" idx="1"/>
          </p:nvPr>
        </p:nvSpPr>
        <p:spPr>
          <a:xfrm>
            <a:off x="4458011" y="1595776"/>
            <a:ext cx="4273703" cy="30024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If statements are used when there are a set of statements that should be executed only when statements are met."/>
          <p:cNvSpPr txBox="1"/>
          <p:nvPr/>
        </p:nvSpPr>
        <p:spPr>
          <a:xfrm>
            <a:off x="543306" y="1595776"/>
            <a:ext cx="3532663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t>statements are used when there are a set of statements that should be executed </a:t>
            </a:r>
            <a:r>
              <a:rPr b="1"/>
              <a:t>only when statements are met</a:t>
            </a:r>
            <a:r>
              <a:t>.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8274" y="1694434"/>
            <a:ext cx="4973177" cy="1378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else stat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else statements</a:t>
            </a:r>
          </a:p>
        </p:txBody>
      </p:sp>
      <p:sp>
        <p:nvSpPr>
          <p:cNvPr id="196" name="if(booleanExpression)…"/>
          <p:cNvSpPr txBox="1"/>
          <p:nvPr>
            <p:ph type="body" sz="half" idx="1"/>
          </p:nvPr>
        </p:nvSpPr>
        <p:spPr>
          <a:xfrm>
            <a:off x="4458011" y="1595776"/>
            <a:ext cx="4273703" cy="3002402"/>
          </a:xfrm>
          <a:prstGeom prst="rect">
            <a:avLst/>
          </a:prstGeom>
        </p:spPr>
        <p:txBody>
          <a:bodyPr/>
          <a:lstStyle/>
          <a:p>
            <a:pPr marL="0" indent="0" defTabSz="306324">
              <a:lnSpc>
                <a:spcPts val="4100"/>
              </a:lnSpc>
              <a:buClrTx/>
              <a:buSzTx/>
              <a:buFontTx/>
              <a:buNone/>
              <a:defRPr i="1" sz="1608">
                <a:latin typeface="+mj-lt"/>
                <a:ea typeface="+mj-ea"/>
                <a:cs typeface="+mj-cs"/>
                <a:sym typeface="Helvetica"/>
              </a:defRPr>
            </a:pPr>
            <a:r>
              <a:rPr i="0"/>
              <a:t>if(</a:t>
            </a:r>
            <a:r>
              <a:t>booleanExpression</a:t>
            </a:r>
            <a:r>
              <a:rPr i="0"/>
              <a:t>)</a:t>
            </a:r>
            <a:endParaRPr i="0" sz="804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06324">
              <a:lnSpc>
                <a:spcPts val="4100"/>
              </a:lnSpc>
              <a:buClrTx/>
              <a:buSzTx/>
              <a:buFontTx/>
              <a:buNone/>
              <a:defRPr sz="1608"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  <a:endParaRPr sz="804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06324">
              <a:lnSpc>
                <a:spcPts val="4100"/>
              </a:lnSpc>
              <a:buClrTx/>
              <a:buSzTx/>
              <a:buFontTx/>
              <a:buNone/>
              <a:defRPr sz="1608">
                <a:latin typeface="+mj-lt"/>
                <a:ea typeface="+mj-ea"/>
                <a:cs typeface="+mj-cs"/>
                <a:sym typeface="Helvetica"/>
              </a:defRPr>
            </a:pPr>
            <a:r>
              <a:t>	//code to execute if boolean expression is true!</a:t>
            </a:r>
            <a:endParaRPr sz="804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06324">
              <a:lnSpc>
                <a:spcPts val="4100"/>
              </a:lnSpc>
              <a:buClrTx/>
              <a:buSzTx/>
              <a:buFontTx/>
              <a:buNone/>
              <a:defRPr sz="1608"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  <a:endParaRPr sz="804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06324">
              <a:lnSpc>
                <a:spcPts val="4100"/>
              </a:lnSpc>
              <a:buClrTx/>
              <a:buSzTx/>
              <a:buFontTx/>
              <a:buNone/>
              <a:defRPr sz="1608">
                <a:latin typeface="+mj-lt"/>
                <a:ea typeface="+mj-ea"/>
                <a:cs typeface="+mj-cs"/>
                <a:sym typeface="Helvetica"/>
              </a:defRPr>
            </a:pPr>
            <a:r>
              <a:t>else </a:t>
            </a:r>
            <a:endParaRPr sz="804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06324">
              <a:lnSpc>
                <a:spcPts val="4100"/>
              </a:lnSpc>
              <a:buClrTx/>
              <a:buSzTx/>
              <a:buFontTx/>
              <a:buNone/>
              <a:defRPr sz="1608"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  <a:endParaRPr sz="804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06324">
              <a:lnSpc>
                <a:spcPts val="4100"/>
              </a:lnSpc>
              <a:buClrTx/>
              <a:buSzTx/>
              <a:buFontTx/>
              <a:buNone/>
              <a:defRPr sz="1608">
                <a:latin typeface="+mj-lt"/>
                <a:ea typeface="+mj-ea"/>
                <a:cs typeface="+mj-cs"/>
                <a:sym typeface="Helvetica"/>
              </a:defRPr>
            </a:pPr>
            <a:r>
              <a:t>	//code to execute if boolean expression is false!</a:t>
            </a:r>
            <a:endParaRPr sz="804">
              <a:latin typeface="Times Roman"/>
              <a:ea typeface="Times Roman"/>
              <a:cs typeface="Times Roman"/>
              <a:sym typeface="Times Roman"/>
            </a:endParaRPr>
          </a:p>
          <a:p>
            <a:pPr marL="0" indent="0" defTabSz="306324">
              <a:lnSpc>
                <a:spcPts val="4100"/>
              </a:lnSpc>
              <a:buClrTx/>
              <a:buSzTx/>
              <a:buFontTx/>
              <a:buNone/>
              <a:defRPr sz="1608"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197" name="Else execute if the initial boolean condition is false."/>
          <p:cNvSpPr txBox="1"/>
          <p:nvPr/>
        </p:nvSpPr>
        <p:spPr>
          <a:xfrm>
            <a:off x="543306" y="1595776"/>
            <a:ext cx="3532663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t>execute if the initial boolean condition is false.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8167" y="805934"/>
            <a:ext cx="7675833" cy="31281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ode tra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Code tracing</a:t>
            </a:r>
          </a:p>
        </p:txBody>
      </p:sp>
      <p:sp>
        <p:nvSpPr>
          <p:cNvPr id="206" name="Go to your computer. Find code tracing example (10/22) on Google Classro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to your computer. Find </a:t>
            </a:r>
            <a:r>
              <a:rPr b="1"/>
              <a:t>code tracing example (10/22) </a:t>
            </a:r>
            <a:r>
              <a:t>on Google Classroom</a:t>
            </a:r>
            <a:endParaRPr b="1"/>
          </a:p>
          <a:p>
            <a:pPr/>
            <a:r>
              <a:t>Be prepared to follow along in your notebook.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1" name="Be sure to……"/>
          <p:cNvSpPr txBox="1"/>
          <p:nvPr>
            <p:ph type="body" sz="half" idx="1"/>
          </p:nvPr>
        </p:nvSpPr>
        <p:spPr>
          <a:xfrm>
            <a:off x="1539778" y="2302631"/>
            <a:ext cx="7191936" cy="229554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chemeClr val="accent5"/>
                </a:solidFill>
              </a:defRPr>
            </a:pPr>
            <a:r>
              <a:t>Be sure to…</a:t>
            </a:r>
          </a:p>
          <a:p>
            <a:pPr/>
            <a:r>
              <a:t>Work in groups of 2.</a:t>
            </a:r>
          </a:p>
          <a:p>
            <a:pPr/>
            <a:r>
              <a:t>Figure out what will happen 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LSdriver</a:t>
            </a:r>
            <a:r>
              <a:t> is run.  </a:t>
            </a:r>
          </a:p>
          <a:p>
            <a:pPr/>
            <a:r>
              <a:t>Justify your answer (so that you would convince a skeptic)</a:t>
            </a:r>
            <a:br/>
          </a:p>
          <a:p>
            <a:pPr marL="0" indent="0">
              <a:buClrTx/>
              <a:buSzTx/>
              <a:buFontTx/>
              <a:buNone/>
              <a:defRPr>
                <a:solidFill>
                  <a:schemeClr val="accent1"/>
                </a:solidFill>
              </a:defRPr>
            </a:pPr>
            <a:r>
              <a:t>Hint: </a:t>
            </a:r>
            <a:r>
              <a:rPr>
                <a:solidFill>
                  <a:srgbClr val="FF1900"/>
                </a:solidFill>
              </a:rPr>
              <a:t>Use a code tracing table!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9749" y="586602"/>
            <a:ext cx="5278739" cy="1759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