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students need calculator</a:t>
            </a:r>
          </a:p>
          <a:p>
            <a:pPr/>
            <a:r>
              <a:t>Parabola</a:t>
            </a:r>
          </a:p>
          <a:p>
            <a:pPr/>
            <a:r>
              <a:t>Vertex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key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+how rewrite in standard form?check notes!</a:t>
            </a:r>
          </a:p>
          <a:p>
            <a:pPr/>
            <a:r>
              <a:t>How identify composite functions? Find a simpler function in the bigger one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key </a:t>
            </a:r>
          </a:p>
          <a:p>
            <a:pPr/>
            <a:r>
              <a:t>+hdw rewrite in standard form? Factor out-0.08, then it’s the same strategy as normal </a:t>
            </a:r>
          </a:p>
          <a:p>
            <a:pPr/>
            <a:r>
              <a:t>+hdw know this graph will be a frowns face? It’s what the path of a football should look like. Also when we rewrite in standard form the coefficient is -.</a:t>
            </a:r>
          </a:p>
          <a:p>
            <a:pPr/>
            <a:r>
              <a:t>+how do you tell from a sketch the highest point? It’s the vertex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(x^2 - 2x - 1) + 1 + 1</a:t>
            </a:r>
          </a:p>
          <a:p>
            <a:pPr/>
          </a:p>
          <a:p>
            <a:pPr/>
            <a:r>
              <a:t>(x  - 1)^2 + 2</a:t>
            </a:r>
          </a:p>
          <a:p>
            <a:pPr/>
          </a:p>
          <a:p>
            <a:pPr/>
            <a:r>
              <a:t>vertex = (1,2)</a:t>
            </a:r>
          </a:p>
          <a:p>
            <a:pPr/>
          </a:p>
          <a:p>
            <a:pPr/>
            <a:r>
              <a:t>2. sketch an upward facing quadratic with vertex at (1,2).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</a:t>
            </a:r>
            <a:r>
              <a:t> </a:t>
            </a:r>
            <a:r>
              <a:rPr b="0"/>
              <a:t>use vertex form and x-intercepts to graph quadratic equations?</a:t>
            </a:r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10/22/21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Pre-calculus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5.5</a:t>
            </a:r>
          </a:p>
        </p:txBody>
      </p:sp>
      <p:sp>
        <p:nvSpPr>
          <p:cNvPr id="157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October 22,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18;p19"/>
          <p:cNvSpPr txBox="1"/>
          <p:nvPr>
            <p:ph type="title"/>
          </p:nvPr>
        </p:nvSpPr>
        <p:spPr>
          <a:xfrm>
            <a:off x="1424036" y="575950"/>
            <a:ext cx="7302727" cy="93969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 defTabSz="813816">
              <a:defRPr b="0" sz="2136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46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Get out your </a:t>
            </a:r>
            <a:r>
              <a:rPr b="1"/>
              <a:t>binder</a:t>
            </a:r>
            <a:r>
              <a:t>. Copy </a:t>
            </a:r>
            <a:r>
              <a:rPr b="1"/>
              <a:t>goal </a:t>
            </a:r>
            <a:r>
              <a:t>and answer </a:t>
            </a:r>
            <a:r>
              <a:rPr b="1"/>
              <a:t>do now</a:t>
            </a:r>
            <a:r>
              <a:t> </a:t>
            </a:r>
            <a:r>
              <a:t>questions below. Show all work or write a complete sentence for each answer:</a:t>
            </a:r>
          </a:p>
        </p:txBody>
      </p:sp>
      <p:sp>
        <p:nvSpPr>
          <p:cNvPr id="162" name="Read the directions to the right.…"/>
          <p:cNvSpPr txBox="1"/>
          <p:nvPr/>
        </p:nvSpPr>
        <p:spPr>
          <a:xfrm>
            <a:off x="148024" y="2629736"/>
            <a:ext cx="305290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Read the directions to the right.</a:t>
            </a:r>
          </a:p>
          <a:p>
            <a:pPr marL="187157" indent="-187157">
              <a:buSzPct val="100000"/>
              <a:buAutoNum type="arabicPeriod" startAt="1"/>
            </a:pPr>
            <a:r>
              <a:t>What questions do you have? Write </a:t>
            </a:r>
          </a:p>
          <a:p>
            <a:pPr/>
            <a:r>
              <a:t>    them down for your do now.</a:t>
            </a:r>
          </a:p>
        </p:txBody>
      </p:sp>
      <p:sp>
        <p:nvSpPr>
          <p:cNvPr id="163" name="Group work…"/>
          <p:cNvSpPr txBox="1"/>
          <p:nvPr/>
        </p:nvSpPr>
        <p:spPr>
          <a:xfrm>
            <a:off x="3568760" y="1628206"/>
            <a:ext cx="4838766" cy="3002402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b="1">
                <a:solidFill>
                  <a:srgbClr val="000000"/>
                </a:solidFill>
              </a:defRPr>
            </a:pPr>
            <a:r>
              <a:t>Group work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Today we will be doing </a:t>
            </a:r>
            <a:r>
              <a:rPr u="sng"/>
              <a:t>group work</a:t>
            </a:r>
            <a:r>
              <a:t>. </a:t>
            </a:r>
            <a:r>
              <a:rPr b="1">
                <a:solidFill>
                  <a:schemeClr val="accent4">
                    <a:satOff val="-3525"/>
                    <a:lumOff val="-10431"/>
                  </a:schemeClr>
                </a:solidFill>
              </a:rPr>
              <a:t>Be sure to</a:t>
            </a:r>
            <a:r>
              <a:rPr b="1"/>
              <a:t>:  </a:t>
            </a:r>
            <a:endParaRPr b="1"/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 marL="233947" indent="-233947">
              <a:buSzPct val="100000"/>
              <a:buAutoNum type="alphaUcPeriod" startAt="1"/>
              <a:defRPr>
                <a:solidFill>
                  <a:srgbClr val="000000"/>
                </a:solidFill>
              </a:defRPr>
            </a:pPr>
            <a:r>
              <a:t>Work on each problem. Show all work and answer any questions in a complete sentence.</a:t>
            </a:r>
          </a:p>
          <a:p>
            <a:pPr marL="233947" indent="-233947">
              <a:buSzPct val="100000"/>
              <a:buAutoNum type="alphaUcPeriod" startAt="1"/>
              <a:defRPr u="sng">
                <a:solidFill>
                  <a:srgbClr val="000000"/>
                </a:solidFill>
              </a:defRPr>
            </a:pPr>
            <a:r>
              <a:t>Stay together</a:t>
            </a:r>
            <a:r>
              <a:rPr u="none"/>
              <a:t>! Do not move on to the next problem until everyone in your group agrees on an answer.</a:t>
            </a:r>
            <a:endParaRPr u="none"/>
          </a:p>
          <a:p>
            <a:pPr marL="233947" indent="-233947">
              <a:buSzPct val="100000"/>
              <a:buAutoNum type="alphaUcPeriod" startAt="1"/>
              <a:defRPr u="sng">
                <a:solidFill>
                  <a:srgbClr val="000000"/>
                </a:solidFill>
              </a:defRPr>
            </a:pPr>
            <a:r>
              <a:rPr u="none"/>
              <a:t>After you finish a section, ask for the </a:t>
            </a:r>
            <a:r>
              <a:t>section answer key</a:t>
            </a:r>
            <a:r>
              <a:rPr u="none"/>
              <a:t>.  </a:t>
            </a:r>
            <a:endParaRPr u="none"/>
          </a:p>
          <a:p>
            <a:pPr marL="233947" indent="-233947">
              <a:buSzPct val="100000"/>
              <a:buAutoNum type="alphaUcPeriod" startAt="1"/>
              <a:defRPr u="sng">
                <a:solidFill>
                  <a:srgbClr val="000000"/>
                </a:solidFill>
              </a:defRPr>
            </a:pPr>
            <a:r>
              <a:rPr u="none"/>
              <a:t>Fill out the  </a:t>
            </a:r>
            <a:r>
              <a:rPr b="1" u="none"/>
              <a:t>Answer record </a:t>
            </a:r>
            <a:r>
              <a:rPr u="none"/>
              <a:t>(more on this next slide!).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fra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framing</a:t>
            </a:r>
          </a:p>
        </p:txBody>
      </p:sp>
      <p:pic>
        <p:nvPicPr>
          <p:cNvPr id="1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what: use vertex form and x-intercepts to graph quadratic equations.…"/>
          <p:cNvSpPr txBox="1"/>
          <p:nvPr/>
        </p:nvSpPr>
        <p:spPr>
          <a:xfrm>
            <a:off x="3682386" y="1584122"/>
            <a:ext cx="4838766" cy="300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vertex form and x-intercepts to graph quadratic equations.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Quadratic equations can be used to model things in science, engineering, and more!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Use quadratic functions to solve real world problems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Double-tap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170" name="Double-tap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537" y="69968"/>
            <a:ext cx="4882748" cy="4299847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This is what you will turn in today!"/>
          <p:cNvSpPr txBox="1"/>
          <p:nvPr/>
        </p:nvSpPr>
        <p:spPr>
          <a:xfrm>
            <a:off x="1124455" y="720980"/>
            <a:ext cx="266103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This is what you will turn in today!</a:t>
            </a:r>
          </a:p>
        </p:txBody>
      </p:sp>
      <p:sp>
        <p:nvSpPr>
          <p:cNvPr id="173" name="Group work…"/>
          <p:cNvSpPr txBox="1"/>
          <p:nvPr/>
        </p:nvSpPr>
        <p:spPr>
          <a:xfrm>
            <a:off x="5099358" y="958642"/>
            <a:ext cx="3973859" cy="3270672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905255">
              <a:defRPr b="1" sz="1386">
                <a:solidFill>
                  <a:srgbClr val="000000"/>
                </a:solidFill>
              </a:defRPr>
            </a:pPr>
            <a:r>
              <a:t>Group work</a:t>
            </a:r>
          </a:p>
          <a:p>
            <a:pPr defTabSz="905255">
              <a:defRPr sz="1386">
                <a:solidFill>
                  <a:srgbClr val="000000"/>
                </a:solidFill>
              </a:defRPr>
            </a:pPr>
            <a:r>
              <a:t>Today we will be doing </a:t>
            </a:r>
            <a:r>
              <a:rPr u="sng"/>
              <a:t>group work</a:t>
            </a:r>
            <a:r>
              <a:t>. </a:t>
            </a:r>
            <a:r>
              <a:rPr b="1"/>
              <a:t>Be sure to:  </a:t>
            </a:r>
            <a:endParaRPr b="1"/>
          </a:p>
          <a:p>
            <a:pPr defTabSz="905255">
              <a:defRPr sz="1386">
                <a:solidFill>
                  <a:srgbClr val="000000"/>
                </a:solidFill>
              </a:defRPr>
            </a:pPr>
          </a:p>
          <a:p>
            <a:pPr marL="231607" indent="-231607" defTabSz="905255">
              <a:buSzPct val="100000"/>
              <a:buAutoNum type="alphaUcPeriod" startAt="1"/>
              <a:defRPr sz="1386">
                <a:solidFill>
                  <a:srgbClr val="000000"/>
                </a:solidFill>
              </a:defRPr>
            </a:pPr>
            <a:r>
              <a:t>Work on each problem. Show all work and answer any questions in a complete sentence.</a:t>
            </a:r>
          </a:p>
          <a:p>
            <a:pPr marL="231607" indent="-231607" defTabSz="905255">
              <a:buSzPct val="100000"/>
              <a:buAutoNum type="alphaUcPeriod" startAt="1"/>
              <a:defRPr sz="1386" u="sng">
                <a:solidFill>
                  <a:srgbClr val="000000"/>
                </a:solidFill>
              </a:defRPr>
            </a:pPr>
            <a:r>
              <a:t>Stay together</a:t>
            </a:r>
            <a:r>
              <a:rPr u="none"/>
              <a:t>! Do not move on to the next problem until everyone in your group agrees on an answer.</a:t>
            </a:r>
            <a:endParaRPr u="none"/>
          </a:p>
          <a:p>
            <a:pPr marL="231607" indent="-231607" defTabSz="905255">
              <a:buSzPct val="100000"/>
              <a:buAutoNum type="alphaUcPeriod" startAt="1"/>
              <a:defRPr sz="1386" u="sng">
                <a:solidFill>
                  <a:srgbClr val="000000"/>
                </a:solidFill>
              </a:defRPr>
            </a:pPr>
            <a:r>
              <a:rPr u="none"/>
              <a:t>After you finish a section, ask for the </a:t>
            </a:r>
            <a:r>
              <a:t>section answer key</a:t>
            </a:r>
            <a:r>
              <a:rPr u="none"/>
              <a:t>.  </a:t>
            </a:r>
            <a:endParaRPr u="none"/>
          </a:p>
          <a:p>
            <a:pPr marL="231607" indent="-231607" defTabSz="905255">
              <a:buSzPct val="100000"/>
              <a:buAutoNum type="alphaUcPeriod" startAt="1"/>
              <a:defRPr sz="1386" u="sng">
                <a:solidFill>
                  <a:srgbClr val="000000"/>
                </a:solidFill>
              </a:defRPr>
            </a:pPr>
            <a:r>
              <a:rPr u="none"/>
              <a:t>Fill out the  </a:t>
            </a:r>
            <a:r>
              <a:rPr b="1" u="none"/>
              <a:t>Answer record </a:t>
            </a:r>
            <a:r>
              <a:rPr u="none"/>
              <a:t>(more on this next slide!).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Vocabul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Vocabulary </a:t>
            </a:r>
          </a:p>
        </p:txBody>
      </p:sp>
      <p:sp>
        <p:nvSpPr>
          <p:cNvPr id="176" name="Vertex: Minimum or maximum point of a quadratic function…"/>
          <p:cNvSpPr txBox="1"/>
          <p:nvPr>
            <p:ph type="body" sz="half" idx="1"/>
          </p:nvPr>
        </p:nvSpPr>
        <p:spPr>
          <a:xfrm>
            <a:off x="1411198" y="1469712"/>
            <a:ext cx="4194261" cy="3002402"/>
          </a:xfrm>
          <a:prstGeom prst="rect">
            <a:avLst/>
          </a:prstGeom>
        </p:spPr>
        <p:txBody>
          <a:bodyPr/>
          <a:lstStyle/>
          <a:p>
            <a:pPr marL="210552" indent="-210552">
              <a:lnSpc>
                <a:spcPct val="100000"/>
              </a:lnSpc>
              <a:buClrTx/>
              <a:buSzPct val="100000"/>
              <a:buFontTx/>
              <a:buChar char="•"/>
              <a:defRPr b="1" sz="2100"/>
            </a:pPr>
            <a:r>
              <a:t>Vertex: </a:t>
            </a:r>
            <a:r>
              <a:rPr b="0"/>
              <a:t>Minimum or maximum point of a quadratic function</a:t>
            </a:r>
            <a:endParaRPr b="0"/>
          </a:p>
          <a:p>
            <a:pPr marL="210552" indent="-210552">
              <a:lnSpc>
                <a:spcPct val="100000"/>
              </a:lnSpc>
              <a:buClrTx/>
              <a:buSzPct val="100000"/>
              <a:buFontTx/>
              <a:buChar char="•"/>
              <a:defRPr b="1" sz="2100"/>
            </a:pPr>
            <a:r>
              <a:t>Parabola: </a:t>
            </a:r>
            <a:r>
              <a:rPr b="0"/>
              <a:t>The curve formed by the graph for a quadratic function.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27521" t="10079" r="25043" b="18703"/>
          <a:stretch>
            <a:fillRect/>
          </a:stretch>
        </p:blipFill>
        <p:spPr>
          <a:xfrm>
            <a:off x="6456838" y="987364"/>
            <a:ext cx="2554071" cy="21559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Double-tap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180" name="Double-tap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1" name="IMG_0047.png" descr="IMG_0047.png"/>
          <p:cNvPicPr>
            <a:picLocks noChangeAspect="1"/>
          </p:cNvPicPr>
          <p:nvPr/>
        </p:nvPicPr>
        <p:blipFill>
          <a:blip r:embed="rId3">
            <a:extLst/>
          </a:blip>
          <a:srcRect l="0" t="16366" r="13242" b="56234"/>
          <a:stretch>
            <a:fillRect/>
          </a:stretch>
        </p:blipFill>
        <p:spPr>
          <a:xfrm>
            <a:off x="1338064" y="395725"/>
            <a:ext cx="6467833" cy="2723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Double-tap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186" name="Double-tap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7" name="IMG_0047.png" descr="IMG_0047.png"/>
          <p:cNvPicPr>
            <a:picLocks noChangeAspect="1"/>
          </p:cNvPicPr>
          <p:nvPr/>
        </p:nvPicPr>
        <p:blipFill>
          <a:blip r:embed="rId3">
            <a:extLst/>
          </a:blip>
          <a:srcRect l="0" t="43497" r="14463" b="32809"/>
          <a:stretch>
            <a:fillRect/>
          </a:stretch>
        </p:blipFill>
        <p:spPr>
          <a:xfrm>
            <a:off x="1425830" y="863401"/>
            <a:ext cx="6019686" cy="22232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Double-tap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pic>
        <p:nvPicPr>
          <p:cNvPr id="192" name="IMG_0048.png" descr="IMG_0048.png"/>
          <p:cNvPicPr>
            <a:picLocks noChangeAspect="1"/>
          </p:cNvPicPr>
          <p:nvPr/>
        </p:nvPicPr>
        <p:blipFill>
          <a:blip r:embed="rId3">
            <a:extLst/>
          </a:blip>
          <a:srcRect l="9698" t="50405" r="13013" b="21887"/>
          <a:stretch>
            <a:fillRect/>
          </a:stretch>
        </p:blipFill>
        <p:spPr>
          <a:xfrm>
            <a:off x="1138761" y="1111896"/>
            <a:ext cx="7324662" cy="19693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</a:t>
            </a:r>
          </a:p>
        </p:txBody>
      </p:sp>
      <p:sp>
        <p:nvSpPr>
          <p:cNvPr id="197" name="Rewrite   in standard form.…"/>
          <p:cNvSpPr txBox="1"/>
          <p:nvPr>
            <p:ph type="body" sz="half" idx="1"/>
          </p:nvPr>
        </p:nvSpPr>
        <p:spPr>
          <a:xfrm>
            <a:off x="1383768" y="1962817"/>
            <a:ext cx="5621102" cy="3002402"/>
          </a:xfrm>
          <a:prstGeom prst="rect">
            <a:avLst/>
          </a:prstGeom>
        </p:spPr>
        <p:txBody>
          <a:bodyPr/>
          <a:lstStyle/>
          <a:p>
            <a:pPr marL="258451" indent="-258451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Tx/>
              <a:buAutoNum type="arabicPeriod" startAt="1"/>
              <a:defRPr sz="19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Rewrite </a:t>
            </a:r>
            <a14:m>
              <m:oMath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h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2050" i="1">
                        <a:solidFill>
                          <a:srgbClr val="221F1F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2050" i="1">
                        <a:solidFill>
                          <a:srgbClr val="221F1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12</m:t>
                </m:r>
              </m:oMath>
            </a14:m>
            <a:r>
              <a:t> in </a:t>
            </a:r>
            <a:r>
              <a:rPr b="1"/>
              <a:t>standard form</a:t>
            </a:r>
            <a:r>
              <a:t>.</a:t>
            </a:r>
          </a:p>
          <a:p>
            <a:pPr marL="258451" indent="-258451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Tx/>
              <a:buAutoNum type="arabicPeriod" startAt="1"/>
              <a:defRPr sz="19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Find the x-intercepts then sketch  a graph for the equation.</a:t>
            </a:r>
          </a:p>
        </p:txBody>
      </p:sp>
      <p:sp>
        <p:nvSpPr>
          <p:cNvPr id="198" name="Google Shape;118;p19"/>
          <p:cNvSpPr txBox="1"/>
          <p:nvPr/>
        </p:nvSpPr>
        <p:spPr>
          <a:xfrm>
            <a:off x="1424036" y="575950"/>
            <a:ext cx="7302727" cy="10590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exit ticket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Answer on a sheet of loose leaf paper.</a:t>
            </a:r>
            <a:r>
              <a:t> Show all work or write a complete sentence for each answer: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