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</a:t>
            </a:r>
          </a:p>
          <a:p>
            <a:pPr/>
            <a:r>
              <a:t>Parabola</a:t>
            </a:r>
          </a:p>
          <a:p>
            <a:pPr/>
            <a:r>
              <a:t>Vertex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UcPeriod" startAt="1"/>
            </a:pPr>
            <a:r>
              <a:t>Given equation we want to know the max height of football. We can also draw a graph.</a:t>
            </a:r>
          </a:p>
          <a:p>
            <a:pPr marL="233947" indent="-233947">
              <a:buSzPct val="100000"/>
              <a:buAutoNum type="alphaUcPeriod" startAt="1"/>
            </a:pPr>
            <a:r>
              <a:t>We expect the height to be positive, probably not more than 50.</a:t>
            </a:r>
          </a:p>
          <a:p>
            <a:pPr/>
            <a:r>
              <a:t>+why is it a good idea to estimate the answer? When we’re done we’ll know if the result of our calculations makes sense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sure you have your HTSI handout!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</a:t>
            </a:r>
          </a:p>
          <a:p>
            <a:pPr/>
          </a:p>
          <a:p>
            <a:pPr/>
            <a:r>
              <a:t>+how can we simplify (2)? Factor out the 3.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</a:t>
            </a:r>
          </a:p>
          <a:p>
            <a:pPr/>
            <a:r>
              <a:t>+hdw rewrite in standard form? Factor out-0.08, then it’s the same strategy as normal </a:t>
            </a:r>
          </a:p>
          <a:p>
            <a:pPr/>
            <a:r>
              <a:t>+hdw know this graph will be a frowns face? It’s what the path of a football should look like. Also when we rewrite in standard form the coefficient is -.</a:t>
            </a:r>
          </a:p>
          <a:p>
            <a:pPr/>
            <a:r>
              <a:t>+how do you tell from a sketch the highest point? It’s the vertex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Same qs as previous question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(x^2 - 2x - 1) + 1 + 1</a:t>
            </a:r>
          </a:p>
          <a:p>
            <a:pPr/>
          </a:p>
          <a:p>
            <a:pPr/>
            <a:r>
              <a:t>(x  - 1)^2 + 2</a:t>
            </a:r>
          </a:p>
          <a:p>
            <a:pPr/>
          </a:p>
          <a:p>
            <a:pPr/>
            <a:r>
              <a:t>vertex = (1,2)</a:t>
            </a:r>
          </a:p>
          <a:p>
            <a:pPr/>
          </a:p>
          <a:p>
            <a:pPr/>
            <a:r>
              <a:t>2. sketch an upward facing quadratic with vertex at (1,2).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vertex form to solve complex word problems?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10/25/21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6.1</a:t>
            </a:r>
          </a:p>
        </p:txBody>
      </p:sp>
      <p:sp>
        <p:nvSpPr>
          <p:cNvPr id="157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25,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08" name="Rewrite   in standard form.…"/>
          <p:cNvSpPr txBox="1"/>
          <p:nvPr>
            <p:ph type="body" sz="half" idx="1"/>
          </p:nvPr>
        </p:nvSpPr>
        <p:spPr>
          <a:xfrm>
            <a:off x="1383768" y="1962817"/>
            <a:ext cx="5621102" cy="3002402"/>
          </a:xfrm>
          <a:prstGeom prst="rect">
            <a:avLst/>
          </a:prstGeom>
        </p:spPr>
        <p:txBody>
          <a:bodyPr/>
          <a:lstStyle/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Rewrite </a:t>
            </a:r>
            <a14:m>
              <m:oMath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20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12</m:t>
                </m:r>
              </m:oMath>
            </a14:m>
            <a:r>
              <a:t> in </a:t>
            </a:r>
            <a:r>
              <a:rPr b="1"/>
              <a:t>standard form</a:t>
            </a:r>
            <a:r>
              <a:t>.</a:t>
            </a:r>
          </a:p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Find the x-intercepts then sketch  a graph for the equation.</a:t>
            </a:r>
          </a:p>
        </p:txBody>
      </p:sp>
      <p:sp>
        <p:nvSpPr>
          <p:cNvPr id="209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62" name="Understand the problem:…"/>
          <p:cNvSpPr txBox="1"/>
          <p:nvPr/>
        </p:nvSpPr>
        <p:spPr>
          <a:xfrm>
            <a:off x="634531" y="1686278"/>
            <a:ext cx="327843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/>
            </a:pPr>
            <a:r>
              <a:t>Understand the problem: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information are we given?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would a sensible answer look like?</a:t>
            </a:r>
          </a:p>
        </p:txBody>
      </p:sp>
      <p:pic>
        <p:nvPicPr>
          <p:cNvPr id="163" name="IMG_0050.jpeg" descr="IMG_005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9942" y="1575398"/>
            <a:ext cx="4884713" cy="2291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68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71" name="how to solve it…"/>
          <p:cNvGrpSpPr/>
          <p:nvPr/>
        </p:nvGrpSpPr>
        <p:grpSpPr>
          <a:xfrm>
            <a:off x="1772513" y="1738397"/>
            <a:ext cx="3631969" cy="2376863"/>
            <a:chOff x="0" y="0"/>
            <a:chExt cx="3631967" cy="2376862"/>
          </a:xfrm>
        </p:grpSpPr>
        <p:sp>
          <p:nvSpPr>
            <p:cNvPr id="170" name="how to solve it…"/>
            <p:cNvSpPr txBox="1"/>
            <p:nvPr/>
          </p:nvSpPr>
          <p:spPr>
            <a:xfrm>
              <a:off x="25400" y="25400"/>
              <a:ext cx="3581168" cy="232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576072">
                <a:defRPr b="1" sz="1071">
                  <a:solidFill>
                    <a:srgbClr val="000000"/>
                  </a:solidFill>
                </a:defRPr>
              </a:pPr>
              <a:r>
                <a:t>how to solve it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Understand the problem: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Read the problem carefully.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would a sensible final answer look like (number, equation, sentence, etc.)?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Make a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Come up with a strategy to solve a problem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formulas/math skills will you need?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Execute the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Work through your strategy step by step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Review your work: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Does your answer make sense?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If not go back to (2). Do it again!!</a:t>
              </a:r>
            </a:p>
          </p:txBody>
        </p:sp>
        <p:pic>
          <p:nvPicPr>
            <p:cNvPr id="169" name="how to solve it… how to solve itUnderstand the problem:Read the problem carefully.What would a sensible final answer look like (number, equation, sentence, etc.)?Make a plan:Come up with a strategy to solve a problemWhat formulas/math skills will you nee" descr="how to solve it… how to solve itUnderstand the problem:Read the problem carefully.What would a sensible final answer look like (number, equation, sentence, etc.)?Make a plan:Come up with a strategy to solve a problemWhat formulas/math skills will you need?Execute the plan:Work through your strategy step by stepReview your work:Does your answer make sense?If not go back to (2). Do it again!!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31968" cy="2376863"/>
            </a:xfrm>
            <a:prstGeom prst="rect">
              <a:avLst/>
            </a:prstGeom>
            <a:effectLst/>
          </p:spPr>
        </p:pic>
      </p:grpSp>
      <p:pic>
        <p:nvPicPr>
          <p:cNvPr id="17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8649" y="1497020"/>
            <a:ext cx="1843149" cy="2763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what: use vertex form to solve complex word problems .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vertex form to solve complex word problems 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Quadratic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graphing higher degree polynomials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1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537" y="69968"/>
            <a:ext cx="4882748" cy="4299847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his is what you will turn in today!"/>
          <p:cNvSpPr txBox="1"/>
          <p:nvPr/>
        </p:nvSpPr>
        <p:spPr>
          <a:xfrm>
            <a:off x="1124455" y="720980"/>
            <a:ext cx="266103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This is what you will turn in today!</a:t>
            </a:r>
          </a:p>
        </p:txBody>
      </p:sp>
      <p:sp>
        <p:nvSpPr>
          <p:cNvPr id="184" name="Group work…"/>
          <p:cNvSpPr txBox="1"/>
          <p:nvPr/>
        </p:nvSpPr>
        <p:spPr>
          <a:xfrm>
            <a:off x="5099358" y="958642"/>
            <a:ext cx="3973859" cy="327067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905255">
              <a:defRPr b="1" sz="1386">
                <a:solidFill>
                  <a:srgbClr val="000000"/>
                </a:solidFill>
              </a:defRPr>
            </a:pPr>
            <a:r>
              <a:t>Group work</a:t>
            </a:r>
          </a:p>
          <a:p>
            <a:pPr defTabSz="905255">
              <a:defRPr sz="1386">
                <a:solidFill>
                  <a:srgbClr val="000000"/>
                </a:solidFill>
              </a:defRPr>
            </a:pPr>
            <a:r>
              <a:t>Today we will be doing </a:t>
            </a:r>
            <a:r>
              <a:rPr u="sng"/>
              <a:t>group work</a:t>
            </a:r>
            <a:r>
              <a:t>. </a:t>
            </a:r>
            <a:r>
              <a:rPr b="1"/>
              <a:t>Be sure to:  </a:t>
            </a:r>
            <a:endParaRPr b="1"/>
          </a:p>
          <a:p>
            <a:pPr defTabSz="905255">
              <a:defRPr sz="1386">
                <a:solidFill>
                  <a:srgbClr val="000000"/>
                </a:solidFill>
              </a:defRPr>
            </a:pPr>
          </a:p>
          <a:p>
            <a:pPr marL="231607" indent="-231607" defTabSz="905255">
              <a:buSzPct val="100000"/>
              <a:buAutoNum type="alphaUcPeriod" startAt="1"/>
              <a:defRPr sz="1386">
                <a:solidFill>
                  <a:srgbClr val="000000"/>
                </a:solidFill>
              </a:defRPr>
            </a:pPr>
            <a:r>
              <a:t>Work on each problem. Show all work and answer any questions in a complete sentence.</a:t>
            </a:r>
          </a:p>
          <a:p>
            <a:pPr marL="231607" indent="-231607" defTabSz="905255">
              <a:buSzPct val="100000"/>
              <a:buAutoNum type="alphaUcPeriod" startAt="1"/>
              <a:defRPr sz="1386" u="sng">
                <a:solidFill>
                  <a:srgbClr val="000000"/>
                </a:solidFill>
              </a:defRPr>
            </a:pPr>
            <a:r>
              <a:t>Stay together</a:t>
            </a:r>
            <a:r>
              <a:rPr u="none"/>
              <a:t>! Do not move on to the next problem until everyone in your group agrees on an answer.</a:t>
            </a:r>
            <a:endParaRPr u="none"/>
          </a:p>
          <a:p>
            <a:pPr marL="231607" indent="-231607" defTabSz="905255">
              <a:buSzPct val="100000"/>
              <a:buAutoNum type="alphaUcPeriod" startAt="1"/>
              <a:defRPr sz="1386" u="sng">
                <a:solidFill>
                  <a:srgbClr val="000000"/>
                </a:solidFill>
              </a:defRPr>
            </a:pPr>
            <a:r>
              <a:rPr u="none"/>
              <a:t>After you finish a section, ask for the </a:t>
            </a:r>
            <a:r>
              <a:t>section answer key</a:t>
            </a:r>
            <a:r>
              <a:rPr u="none"/>
              <a:t>.  </a:t>
            </a:r>
            <a:endParaRPr u="none"/>
          </a:p>
          <a:p>
            <a:pPr marL="231607" indent="-231607" defTabSz="905255">
              <a:buSzPct val="100000"/>
              <a:buAutoNum type="alphaUcPeriod" startAt="1"/>
              <a:defRPr sz="1386" u="sng">
                <a:solidFill>
                  <a:srgbClr val="000000"/>
                </a:solidFill>
              </a:defRPr>
            </a:pPr>
            <a:r>
              <a:rPr u="none"/>
              <a:t>Fill out the  </a:t>
            </a:r>
            <a:r>
              <a:rPr b="1" u="none"/>
              <a:t>Answer record </a:t>
            </a:r>
            <a:r>
              <a:rPr u="none"/>
              <a:t>(more on this next slide!).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 </a:t>
            </a:r>
          </a:p>
        </p:txBody>
      </p:sp>
      <p:sp>
        <p:nvSpPr>
          <p:cNvPr id="187" name="Vertex: Minimum or maximum point of a quadratic function…"/>
          <p:cNvSpPr txBox="1"/>
          <p:nvPr>
            <p:ph type="body" sz="half" idx="1"/>
          </p:nvPr>
        </p:nvSpPr>
        <p:spPr>
          <a:xfrm>
            <a:off x="1411198" y="1469712"/>
            <a:ext cx="4194261" cy="3002402"/>
          </a:xfrm>
          <a:prstGeom prst="rect">
            <a:avLst/>
          </a:prstGeom>
        </p:spPr>
        <p:txBody>
          <a:bodyPr/>
          <a:lstStyle/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Vertex: </a:t>
            </a:r>
            <a:r>
              <a:rPr b="0"/>
              <a:t>Minimum or maximum point of a quadratic function</a:t>
            </a:r>
            <a:endParaRPr b="0"/>
          </a:p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Parabola: </a:t>
            </a:r>
            <a:r>
              <a:rPr b="0"/>
              <a:t>The curve formed by the graph for a quadratic function.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7521" t="10079" r="25043" b="18703"/>
          <a:stretch>
            <a:fillRect/>
          </a:stretch>
        </p:blipFill>
        <p:spPr>
          <a:xfrm>
            <a:off x="6456838" y="987364"/>
            <a:ext cx="2554071" cy="2155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1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2" name="IMG_0049.png" descr="IMG_0049.png"/>
          <p:cNvPicPr>
            <a:picLocks noChangeAspect="1"/>
          </p:cNvPicPr>
          <p:nvPr/>
        </p:nvPicPr>
        <p:blipFill>
          <a:blip r:embed="rId3">
            <a:extLst/>
          </a:blip>
          <a:srcRect l="0" t="15142" r="0" b="70345"/>
          <a:stretch>
            <a:fillRect/>
          </a:stretch>
        </p:blipFill>
        <p:spPr>
          <a:xfrm>
            <a:off x="943822" y="1792963"/>
            <a:ext cx="7554764" cy="1461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7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8" name="IMG_0050.jpeg" descr="IMG_005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5971" y="956758"/>
            <a:ext cx="7484121" cy="3511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203" name="IMG_0049.png" descr="IMG_0049.png"/>
          <p:cNvPicPr>
            <a:picLocks noChangeAspect="1"/>
          </p:cNvPicPr>
          <p:nvPr/>
        </p:nvPicPr>
        <p:blipFill>
          <a:blip r:embed="rId3">
            <a:extLst/>
          </a:blip>
          <a:srcRect l="0" t="61810" r="11013" b="14592"/>
          <a:stretch>
            <a:fillRect/>
          </a:stretch>
        </p:blipFill>
        <p:spPr>
          <a:xfrm>
            <a:off x="1340340" y="1055022"/>
            <a:ext cx="6714187" cy="2373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