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 this means that you use some other means, such as indentation, to indicate the scope of a function or control structure.  If you forget a bracket, semi-colon, or parens but it’s clear from the code what’s going on, you won’t be docked points.  In other words, the code is allowed to look more Python-like than actual code that would be read by a Java compiler (which begs the question why we aren’t just using Python…). </a:t>
            </a:r>
          </a:p>
          <a:p>
            <a:pPr/>
            <a:r>
              <a:t>B. No, only one variable actually has to be declared.  I assume this shows you know how to declare variables so they don’t care if you fail to consistently declare new variables.</a:t>
            </a:r>
          </a:p>
          <a:p>
            <a:pPr/>
          </a:p>
          <a:p>
            <a:pPr/>
            <a:r>
              <a:t>C. Possible questions: </a:t>
            </a:r>
          </a:p>
          <a:p>
            <a:pPr/>
            <a:r>
              <a:t>+what is a side-effect? code has a side effect if it has effects outside of its intended scope.  +What is a non-op? A ‘non-op’ is a statement that has no effect on the program. This would be a ; with nothing else in Java (or pass in Python).  Also a slang term in coding world for someone who doesn’t contribute anything to a project. </a:t>
            </a:r>
            <a:br/>
            <a:r>
              <a:t> +What does collection access refer to? A collection is another way to store data in Java. We’ll learn about it next unit.  </a:t>
            </a:r>
            <a:br/>
            <a:r>
              <a:t>+What does it mean to use a keyword as an identifier? This means, e.g., to use a word like ‘class’ as a variable name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What is this problem asking you to do?</a:t>
            </a:r>
            <a:br/>
            <a:r>
              <a:t>Traverse a loop, finding each word ending in “-ing”, then printing that word.</a:t>
            </a:r>
          </a:p>
          <a:p>
            <a:pPr marL="187156" indent="-187156">
              <a:buSzPct val="100000"/>
              <a:buAutoNum type="arabicPeriod" startAt="1"/>
            </a:pPr>
            <a:r>
              <a:t>How could you make a plan by writing a pseudo code algorithm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 marL="187156" indent="-187156">
              <a:buSzPct val="100000"/>
              <a:buAutoNum type="arabicPeriod" startAt="1"/>
            </a:pPr>
            <a:r>
              <a:t>How do you implement this in Java?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  <a:p>
            <a:pPr/>
          </a:p>
          <a:p>
            <a:pPr/>
            <a:r>
              <a:t>+how do I isolate the final three characters in a string? Use the subString method.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What is this problem asking you to do?</a:t>
            </a:r>
            <a:br/>
            <a:r>
              <a:t>Traverse a loop, finding each word ending in “-ing”, then printing that word.</a:t>
            </a:r>
          </a:p>
          <a:p>
            <a:pPr marL="187156" indent="-187156">
              <a:buSzPct val="100000"/>
              <a:buAutoNum type="arabicPeriod" startAt="1"/>
            </a:pPr>
            <a:r>
              <a:t>How could you make a plan by writing a pseudo code algorithm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 marL="187156" indent="-187156">
              <a:buSzPct val="100000"/>
              <a:buAutoNum type="arabicPeriod" startAt="1"/>
            </a:pPr>
            <a:r>
              <a:t>How do you implement this in Java?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  <a:p>
            <a:pPr/>
          </a:p>
          <a:p>
            <a:pPr/>
            <a:r>
              <a:t>+how do I isolate the final three characters in a string? Use the subString method.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What is this problem asking you to do?</a:t>
            </a:r>
            <a:br/>
            <a:r>
              <a:t>Traverse a loop, finding each word ending in “-ing”, then printing that word.</a:t>
            </a:r>
          </a:p>
          <a:p>
            <a:pPr marL="187156" indent="-187156">
              <a:buSzPct val="100000"/>
              <a:buAutoNum type="arabicPeriod" startAt="1"/>
            </a:pPr>
            <a:r>
              <a:t>How could you make a plan by writing a pseudo code algorithm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 marL="187156" indent="-187156">
              <a:buSzPct val="100000"/>
              <a:buAutoNum type="arabicPeriod" startAt="1"/>
            </a:pPr>
            <a:r>
              <a:t>How do you implement this in Java?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  <a:p>
            <a:pPr/>
          </a:p>
          <a:p>
            <a:pPr/>
            <a:r>
              <a:t>+how do I isolate the final three characters in a string? Use the subString method.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Answers will vary, but students should have a better understanding of how the questions will be graded. </a:t>
            </a:r>
          </a:p>
          <a:p>
            <a:pPr marL="187156" indent="-187156">
              <a:buSzPct val="100000"/>
              <a:buAutoNum type="arabicPeriod" startAt="1"/>
            </a:pPr>
            <a:r>
              <a:t>Students should pay less attention to certain details of Java syntax (brackets, parens, and so on) and more to the logical structure of their programs.  This is why making a plan with pseudocode is helpful.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114300" indent="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5" cy="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make sense of AP-style  free response questions?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3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3" cy="30024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3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3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2"/>
            <a:ext cx="4572000" cy="5143505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3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233714" indent="-408213" algn="l">
              <a:lnSpc>
                <a:spcPct val="100000"/>
              </a:lnSpc>
              <a:buClrTx/>
              <a:buFontTx/>
            </a:lvl2pPr>
            <a:lvl3pPr marL="1690914" algn="l">
              <a:lnSpc>
                <a:spcPct val="100000"/>
              </a:lnSpc>
              <a:buClrTx/>
              <a:buFontTx/>
            </a:lvl3pPr>
            <a:lvl4pPr marL="2148114" algn="l">
              <a:lnSpc>
                <a:spcPct val="100000"/>
              </a:lnSpc>
              <a:buClrTx/>
              <a:buFontTx/>
            </a:lvl4pPr>
            <a:lvl5pPr marL="26053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2"/>
            <a:ext cx="6331500" cy="1542005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8.1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marL="0">
              <a:lnSpc>
                <a:spcPct val="80000"/>
              </a:lnSpc>
              <a:defRPr sz="1600"/>
            </a:pPr>
            <a:r>
              <a:t>March 28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734439" y="-54195"/>
            <a:ext cx="7302729" cy="939692"/>
          </a:xfrm>
          <a:prstGeom prst="rect">
            <a:avLst/>
          </a:prstGeom>
          <a:solidFill>
            <a:srgbClr val="FFFFFF"/>
          </a:solidFill>
        </p:spPr>
        <p:txBody>
          <a:bodyPr lIns="91421" tIns="91421" rIns="91421" bIns="91421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88" name="Be sure to……"/>
          <p:cNvSpPr txBox="1"/>
          <p:nvPr/>
        </p:nvSpPr>
        <p:spPr>
          <a:xfrm>
            <a:off x="2271145" y="1829960"/>
            <a:ext cx="5476685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 sure to…</a:t>
            </a:r>
          </a:p>
          <a:p>
            <a:pPr lvl="1" marL="923756" indent="-187156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</a:t>
            </a:r>
            <a:r>
              <a:rPr>
                <a:solidFill>
                  <a:schemeClr val="accent5"/>
                </a:solidFill>
              </a:rPr>
              <a:t>binder</a:t>
            </a:r>
            <a:r>
              <a:t>. Copy </a:t>
            </a:r>
            <a:r>
              <a:rPr>
                <a:solidFill>
                  <a:schemeClr val="accent5"/>
                </a:solidFill>
              </a:rPr>
              <a:t>goal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date</a:t>
            </a:r>
            <a:r>
              <a:t>. </a:t>
            </a:r>
          </a:p>
          <a:p>
            <a:pPr lvl="1" marL="923756" indent="-187156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</a:t>
            </a:r>
            <a:r>
              <a:rPr b="0">
                <a:solidFill>
                  <a:schemeClr val="accent5"/>
                </a:solidFill>
              </a:rPr>
              <a:t>page 1</a:t>
            </a:r>
            <a:r>
              <a:rPr b="0"/>
              <a:t> </a:t>
            </a:r>
            <a:r>
              <a:t>of the handout, then answer the questions below:</a:t>
            </a:r>
          </a:p>
          <a:p>
            <a:pPr lvl="1" marL="923756" indent="-187156">
              <a:buSzPct val="100000"/>
              <a:buAutoNum type="alphaLcParenR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is the private instance variable in this class?</a:t>
            </a:r>
          </a:p>
          <a:p>
            <a:pPr lvl="1" marL="923756" indent="-187156">
              <a:buSzPct val="100000"/>
              <a:buAutoNum type="alphaLcParenR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does the </a:t>
            </a:r>
            <a:r>
              <a:rPr b="0"/>
              <a:t>constructor </a:t>
            </a:r>
            <a:r>
              <a:t>do? </a:t>
            </a:r>
          </a:p>
          <a:p>
            <a:pPr lvl="1" marL="923756" indent="-187156">
              <a:buSzPct val="100000"/>
              <a:buAutoNum type="alphaLcParenR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two methods will you be implementing?</a:t>
            </a:r>
          </a:p>
        </p:txBody>
      </p:sp>
      <p:sp>
        <p:nvSpPr>
          <p:cNvPr id="189" name="="/>
          <p:cNvSpPr txBox="1"/>
          <p:nvPr/>
        </p:nvSpPr>
        <p:spPr>
          <a:xfrm>
            <a:off x="277384" y="907603"/>
            <a:ext cx="4691046" cy="3002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/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193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4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make sense of AP-style  free response questions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will help you interpret AP questions and make them easier to answer.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 Recursion</a:t>
              </a:r>
            </a:p>
          </p:txBody>
        </p:sp>
      </p:grp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118;p19"/>
          <p:cNvGrpSpPr/>
          <p:nvPr/>
        </p:nvGrpSpPr>
        <p:grpSpPr>
          <a:xfrm>
            <a:off x="2119860" y="143708"/>
            <a:ext cx="5092947" cy="745624"/>
            <a:chOff x="0" y="0"/>
            <a:chExt cx="5092946" cy="745622"/>
          </a:xfrm>
        </p:grpSpPr>
        <p:sp>
          <p:nvSpPr>
            <p:cNvPr id="198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01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199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00" name="Practice problem #1…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5">
                  <a:defRPr sz="1700"/>
                </a:lvl1pPr>
              </a:lstStyle>
              <a:p>
                <a:pPr/>
                <a:r>
                  <a:t>Free response: Part a</a:t>
                </a:r>
              </a:p>
            </p:txBody>
          </p:sp>
        </p:grpSp>
      </p:grpSp>
      <p:sp>
        <p:nvSpPr>
          <p:cNvPr id="203" name="When you self-assessed, what did you lose points on?…"/>
          <p:cNvSpPr txBox="1"/>
          <p:nvPr/>
        </p:nvSpPr>
        <p:spPr>
          <a:xfrm>
            <a:off x="1469335" y="1979901"/>
            <a:ext cx="6997148" cy="132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Carefully read through </a:t>
            </a:r>
            <a:r>
              <a:rPr>
                <a:solidFill>
                  <a:schemeClr val="accent3"/>
                </a:solidFill>
              </a:rPr>
              <a:t>part (a)</a:t>
            </a:r>
            <a:r>
              <a:t> of the problem, underling key information</a:t>
            </a:r>
          </a:p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Answer the questions below:</a:t>
            </a:r>
          </a:p>
          <a:p>
            <a:pPr lvl="4" marL="187156" indent="-187156">
              <a:buClr>
                <a:schemeClr val="accent3"/>
              </a:buClr>
              <a:buSzPct val="100000"/>
              <a:buAutoNum type="alphaLcParenR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is the input to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scoreGuess()</a:t>
            </a:r>
            <a:r>
              <a:t> method and the output?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is the </a:t>
            </a:r>
            <a:r>
              <a:rPr>
                <a:solidFill>
                  <a:schemeClr val="accent3"/>
                </a:solidFill>
              </a:rPr>
              <a:t>precondition</a:t>
            </a:r>
            <a:r>
              <a:t> for this method and why is it important?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could we find all of the substrings of </a:t>
            </a:r>
            <a:r>
              <a: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t> that are the same length as </a:t>
            </a:r>
            <a:r>
              <a: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guess</a:t>
            </a:r>
            <a:r>
              <a:t>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could we implement this method?</a:t>
            </a:r>
          </a:p>
        </p:txBody>
      </p:sp>
      <p:sp>
        <p:nvSpPr>
          <p:cNvPr id="204" name="Discussion  questions:"/>
          <p:cNvSpPr txBox="1"/>
          <p:nvPr/>
        </p:nvSpPr>
        <p:spPr>
          <a:xfrm>
            <a:off x="2414727" y="1463491"/>
            <a:ext cx="10009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Be sure to…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118;p19"/>
          <p:cNvGrpSpPr/>
          <p:nvPr/>
        </p:nvGrpSpPr>
        <p:grpSpPr>
          <a:xfrm>
            <a:off x="2119860" y="143708"/>
            <a:ext cx="5092947" cy="745624"/>
            <a:chOff x="0" y="0"/>
            <a:chExt cx="5092946" cy="745622"/>
          </a:xfrm>
        </p:grpSpPr>
        <p:sp>
          <p:nvSpPr>
            <p:cNvPr id="208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11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209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10" name="Practice problem #1…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5">
                  <a:defRPr sz="1700"/>
                </a:lvl1pPr>
              </a:lstStyle>
              <a:p>
                <a:pPr/>
                <a:r>
                  <a:t>Free response: Part b</a:t>
                </a:r>
              </a:p>
            </p:txBody>
          </p:sp>
        </p:grpSp>
      </p:grpSp>
      <p:sp>
        <p:nvSpPr>
          <p:cNvPr id="213" name="When you self-assessed, what did you lose points on?…"/>
          <p:cNvSpPr txBox="1"/>
          <p:nvPr/>
        </p:nvSpPr>
        <p:spPr>
          <a:xfrm>
            <a:off x="1469335" y="1979901"/>
            <a:ext cx="5916023" cy="1320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Carefully read through </a:t>
            </a:r>
            <a:r>
              <a:rPr>
                <a:solidFill>
                  <a:schemeClr val="accent3"/>
                </a:solidFill>
              </a:rPr>
              <a:t>part (b)</a:t>
            </a:r>
            <a:r>
              <a:t> of the problem, underling key information</a:t>
            </a:r>
          </a:p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Answer the questions below:</a:t>
            </a:r>
          </a:p>
          <a:p>
            <a:pPr lvl="4" marL="187156" indent="-187156">
              <a:buClr>
                <a:schemeClr val="accent3"/>
              </a:buClr>
              <a:buSzPct val="100000"/>
              <a:buAutoNum type="alphaLcParenR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is the input to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find betterGuess()</a:t>
            </a:r>
            <a:r>
              <a:t> method and the output?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is the </a:t>
            </a:r>
            <a:r>
              <a:rPr>
                <a:solidFill>
                  <a:schemeClr val="accent3"/>
                </a:solidFill>
              </a:rPr>
              <a:t>precondition</a:t>
            </a:r>
            <a:r>
              <a:t> for this method and why is it important?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do you do if </a:t>
            </a:r>
            <a:r>
              <a: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scoreGuess() </a:t>
            </a:r>
            <a:r>
              <a:t>is the same for both inputs?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could we implement this method?</a:t>
            </a:r>
          </a:p>
        </p:txBody>
      </p:sp>
      <p:sp>
        <p:nvSpPr>
          <p:cNvPr id="214" name="Discussion  questions:"/>
          <p:cNvSpPr txBox="1"/>
          <p:nvPr/>
        </p:nvSpPr>
        <p:spPr>
          <a:xfrm>
            <a:off x="2414727" y="1463491"/>
            <a:ext cx="10009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Be sure to…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118;p19"/>
          <p:cNvGrpSpPr/>
          <p:nvPr/>
        </p:nvGrpSpPr>
        <p:grpSpPr>
          <a:xfrm>
            <a:off x="2119860" y="143708"/>
            <a:ext cx="5092947" cy="745624"/>
            <a:chOff x="0" y="0"/>
            <a:chExt cx="5092946" cy="745622"/>
          </a:xfrm>
        </p:grpSpPr>
        <p:sp>
          <p:nvSpPr>
            <p:cNvPr id="218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21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20" name="Practice problem #1…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5">
                  <a:defRPr sz="1700"/>
                </a:lvl1pPr>
              </a:lstStyle>
              <a:p>
                <a:pPr/>
                <a:r>
                  <a:t>Independent work</a:t>
                </a:r>
              </a:p>
            </p:txBody>
          </p:sp>
        </p:grpSp>
      </p:grpSp>
      <p:sp>
        <p:nvSpPr>
          <p:cNvPr id="223" name="When you self-assessed, what did you lose points on?…"/>
          <p:cNvSpPr txBox="1"/>
          <p:nvPr/>
        </p:nvSpPr>
        <p:spPr>
          <a:xfrm>
            <a:off x="1469335" y="1979901"/>
            <a:ext cx="610042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Carefully read through </a:t>
            </a:r>
            <a:r>
              <a:rPr>
                <a:solidFill>
                  <a:schemeClr val="accent3"/>
                </a:solidFill>
              </a:rPr>
              <a:t>question 3 (new handout)</a:t>
            </a:r>
            <a:r>
              <a:t>, underling key information</a:t>
            </a:r>
          </a:p>
          <a:p>
            <a:pPr marL="187156" indent="-187156">
              <a:buClr>
                <a:schemeClr val="accent3"/>
              </a:buClr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Answer the questions below:</a:t>
            </a:r>
          </a:p>
          <a:p>
            <a:pPr lvl="4" marL="187156" indent="-187156">
              <a:buClr>
                <a:schemeClr val="accent3"/>
              </a:buClr>
              <a:buSzPct val="100000"/>
              <a:buAutoNum type="alphaLcParenR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are you supposed to do for this problem?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Why is the table on page two useful?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will the constructor look like for this class?</a:t>
            </a:r>
          </a:p>
          <a:p>
            <a:pPr lvl="2" marL="187156" indent="-187156">
              <a:buClr>
                <a:schemeClr val="accent3"/>
              </a:buClr>
              <a:buSzPct val="100000"/>
              <a:buAutoNum type="alphaLcParenR" startAt="2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could we implement this class?</a:t>
            </a:r>
          </a:p>
        </p:txBody>
      </p:sp>
      <p:sp>
        <p:nvSpPr>
          <p:cNvPr id="224" name="Discussion  questions:"/>
          <p:cNvSpPr txBox="1"/>
          <p:nvPr/>
        </p:nvSpPr>
        <p:spPr>
          <a:xfrm>
            <a:off x="2414727" y="1463491"/>
            <a:ext cx="10009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Be sure to…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sp>
        <p:nvSpPr>
          <p:cNvPr id="229" name="In what ways do you better understand the scoring process on Free response questions?…"/>
          <p:cNvSpPr txBox="1"/>
          <p:nvPr/>
        </p:nvSpPr>
        <p:spPr>
          <a:xfrm>
            <a:off x="778972" y="1600200"/>
            <a:ext cx="3278434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In what ways do you better understand how to process Free response questions?</a:t>
            </a:r>
          </a:p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does this change the way you approach free response questions in the future?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1" y="1554711"/>
            <a:ext cx="3053023" cy="2034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Reflection: Thinking about thinking…"/>
          <p:cNvGrpSpPr/>
          <p:nvPr/>
        </p:nvGrpSpPr>
        <p:grpSpPr>
          <a:xfrm>
            <a:off x="1404467" y="357128"/>
            <a:ext cx="7302728" cy="939692"/>
            <a:chOff x="0" y="0"/>
            <a:chExt cx="7302727" cy="939690"/>
          </a:xfrm>
        </p:grpSpPr>
        <p:sp>
          <p:nvSpPr>
            <p:cNvPr id="231" name="Rectangle"/>
            <p:cNvSpPr/>
            <p:nvPr/>
          </p:nvSpPr>
          <p:spPr>
            <a:xfrm>
              <a:off x="0" y="0"/>
              <a:ext cx="7302728" cy="93969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2" name="Reflection: Thinking about thinking…"/>
            <p:cNvSpPr txBox="1"/>
            <p:nvPr/>
          </p:nvSpPr>
          <p:spPr>
            <a:xfrm>
              <a:off x="12700" y="12700"/>
              <a:ext cx="7277328" cy="914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13816">
                <a:defRPr sz="2100"/>
              </a:pPr>
              <a:r>
                <a:t>Reflection: Thinking about thinking</a:t>
              </a:r>
            </a:p>
            <a:p>
              <a:pPr defTabSz="813816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Answer each question below with a complete sentence. Be prepared to share out!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