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adjugate</a:t>
            </a:r>
          </a:p>
          <a:p>
            <a:pPr/>
            <a:r>
              <a:t>determinate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answers will vary, students might be unsure what is meant by a n% solution. explain on the board, with a drawing of a class (some percent medicine rest water)</a:t>
            </a:r>
          </a:p>
          <a:p>
            <a:pPr marL="187157" indent="-187157">
              <a:buSzPct val="100000"/>
              <a:buAutoNum type="arabicPeriod" startAt="1"/>
            </a:pPr>
            <a:r>
              <a:t>Answers will vary. the stduent could recognize that this can be transformed into the system of linear equations below:</a:t>
            </a:r>
          </a:p>
          <a:p>
            <a:pPr/>
          </a:p>
          <a:p>
            <a:pPr/>
            <a:r>
              <a:t>x + y = 100</a:t>
            </a:r>
          </a:p>
          <a:p>
            <a:pPr/>
            <a:r>
              <a:t>0.02x + 0.04y = 2.5</a:t>
            </a:r>
          </a:p>
          <a:p>
            <a:pPr/>
          </a:p>
          <a:p>
            <a:pPr/>
            <a:r>
              <a:t>where x represents the number of patients who take the 2% solution and y the rest. Then it can be solved in a variety of ways, including with matrix algebra.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det is 0. It is not possible to find the inverse for this matrix. The inverse is the adjuster divided by the det which in this case is undefined.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PP#1: M_11 = det ( [ -1 2, 0 1]) = -3</a:t>
            </a:r>
          </a:p>
          <a:p>
            <a:pPr/>
            <a:r>
              <a:t>     </a:t>
            </a:r>
          </a:p>
          <a:p>
            <a:pPr/>
            <a:r>
              <a:t>M_23 = det ( [ 0 2, 4 0]) = -8</a:t>
            </a:r>
          </a:p>
          <a:p>
            <a:pPr/>
          </a:p>
          <a:p>
            <a:pPr/>
            <a:r>
              <a:t>PP2 </a:t>
            </a:r>
          </a:p>
          <a:p>
            <a:pPr/>
            <a:r>
              <a:t>C_11 = (-1)^{2) M_11 = -3</a:t>
            </a:r>
          </a:p>
          <a:p>
            <a:pPr/>
            <a:r>
              <a:t>C_23 = -M_23 = 8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solutions</a:t>
            </a:r>
          </a:p>
          <a:p>
            <a:pPr/>
          </a:p>
          <a:p>
            <a:pPr/>
            <a:r>
              <a:t>pre-planned questions:</a:t>
            </a:r>
          </a:p>
          <a:p>
            <a:pPr/>
            <a:r>
              <a:t>+How do you find the adjugate/determinant? use the formulas on the board!!!</a:t>
            </a:r>
          </a:p>
          <a:p>
            <a:pPr/>
            <a:r>
              <a:t>+How can I use the adjugate/determinant to find the inverese? adj(A)/det(A)</a:t>
            </a:r>
          </a:p>
          <a:p>
            <a:pPr/>
            <a:r>
              <a:t>+How do I convert to AX=B? A is the coefficient matrix, X reprsents the variables and B the solutions</a:t>
            </a:r>
          </a:p>
          <a:p>
            <a:pPr/>
            <a:r>
              <a:t>+Why can’t I just use substitution? Because we’re practicing using adjugates and determinates.  It might seem silly here, but with bigger matrices it will be a LOT easier.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9" name="Shape 2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last five minutes of class. share out.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93106"/>
            <a:ext cx="8552701" cy="624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find the minors and cofactors of a </a:t>
            </a:r>
            <a14:m>
              <m:oMath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  <a:r>
              <a:rPr b="0"/>
              <a:t> matrix?</a:t>
            </a:r>
            <a:endParaRPr b="0"/>
          </a:p>
        </p:txBody>
      </p:sp>
      <p:sp>
        <p:nvSpPr>
          <p:cNvPr id="45" name="Dr. O’Brien  3/28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3/28/22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8.1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xfrm>
            <a:off x="2402967" y="3238450"/>
            <a:ext cx="6331502" cy="12417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28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990674" y="582300"/>
            <a:ext cx="6269917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1" name="Dr. Galvez and Dr. Guillermo are testing four dosage levels for precalodine: 2%, 4%, 6%, and 8%. The medicine is being given to a total of 100 patients. Patients take the medicine in a 1 liter solution, meaning that some percent of the solution is the me"/>
          <p:cNvSpPr txBox="1"/>
          <p:nvPr/>
        </p:nvSpPr>
        <p:spPr>
          <a:xfrm>
            <a:off x="4597204" y="1250599"/>
            <a:ext cx="388484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Dr. Galvez and Dr. Guillermo are testing four dosage levels for precalodine: 2%, 4%, 6%, and 8%. The medicine is being given to a total of 100 patients. Patients take the medicine in a 1 liter solution, meaning that some percent of the solution is the medicine, and the rest is water. 4.5 liters are on hand.  Twice as many patients are given the 2% dosage as the 6% dosage, and 3 times as many are given the 4% as the 8%.</a:t>
            </a:r>
          </a:p>
        </p:txBody>
      </p:sp>
      <p:sp>
        <p:nvSpPr>
          <p:cNvPr id="192" name="Be sure to……"/>
          <p:cNvSpPr txBox="1"/>
          <p:nvPr/>
        </p:nvSpPr>
        <p:spPr>
          <a:xfrm>
            <a:off x="381542" y="1429949"/>
            <a:ext cx="3884840" cy="2124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300"/>
              </a:spcBef>
              <a:defRPr sz="1533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Be sure to…</a:t>
            </a:r>
            <a:endParaRPr>
              <a:solidFill>
                <a:schemeClr val="accent5">
                  <a:satOff val="-3088"/>
                  <a:lumOff val="12696"/>
                </a:schemeClr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 </a:t>
            </a:r>
            <a:r>
              <a:t>read the text to the right</a:t>
            </a:r>
            <a:endParaRPr>
              <a:solidFill>
                <a:schemeClr val="accent5">
                  <a:satOff val="-3088"/>
                  <a:lumOff val="12696"/>
                </a:schemeClr>
              </a:solidFill>
            </a:endParaRPr>
          </a:p>
          <a:p>
            <a:pPr marL="187157" indent="-187157">
              <a:buClr>
                <a:schemeClr val="accent1">
                  <a:lumOff val="-6117"/>
                </a:schemeClr>
              </a:buClr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rPr>
                <a:solidFill>
                  <a:schemeClr val="accent5">
                    <a:satOff val="-3088"/>
                    <a:lumOff val="12696"/>
                  </a:schemeClr>
                </a:solidFill>
              </a:rPr>
              <a:t> </a:t>
            </a:r>
            <a:r>
              <a:t>Identify what doesn’t make sense to you in a bulleted list.</a:t>
            </a:r>
            <a:endParaRPr>
              <a:solidFill>
                <a:schemeClr val="accent5">
                  <a:satOff val="-3088"/>
                  <a:lumOff val="12696"/>
                </a:schemeClr>
              </a:solidFill>
            </a:endParaR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1">
                    <a:lumOff val="-6117"/>
                  </a:schemeClr>
                </a:solidFill>
              </a:defRPr>
            </a:pPr>
            <a:r>
              <a:t>Let’s say you want to know </a:t>
            </a:r>
            <a:r>
              <a:rPr b="1"/>
              <a:t>how many patients can be given each dosage</a:t>
            </a:r>
            <a:r>
              <a:t> and use up all the medicine. Explain what your first step would be in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197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find the minors and cofactors of a </a:t>
            </a:r>
            <a14:m>
              <m:oMath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  <a:r>
              <a:rPr b="0"/>
              <a:t> matrix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This will be useful to finding the adjugate and determinant (remember those?) of a square matrix.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adjugate and determinant to find the inverse of bigger square matrices.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Warm up: Stop ’n’ Jo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up: Stop ’n’ Jot</a:t>
            </a:r>
          </a:p>
        </p:txBody>
      </p:sp>
      <p:sp>
        <p:nvSpPr>
          <p:cNvPr id="201" name="Be sure to… Answer the question below in at least two complete sentences, in your notes. Be prepared to share out!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740663">
              <a:buClrTx/>
              <a:buSzTx/>
              <a:buFontTx/>
              <a:buNone/>
              <a:defRPr sz="1458"/>
            </a:pPr>
            <a:r>
              <a:rPr>
                <a:solidFill>
                  <a:schemeClr val="accent3"/>
                </a:solidFill>
              </a:rPr>
              <a:t>Be sure to… </a:t>
            </a:r>
            <a:r>
              <a:t>Answer the question below in at least two complete sentences, in your notes. Be prepared to share out!</a:t>
            </a:r>
          </a:p>
          <a:p>
            <a:pPr marL="0" indent="0" defTabSz="740663">
              <a:buClrTx/>
              <a:buSzTx/>
              <a:buFontTx/>
              <a:buNone/>
              <a:defRPr sz="1458"/>
            </a:pPr>
          </a:p>
          <a:p>
            <a:pPr marL="0" indent="0" defTabSz="740663">
              <a:buClrTx/>
              <a:buSzTx/>
              <a:buFontTx/>
              <a:buNone/>
              <a:defRPr sz="1458">
                <a:solidFill>
                  <a:schemeClr val="accent5"/>
                </a:solidFill>
              </a:defRPr>
            </a:pPr>
            <a:r>
              <a:t>Find the determinant for the matrix below. Then explain whether it’s possible to find the inverse for this matrix</a:t>
            </a:r>
          </a:p>
          <a:p>
            <a:pPr marL="0" indent="0" defTabSz="740663">
              <a:buClrTx/>
              <a:buSzTx/>
              <a:buFontTx/>
              <a:buNone/>
              <a:defRPr sz="1458">
                <a:solidFill>
                  <a:schemeClr val="accent5"/>
                </a:solidFill>
              </a:defRPr>
            </a:pPr>
          </a:p>
          <a:p>
            <a:pPr marL="0" indent="0" defTabSz="740663">
              <a:buClrTx/>
              <a:buSzTx/>
              <a:buFontTx/>
              <a:buNone/>
              <a:defRPr sz="1458">
                <a:solidFill>
                  <a:schemeClr val="accent3">
                    <a:lumOff val="-9098"/>
                  </a:schemeClr>
                </a:solidFill>
              </a:defRPr>
            </a:pPr>
            <a14:m>
              <m:oMathPara>
                <m:oMathParaPr>
                  <m:jc m:val="left"/>
                </m:oMathParaPr>
                <m:oMath>
                  <m:d>
                    <m:dPr>
                      <m:ctrlPr>
                        <a:rPr xmlns:a="http://schemas.openxmlformats.org/drawingml/2006/main" sz="1750" i="1">
                          <a:solidFill>
                            <a:srgbClr val="007AB9"/>
                          </a:solidFill>
                          <a:latin typeface="Cambria Math" panose="02040503050406030204" pitchFamily="18" charset="0"/>
                        </a:rPr>
                      </m:ctrlPr>
                      <m:begChr m:val="["/>
                      <m:endChr m:val="]"/>
                    </m:dPr>
                    <m:e>
                      <m:m>
                        <m:mPr>
                          <m:ctrlPr>
                            <a:rPr xmlns:a="http://schemas.openxmlformats.org/drawingml/2006/main" sz="1750" i="1">
                              <a:solidFill>
                                <a:srgbClr val="007AB9"/>
                              </a:solidFill>
                              <a:latin typeface="Cambria Math" panose="02040503050406030204" pitchFamily="18" charset="0"/>
                            </a:rPr>
                          </m:ctrlPr>
                          <m:baseJc m:val="center"/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</m:mPr>
                        <m:mr>
                          <m:e>
                            <m:r>
                              <a:rPr xmlns:a="http://schemas.openxmlformats.org/drawingml/2006/main" sz="1750" i="1">
                                <a:solidFill>
                                  <a:srgbClr val="007AB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xmlns:a="http://schemas.openxmlformats.org/drawingml/2006/main" sz="1750" i="1">
                                <a:solidFill>
                                  <a:srgbClr val="007AB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xmlns:a="http://schemas.openxmlformats.org/drawingml/2006/main" sz="1750" i="1">
                                <a:solidFill>
                                  <a:srgbClr val="007AB9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xmlns:a="http://schemas.openxmlformats.org/drawingml/2006/main" sz="1750" i="1">
                                <a:solidFill>
                                  <a:srgbClr val="007AB9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</m:m>
                    </m:e>
                  </m:d>
                </m:oMath>
              </m:oMathPara>
            </a14:m>
          </a:p>
          <a:p>
            <a:pPr marL="0" indent="0" defTabSz="740663">
              <a:buClrTx/>
              <a:buSzTx/>
              <a:buFontTx/>
              <a:buNone/>
              <a:defRPr sz="1458">
                <a:solidFill>
                  <a:schemeClr val="accent5"/>
                </a:solidFill>
              </a:defRPr>
            </a:pPr>
          </a:p>
          <a:p>
            <a:pPr marL="0" indent="0" defTabSz="740663">
              <a:buClrTx/>
              <a:buSzTx/>
              <a:buFontTx/>
              <a:buNone/>
              <a:defRPr sz="1458">
                <a:solidFill>
                  <a:schemeClr val="accent3">
                    <a:lumOff val="-9098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Vocabulary: if   is a square matrix:"/>
          <p:cNvSpPr txBox="1"/>
          <p:nvPr/>
        </p:nvSpPr>
        <p:spPr>
          <a:xfrm>
            <a:off x="308760" y="1773815"/>
            <a:ext cx="4263155" cy="265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Vocabulary: 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if </a:t>
            </a:r>
            <a14:m>
              <m:oMath>
                <m:r>
                  <a:rPr xmlns:a="http://schemas.openxmlformats.org/drawingml/2006/main" sz="20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is a square matrix:</a:t>
            </a:r>
            <a:endParaRPr>
              <a:solidFill>
                <a:srgbClr val="FB8C00"/>
              </a:solidFill>
            </a:endParaRPr>
          </a:p>
        </p:txBody>
      </p:sp>
      <p:sp>
        <p:nvSpPr>
          <p:cNvPr id="206" name="Group"/>
          <p:cNvSpPr txBox="1"/>
          <p:nvPr/>
        </p:nvSpPr>
        <p:spPr>
          <a:xfrm>
            <a:off x="396343" y="2271608"/>
            <a:ext cx="4381972" cy="584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Minor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minor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is the determinant of the</a:t>
            </a:r>
          </a:p>
          <a:p>
            <a:pPr/>
            <a:r>
              <a:t> matrix gotten by deleting  </a:t>
            </a:r>
            <a:r>
              <a:rPr>
                <a:solidFill>
                  <a:srgbClr val="011D57"/>
                </a:solidFill>
              </a:rPr>
              <a:t>row </a:t>
            </a:r>
            <a14:m>
              <m:oMath>
                <m:r>
                  <a:rPr xmlns:a="http://schemas.openxmlformats.org/drawingml/2006/main" sz="18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rPr>
                <a:solidFill>
                  <a:srgbClr val="011D57"/>
                </a:solidFill>
              </a:rPr>
              <a:t> </a:t>
            </a:r>
            <a:r>
              <a:rPr>
                <a:solidFill>
                  <a:srgbClr val="FF6A00"/>
                </a:solidFill>
              </a:rPr>
              <a:t>and</a:t>
            </a:r>
            <a:r>
              <a:rPr>
                <a:solidFill>
                  <a:srgbClr val="011D57"/>
                </a:solidFill>
              </a:rPr>
              <a:t> column </a:t>
            </a:r>
            <a14:m>
              <m:oMath>
                <m:r>
                  <a:rPr xmlns:a="http://schemas.openxmlformats.org/drawingml/2006/main" sz="10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rPr>
                <a:solidFill>
                  <a:srgbClr val="011D57"/>
                </a:solidFill>
              </a:rPr>
              <a:t>.</a:t>
            </a:r>
            <a:endParaRPr>
              <a:solidFill>
                <a:srgbClr val="011D57"/>
              </a:solidFill>
            </a:endParaRPr>
          </a:p>
        </p:txBody>
      </p:sp>
      <p:sp>
        <p:nvSpPr>
          <p:cNvPr id="207" name="Be sure to: do the work below in your saved copy of thenAlice’s restaurant Pyret file:…"/>
          <p:cNvSpPr txBox="1"/>
          <p:nvPr/>
        </p:nvSpPr>
        <p:spPr>
          <a:xfrm>
            <a:off x="1765205" y="155300"/>
            <a:ext cx="4818189" cy="520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Mini-lesson </a:t>
            </a:r>
            <a:r>
              <a:rPr>
                <a:solidFill>
                  <a:schemeClr val="accent3"/>
                </a:solidFill>
              </a:rPr>
              <a:t>Be sure to </a:t>
            </a:r>
            <a:r>
              <a:rPr>
                <a:solidFill>
                  <a:srgbClr val="FF2600"/>
                </a:solidFill>
              </a:rPr>
              <a:t>copy the notes below and on the board </a:t>
            </a:r>
            <a:r>
              <a:rPr>
                <a:solidFill>
                  <a:schemeClr val="accent3"/>
                </a:solidFill>
              </a:rPr>
              <a:t>in your notebook &amp; ask questions!</a:t>
            </a:r>
          </a:p>
        </p:txBody>
      </p:sp>
      <p:sp>
        <p:nvSpPr>
          <p:cNvPr id="208" name="Group"/>
          <p:cNvSpPr txBox="1"/>
          <p:nvPr/>
        </p:nvSpPr>
        <p:spPr>
          <a:xfrm>
            <a:off x="268814" y="3377946"/>
            <a:ext cx="5947258" cy="793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 is given by</a:t>
            </a:r>
          </a:p>
          <a:p>
            <a:pPr/>
            <a:r>
              <a:t>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1</m:t>
                </m:r>
                <m:sSu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p>
                </m:sSu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endParaRPr>
              <a:solidFill>
                <a:srgbClr val="007ABA"/>
              </a:solidFill>
            </a:endParaRPr>
          </a:p>
        </p:txBody>
      </p:sp>
      <p:sp>
        <p:nvSpPr>
          <p:cNvPr id="209" name="Practice problem #1: Find…"/>
          <p:cNvSpPr txBox="1"/>
          <p:nvPr/>
        </p:nvSpPr>
        <p:spPr>
          <a:xfrm>
            <a:off x="5826345" y="1355962"/>
            <a:ext cx="2453952" cy="68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Practice problem #1: Find </a:t>
            </a:r>
          </a:p>
          <a:p>
            <a:pPr>
              <a:defRPr b="1"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the minors </a:t>
            </a:r>
            <a14:m>
              <m:oMath>
                <m:sSub>
                  <m:e>
                    <m:r>
                      <a:rPr xmlns:a="http://schemas.openxmlformats.org/drawingml/2006/main" sz="175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1,1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2,3</m:t>
                    </m:r>
                  </m:sub>
                </m:sSub>
              </m:oMath>
            </a14:m>
            <a:r>
              <a:t> for </a:t>
            </a:r>
          </a:p>
          <a:p>
            <a:pPr>
              <a:defRPr b="1"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the matrix below.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5371" y="3377946"/>
            <a:ext cx="2324101" cy="10033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Practice problem #2: Find…"/>
          <p:cNvSpPr txBox="1"/>
          <p:nvPr/>
        </p:nvSpPr>
        <p:spPr>
          <a:xfrm>
            <a:off x="5826345" y="2271608"/>
            <a:ext cx="2589405" cy="682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b="1"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Practice problem #2: Find </a:t>
            </a:r>
          </a:p>
          <a:p>
            <a:pPr>
              <a:defRPr b="1"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the cofactors </a:t>
            </a:r>
            <a14:m>
              <m:oMath>
                <m:sSub>
                  <m:e>
                    <m:r>
                      <a:rPr xmlns:a="http://schemas.openxmlformats.org/drawingml/2006/main" sz="185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85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1,1</m:t>
                    </m:r>
                  </m:sub>
                </m:sSub>
              </m:oMath>
            </a14:m>
            <a:r>
              <a:t> and </a:t>
            </a:r>
            <a14:m>
              <m:oMath>
                <m:sSub>
                  <m:e>
                    <m:r>
                      <a:rPr xmlns:a="http://schemas.openxmlformats.org/drawingml/2006/main" sz="185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850" i="1">
                        <a:solidFill>
                          <a:srgbClr val="409482"/>
                        </a:solidFill>
                        <a:latin typeface="Cambria Math" panose="02040503050406030204" pitchFamily="18" charset="0"/>
                      </a:rPr>
                      <m:t>2,3</m:t>
                    </m:r>
                  </m:sub>
                </m:sSub>
              </m:oMath>
            </a14:m>
            <a:r>
              <a:t> for </a:t>
            </a:r>
          </a:p>
          <a:p>
            <a:pPr>
              <a:defRPr b="1">
                <a:solidFill>
                  <a:schemeClr val="accent4">
                    <a:satOff val="-3525"/>
                    <a:lumOff val="-10431"/>
                  </a:schemeClr>
                </a:solidFill>
              </a:defRPr>
            </a:pPr>
            <a:r>
              <a:t>the matrix below.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2"/>
      <p:bldP build="whole" bldLvl="1" animBg="1" rev="0" advAuto="0" spid="209" grpId="4"/>
      <p:bldP build="whole" bldLvl="1" animBg="1" rev="0" advAuto="0" spid="211" grpId="5"/>
      <p:bldP build="whole" bldLvl="1" animBg="1" rev="0" advAuto="0" spid="210" grpId="6"/>
      <p:bldP build="whole" bldLvl="1" animBg="1" rev="0" advAuto="0" spid="205" grpId="1"/>
      <p:bldP build="whole" bldLvl="1" animBg="1" rev="0" advAuto="0" spid="208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e sure to: do the work below in your saved copy of thenAlice’s restaurant Pyret file:…"/>
          <p:cNvSpPr txBox="1"/>
          <p:nvPr/>
        </p:nvSpPr>
        <p:spPr>
          <a:xfrm>
            <a:off x="4286288" y="839513"/>
            <a:ext cx="4854680" cy="153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Independent work  </a:t>
            </a:r>
            <a:r>
              <a:rPr>
                <a:solidFill>
                  <a:schemeClr val="accent4"/>
                </a:solidFill>
              </a:rPr>
              <a:t>Be sure to:</a:t>
            </a:r>
            <a:endParaRPr>
              <a:solidFill>
                <a:schemeClr val="accent4"/>
              </a:solidFill>
            </a:endParaRPr>
          </a:p>
          <a:p>
            <a:pPr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Copy notes below (if you came in late).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Do problems to your left in your notebook..</a:t>
            </a:r>
            <a:endParaRPr>
              <a:solidFill>
                <a:schemeClr val="accent3"/>
              </a:solidFill>
            </a:endParaRPr>
          </a:p>
          <a:p>
            <a:pPr marL="227263" indent="-227263">
              <a:buSzPct val="100000"/>
              <a:buAutoNum type="arabicPeriod" startAt="1"/>
              <a:defRPr sz="17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rPr>
                <a:solidFill>
                  <a:schemeClr val="accent3"/>
                </a:solidFill>
              </a:rPr>
              <a:t>Work silently for the first 4 minutes. After that you can check in with your neighbor.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562476" y="986467"/>
            <a:ext cx="3086101" cy="3370302"/>
            <a:chOff x="0" y="0"/>
            <a:chExt cx="3086100" cy="3370301"/>
          </a:xfrm>
        </p:grpSpPr>
        <p:sp>
          <p:nvSpPr>
            <p:cNvPr id="216" name="Group"/>
            <p:cNvSpPr/>
            <p:nvPr/>
          </p:nvSpPr>
          <p:spPr>
            <a:xfrm>
              <a:off x="626499" y="0"/>
              <a:ext cx="2115386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228600" indent="-228600">
                <a:buSzPct val="100000"/>
                <a:buAutoNum type="arabicPeriod" startAt="1"/>
                <a:defRPr sz="1200"/>
              </a:pPr>
              <a:r>
                <a:t>For A and B below: (i) Find det(A), (ii) Find det(B), then find det(AB). What do you notice?</a:t>
              </a: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>
                <a:defRPr sz="1200"/>
              </a:pPr>
            </a:p>
            <a:p>
              <a:pPr marL="228600" indent="-228600">
                <a:buSzPct val="100000"/>
                <a:buAutoNum type="arabicPeriod" startAt="2"/>
                <a:defRPr sz="1200"/>
              </a:pPr>
              <a:r>
                <a:t>Find all the minors and cofactors for the matrix below:</a:t>
              </a:r>
            </a:p>
          </p:txBody>
        </p:sp>
        <p:pic>
          <p:nvPicPr>
            <p:cNvPr id="217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5810" t="0" r="0" b="0"/>
            <a:stretch>
              <a:fillRect/>
            </a:stretch>
          </p:blipFill>
          <p:spPr>
            <a:xfrm>
              <a:off x="831161" y="2367001"/>
              <a:ext cx="1818231" cy="1003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831850"/>
              <a:ext cx="3086100" cy="6477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0" name="Group"/>
          <p:cNvSpPr txBox="1"/>
          <p:nvPr/>
        </p:nvSpPr>
        <p:spPr>
          <a:xfrm>
            <a:off x="4246449" y="2587959"/>
            <a:ext cx="4381971" cy="584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Minor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minor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is the determinant of the</a:t>
            </a:r>
          </a:p>
          <a:p>
            <a:pPr/>
            <a:r>
              <a:t> matrix gotten by deleting  </a:t>
            </a:r>
            <a:r>
              <a:rPr>
                <a:solidFill>
                  <a:srgbClr val="011D57"/>
                </a:solidFill>
              </a:rPr>
              <a:t>row </a:t>
            </a:r>
            <a14:m>
              <m:oMath>
                <m:r>
                  <a:rPr xmlns:a="http://schemas.openxmlformats.org/drawingml/2006/main" sz="185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rPr>
                <a:solidFill>
                  <a:srgbClr val="011D57"/>
                </a:solidFill>
              </a:rPr>
              <a:t> </a:t>
            </a:r>
            <a:r>
              <a:rPr>
                <a:solidFill>
                  <a:srgbClr val="FF6A00"/>
                </a:solidFill>
              </a:rPr>
              <a:t>and</a:t>
            </a:r>
            <a:r>
              <a:rPr>
                <a:solidFill>
                  <a:srgbClr val="011D57"/>
                </a:solidFill>
              </a:rPr>
              <a:t> column </a:t>
            </a:r>
            <a14:m>
              <m:oMath>
                <m:r>
                  <a:rPr xmlns:a="http://schemas.openxmlformats.org/drawingml/2006/main" sz="1000" i="1">
                    <a:solidFill>
                      <a:srgbClr val="011D57"/>
                    </a:solidFill>
                    <a:latin typeface="Cambria Math" panose="02040503050406030204" pitchFamily="18" charset="0"/>
                  </a:rPr>
                  <m:t>j</m:t>
                </m:r>
              </m:oMath>
            </a14:m>
            <a:r>
              <a:rPr>
                <a:solidFill>
                  <a:srgbClr val="011D57"/>
                </a:solidFill>
              </a:rPr>
              <a:t>.</a:t>
            </a:r>
            <a:endParaRPr>
              <a:solidFill>
                <a:srgbClr val="011D57"/>
              </a:solidFill>
            </a:endParaRPr>
          </a:p>
        </p:txBody>
      </p:sp>
      <p:sp>
        <p:nvSpPr>
          <p:cNvPr id="221" name="Group"/>
          <p:cNvSpPr txBox="1"/>
          <p:nvPr/>
        </p:nvSpPr>
        <p:spPr>
          <a:xfrm>
            <a:off x="4339498" y="3536121"/>
            <a:ext cx="5947259" cy="7934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>
                <a:solidFill>
                  <a:srgbClr val="4D22B2"/>
                </a:solidFill>
              </a:defRPr>
            </a:pPr>
            <a:r>
              <a:t>Cofactor</a:t>
            </a:r>
          </a:p>
          <a:p>
            <a:pPr/>
            <a:r>
              <a:t>The </a:t>
            </a:r>
            <a:r>
              <a:rPr>
                <a:solidFill>
                  <a:srgbClr val="FF6A00"/>
                </a:solidFill>
              </a:rPr>
              <a:t>cofactor</a:t>
            </a:r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14:m>
              <m:oMath>
                <m:sSub>
                  <m:e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50" i="1">
                        <a:solidFill>
                          <a:srgbClr val="00457C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rPr>
                <a:solidFill>
                  <a:schemeClr val="accent1">
                    <a:lumOff val="-6117"/>
                  </a:schemeClr>
                </a:solidFill>
              </a:rPr>
              <a:t> </a:t>
            </a:r>
            <a:r>
              <a:t> for entry </a:t>
            </a:r>
            <a14:m>
              <m:oMath>
                <m:sSub>
                  <m:e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650" i="1">
                        <a:solidFill>
                          <a:srgbClr val="011D57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r>
              <a:t>  is given by</a:t>
            </a:r>
          </a:p>
          <a:p>
            <a:pPr/>
            <a:r>
              <a:t> </a:t>
            </a: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C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1</m:t>
                </m:r>
                <m:sSu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)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p>
                </m:sSu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sSub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M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j</m:t>
                    </m:r>
                  </m:sub>
                </m:sSub>
              </m:oMath>
            </a14:m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0" grpId="1"/>
      <p:bldP build="whole" bldLvl="1" animBg="1" rev="0" advAuto="0" spid="221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Why do you think it’s important to find the cofactor and minor of a matrix (think back to framing)?…"/>
          <p:cNvSpPr txBox="1"/>
          <p:nvPr/>
        </p:nvSpPr>
        <p:spPr>
          <a:xfrm>
            <a:off x="778973" y="1600200"/>
            <a:ext cx="3278433" cy="1079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Why do you think it’s important to find the cofactor and minor of a matrix (think back to framing)?</a:t>
            </a:r>
          </a:p>
          <a:p>
            <a:pPr marL="187157" indent="-187157">
              <a:buSzPct val="100000"/>
              <a:buAutoNum type="arabicPeriod" startAt="1"/>
            </a:pPr>
            <a:r>
              <a:t>What’s one thing you’d like to understand better after today’s lesson?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 Be prepared to share out!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3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3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