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det(A) = -2*4 - 0*3 = -8.    det(B) = -2 - -2 = 0</a:t>
            </a:r>
          </a:p>
          <a:p>
            <a:pPr marL="187157" indent="-187157">
              <a:buSzPct val="100000"/>
              <a:buAutoNum type="arabicPeriod" startAt="1"/>
            </a:pPr>
            <a:r>
              <a:t>AB = [-4 4, 1 -1]. Det AB = 0.</a:t>
            </a:r>
          </a:p>
          <a:p>
            <a:pPr marL="187157" indent="-187157">
              <a:buSzPct val="100000"/>
              <a:buAutoNum type="arabicPeriod" startAt="1"/>
            </a:pPr>
            <a:r>
              <a:t>Det AB = det A * det 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M11 = 2.  M12 = -43.  M13 = 2</a:t>
            </a:r>
          </a:p>
          <a:p>
            <a:pPr/>
            <a:r>
              <a:t>M21 = -30 M22 = 17 M23 = -6</a:t>
            </a:r>
          </a:p>
          <a:p>
            <a:pPr/>
            <a:r>
              <a:t>M31 = 54. M32 = -51. M33 = -34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PP#1: M_11 = det ( [ -1 2, 0 1]) = -3</a:t>
            </a:r>
          </a:p>
          <a:p>
            <a:pPr/>
            <a:r>
              <a:t>     </a:t>
            </a:r>
          </a:p>
          <a:p>
            <a:pPr/>
            <a:r>
              <a:t>M_23 = det ( [ 0 2, 4 0]) = -8</a:t>
            </a:r>
          </a:p>
          <a:p>
            <a:pPr/>
          </a:p>
          <a:p>
            <a:pPr/>
            <a:r>
              <a:t>PP2 </a:t>
            </a:r>
          </a:p>
          <a:p>
            <a:pPr/>
            <a:r>
              <a:t>C_11 = (-1)^{2) M_11 = -3</a:t>
            </a:r>
          </a:p>
          <a:p>
            <a:pPr/>
            <a:r>
              <a:t>C_23 = -M_23 = 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2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minors and cofactors of a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rPr b="0"/>
              <a:t> matrix?</a:t>
            </a:r>
            <a:endParaRPr b="0"/>
          </a:p>
        </p:txBody>
      </p:sp>
      <p:sp>
        <p:nvSpPr>
          <p:cNvPr id="45" name="Dr. O’Brien  3/2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29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1" name="Be sure to……"/>
          <p:cNvSpPr txBox="1"/>
          <p:nvPr/>
        </p:nvSpPr>
        <p:spPr>
          <a:xfrm>
            <a:off x="1491239" y="976350"/>
            <a:ext cx="3884841" cy="1495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Be sure to…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Find det(</a:t>
            </a:r>
            <a14:m>
              <m:oMath>
                <m:r>
                  <a:rPr xmlns:a="http://schemas.openxmlformats.org/drawingml/2006/main" sz="16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) and  det(</a:t>
            </a:r>
            <a14:m>
              <m:oMath>
                <m:r>
                  <a:rPr xmlns:a="http://schemas.openxmlformats.org/drawingml/2006/main" sz="1750" i="1">
                    <a:solidFill>
                      <a:srgbClr val="00457C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)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Clr>
                <a:schemeClr val="accent1">
                  <a:lumOff val="-6117"/>
                </a:schemeClr>
              </a:buClr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rPr>
                <a:solidFill>
                  <a:srgbClr val="011D57"/>
                </a:solidFill>
              </a:rPr>
              <a:t>Find  det(</a:t>
            </a:r>
            <a14:m>
              <m:oMath>
                <m:r>
                  <a:rPr xmlns:a="http://schemas.openxmlformats.org/drawingml/2006/main" sz="16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rgbClr val="011D57"/>
                </a:solidFill>
              </a:rPr>
              <a:t>)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Clr>
                <a:schemeClr val="accent1">
                  <a:lumOff val="-6117"/>
                </a:schemeClr>
              </a:buClr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What do you notice about the relationship between the three determinants?</a:t>
            </a:r>
          </a:p>
        </p:txBody>
      </p:sp>
      <p:pic>
        <p:nvPicPr>
          <p:cNvPr id="192" name="IMG_0127.png" descr="IMG_0127.png"/>
          <p:cNvPicPr>
            <a:picLocks noChangeAspect="1"/>
          </p:cNvPicPr>
          <p:nvPr/>
        </p:nvPicPr>
        <p:blipFill>
          <a:blip r:embed="rId3">
            <a:extLst/>
          </a:blip>
          <a:srcRect l="12853" t="50401" r="42973" b="43003"/>
          <a:stretch>
            <a:fillRect/>
          </a:stretch>
        </p:blipFill>
        <p:spPr>
          <a:xfrm>
            <a:off x="1764339" y="2848157"/>
            <a:ext cx="3338748" cy="664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minors and cofactors of a </a:t>
            </a:r>
            <a14:m>
              <m:oMath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rPr b="0"/>
              <a:t> matrix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will be useful to finding the adjugate and determinant (remember those?) of a square matrix.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adjugate and determinant to find the inverse of bigger square matrices.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1" name="Be sure to… Answer the question below in at least two complete sentences, in your notes. Be prepared to share 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86968">
              <a:buClrTx/>
              <a:buSzTx/>
              <a:buFontTx/>
              <a:buNone/>
              <a:defRPr sz="1746"/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Be prepared to share out!</a:t>
            </a:r>
          </a:p>
          <a:p>
            <a:pPr marL="0" indent="0" defTabSz="886968">
              <a:buClrTx/>
              <a:buSzTx/>
              <a:buFontTx/>
              <a:buNone/>
              <a:defRPr sz="1746"/>
            </a:pPr>
          </a:p>
          <a:p>
            <a:pPr marL="0" indent="0" defTabSz="886968">
              <a:buClrTx/>
              <a:buSzTx/>
              <a:buFontTx/>
              <a:buNone/>
              <a:defRPr sz="1746">
                <a:solidFill>
                  <a:schemeClr val="accent5"/>
                </a:solidFill>
              </a:defRPr>
            </a:pPr>
            <a:r>
              <a:t>Find all of the minors for row 2.</a:t>
            </a:r>
          </a:p>
          <a:p>
            <a:pPr marL="0" indent="0" defTabSz="886968">
              <a:buClrTx/>
              <a:buSzTx/>
              <a:buFontTx/>
              <a:buNone/>
              <a:defRPr sz="1746">
                <a:solidFill>
                  <a:schemeClr val="accent5"/>
                </a:solidFill>
              </a:defRPr>
            </a:pPr>
          </a:p>
          <a:p>
            <a:pPr marL="0" indent="0" defTabSz="886968">
              <a:buClrTx/>
              <a:buSzTx/>
              <a:buFontTx/>
              <a:buNone/>
              <a:defRPr sz="1746"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marL="0" indent="0" defTabSz="886968">
              <a:buClrTx/>
              <a:buSzTx/>
              <a:buFontTx/>
              <a:buNone/>
              <a:defRPr sz="1746">
                <a:solidFill>
                  <a:schemeClr val="accent5"/>
                </a:solidFill>
              </a:defRPr>
            </a:pPr>
          </a:p>
          <a:p>
            <a:pPr marL="0" indent="0" defTabSz="886968">
              <a:buClrTx/>
              <a:buSzTx/>
              <a:buFontTx/>
              <a:buNone/>
              <a:defRPr sz="1746">
                <a:solidFill>
                  <a:schemeClr val="accent3">
                    <a:lumOff val="-9098"/>
                  </a:schemeClr>
                </a:solidFill>
              </a:defRPr>
            </a:pP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5810" t="0" r="0" b="0"/>
          <a:stretch>
            <a:fillRect/>
          </a:stretch>
        </p:blipFill>
        <p:spPr>
          <a:xfrm>
            <a:off x="1393637" y="3353468"/>
            <a:ext cx="1818232" cy="100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Vocabulary: if   is a square matrix:"/>
          <p:cNvSpPr txBox="1"/>
          <p:nvPr/>
        </p:nvSpPr>
        <p:spPr>
          <a:xfrm>
            <a:off x="308760" y="1773815"/>
            <a:ext cx="4263155" cy="26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Vocabulary: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if </a:t>
            </a:r>
            <a14:m>
              <m:oMath>
                <m:r>
                  <a:rPr xmlns:a="http://schemas.openxmlformats.org/drawingml/2006/main" sz="20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is a square matrix: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207" name="Group"/>
          <p:cNvSpPr txBox="1"/>
          <p:nvPr/>
        </p:nvSpPr>
        <p:spPr>
          <a:xfrm>
            <a:off x="396343" y="2271608"/>
            <a:ext cx="4381972" cy="5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determinant of the</a:t>
            </a:r>
          </a:p>
          <a:p>
            <a:pPr/>
            <a:r>
              <a:t> matrix gotten by 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18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0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08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09" name="Group"/>
          <p:cNvSpPr txBox="1"/>
          <p:nvPr/>
        </p:nvSpPr>
        <p:spPr>
          <a:xfrm>
            <a:off x="268814" y="3377946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10" name="Practice problem #1: Find…"/>
          <p:cNvSpPr txBox="1"/>
          <p:nvPr/>
        </p:nvSpPr>
        <p:spPr>
          <a:xfrm>
            <a:off x="5826345" y="1355962"/>
            <a:ext cx="2453952" cy="68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Practice problem #1: Find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minors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2,2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3,3</m:t>
                    </m:r>
                  </m:sub>
                </m:sSub>
              </m:oMath>
            </a14:m>
            <a:r>
              <a:t> for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matrix below.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5371" y="3377946"/>
            <a:ext cx="2324101" cy="1003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Practice problem #2: Find…"/>
          <p:cNvSpPr txBox="1"/>
          <p:nvPr/>
        </p:nvSpPr>
        <p:spPr>
          <a:xfrm>
            <a:off x="5826345" y="2271608"/>
            <a:ext cx="2589405" cy="68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Practice problem #2: Find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cofactors </a:t>
            </a:r>
            <a14:m>
              <m:oMath>
                <m:sSub>
                  <m:e>
                    <m:r>
                      <a:rPr xmlns:a="http://schemas.openxmlformats.org/drawingml/2006/main" sz="18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8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2,2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3,3</m:t>
                    </m:r>
                  </m:sub>
                </m:sSub>
              </m:oMath>
            </a14:m>
            <a:r>
              <a:t> for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matrix below.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whole" bldLvl="1" animBg="1" rev="0" advAuto="0" spid="207" grpId="2"/>
      <p:bldP build="whole" bldLvl="1" animBg="1" rev="0" advAuto="0" spid="210" grpId="4"/>
      <p:bldP build="whole" bldLvl="1" animBg="1" rev="0" advAuto="0" spid="212" grpId="5"/>
      <p:bldP build="whole" bldLvl="1" animBg="1" rev="0" advAuto="0" spid="211" grpId="6"/>
      <p:bldP build="whole" bldLvl="1" animBg="1" rev="0" advAuto="0" spid="209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Be sure to: do the work below in your saved copy of thenAlice’s restaurant Pyret file:…"/>
          <p:cNvSpPr txBox="1"/>
          <p:nvPr/>
        </p:nvSpPr>
        <p:spPr>
          <a:xfrm>
            <a:off x="4286287" y="839513"/>
            <a:ext cx="4854681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problems to your left in your notebook..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1188976" y="986467"/>
            <a:ext cx="2290931" cy="3544634"/>
            <a:chOff x="0" y="0"/>
            <a:chExt cx="2290930" cy="3544633"/>
          </a:xfrm>
        </p:grpSpPr>
        <p:sp>
          <p:nvSpPr>
            <p:cNvPr id="217" name="Find all the minors for the matrix below.  Then find all the cofactors.…"/>
            <p:cNvSpPr/>
            <p:nvPr/>
          </p:nvSpPr>
          <p:spPr>
            <a:xfrm>
              <a:off x="0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28600" indent="-228600">
                <a:buSzPct val="100000"/>
                <a:buAutoNum type="arabicPeriod" startAt="1"/>
                <a:defRPr sz="1200"/>
              </a:pPr>
              <a:r>
                <a:t>Find all the minors for the matrix below.  Then find all the cofactors.</a:t>
              </a: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marL="228600" indent="-228600">
                <a:buSzPct val="100000"/>
                <a:buAutoNum type="arabicPeriod" startAt="2"/>
                <a:defRPr sz="1200"/>
              </a:pPr>
              <a:r>
                <a:t>How do you think you could find the minors and cofactors for a </a:t>
              </a:r>
              <a14:m>
                <m:oMath>
                  <m:r>
                    <a:rPr xmlns:a="http://schemas.openxmlformats.org/drawingml/2006/main" sz="1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4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matrix? Explain in a complete sentence then find them for the matrix below.</a:t>
              </a:r>
            </a:p>
          </p:txBody>
        </p:sp>
        <p:pic>
          <p:nvPicPr>
            <p:cNvPr id="218" name="IMG_0128.png" descr="IMG_01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115" t="27832" r="47656" b="63807"/>
            <a:stretch>
              <a:fillRect/>
            </a:stretch>
          </p:blipFill>
          <p:spPr>
            <a:xfrm>
              <a:off x="381594" y="2861638"/>
              <a:ext cx="1607047" cy="6829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IMG_0128.png" descr="IMG_0128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6762" t="35659" r="38434" b="52037"/>
            <a:stretch>
              <a:fillRect/>
            </a:stretch>
          </p:blipFill>
          <p:spPr>
            <a:xfrm>
              <a:off x="253590" y="587646"/>
              <a:ext cx="2037341" cy="9603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" name="Group"/>
          <p:cNvSpPr txBox="1"/>
          <p:nvPr/>
        </p:nvSpPr>
        <p:spPr>
          <a:xfrm>
            <a:off x="4246449" y="2587959"/>
            <a:ext cx="4381971" cy="5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determinant of the</a:t>
            </a:r>
          </a:p>
          <a:p>
            <a:pPr/>
            <a:r>
              <a:t> matrix gotten by 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18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0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22" name="Group"/>
          <p:cNvSpPr txBox="1"/>
          <p:nvPr/>
        </p:nvSpPr>
        <p:spPr>
          <a:xfrm>
            <a:off x="4339498" y="3536121"/>
            <a:ext cx="5947259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1"/>
      <p:bldP build="whole" bldLvl="1" animBg="1" rev="0" advAuto="0" spid="22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hy do you think it’s important to find the cofactor and minor of a matrix (think back to framing)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do you think it’s important to find the cofactor and minor of a matrix (think back to framing)?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