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Shape 1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answer: C (2)</a:t>
            </a:r>
          </a:p>
          <a:p>
            <a:pPr/>
          </a:p>
          <a:p>
            <a:pPr/>
            <a:r>
              <a:t>i  | sum</a:t>
            </a:r>
          </a:p>
          <a:p>
            <a:pPr/>
            <a:r>
              <a:t>———-</a:t>
            </a:r>
          </a:p>
          <a:p>
            <a:pPr/>
            <a:r>
              <a:t>0 | 0</a:t>
            </a:r>
          </a:p>
          <a:p>
            <a:pPr/>
            <a:r>
              <a:t>1 | 0+1 = 1</a:t>
            </a:r>
          </a:p>
          <a:p>
            <a:pPr/>
            <a:r>
              <a:t>2 | 1+4 = 5</a:t>
            </a:r>
          </a:p>
          <a:p>
            <a:pPr/>
            <a:r>
              <a:t>sum !&lt; limt -&gt; halt</a:t>
            </a:r>
          </a:p>
          <a:p>
            <a:p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Shape 2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answer: C {2,4,3,0}</a:t>
            </a:r>
          </a:p>
          <a:p>
            <a:pPr/>
          </a:p>
          <a:p>
            <a:pPr/>
            <a:r>
              <a:t>array1 = {2,4,1,3}</a:t>
            </a:r>
          </a:p>
          <a:p>
            <a:pPr/>
            <a:r>
              <a:t>array2 = {0,0,0,0}</a:t>
            </a:r>
          </a:p>
          <a:p>
            <a:pPr/>
          </a:p>
          <a:p>
            <a:pPr/>
            <a:r>
              <a:t>a1 = 0</a:t>
            </a:r>
          </a:p>
          <a:p>
            <a:pPr/>
            <a:r>
              <a:t>a2 = 0</a:t>
            </a:r>
          </a:p>
          <a:p>
            <a:pPr/>
            <a:r>
              <a:t>array2 = {2,0,0,0}</a:t>
            </a:r>
          </a:p>
          <a:p>
            <a:pPr/>
            <a:r>
              <a:t>a2 = 1</a:t>
            </a:r>
          </a:p>
          <a:p>
            <a:pPr/>
          </a:p>
          <a:p>
            <a:pPr/>
            <a:r>
              <a:t>a1 = 1</a:t>
            </a:r>
          </a:p>
          <a:p>
            <a:pPr/>
            <a:r>
              <a:t>array2 = {2,4,0,0}</a:t>
            </a:r>
          </a:p>
          <a:p>
            <a:pPr/>
            <a:r>
              <a:t>a2 = 2</a:t>
            </a:r>
          </a:p>
          <a:p>
            <a:pPr/>
          </a:p>
          <a:p>
            <a:pPr/>
            <a:r>
              <a:t>a1 = 2</a:t>
            </a:r>
          </a:p>
          <a:p>
            <a:pPr/>
            <a:r>
              <a:t>a1 = 3</a:t>
            </a:r>
          </a:p>
          <a:p>
            <a:pPr/>
            <a:r>
              <a:t>array2 = {2,4,3,0}</a:t>
            </a:r>
          </a:p>
          <a:p>
            <a:pPr/>
            <a:r>
              <a:t>a2 = 3</a:t>
            </a:r>
          </a:p>
          <a:p>
            <a:pPr/>
            <a:r>
              <a:t>halt. </a:t>
            </a:r>
          </a:p>
          <a:p>
            <a:p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Shape 2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C. You want to go through all remaining integers and check if they are greater than the current integer i.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5" name="Shape 2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array1 = {4,3,6}</a:t>
            </a:r>
          </a:p>
          <a:p>
            <a:pPr/>
            <a:r>
              <a:t>array2 = {0,0,0}</a:t>
            </a:r>
          </a:p>
          <a:p>
            <a:pPr/>
          </a:p>
          <a:p>
            <a:pPr/>
            <a:r>
              <a:t>a1=0</a:t>
            </a:r>
          </a:p>
          <a:p>
            <a:pPr/>
            <a:r>
              <a:t>4 % 2 == 0</a:t>
            </a:r>
          </a:p>
          <a:p>
            <a:pPr/>
            <a:r>
              <a:t>a2=0</a:t>
            </a:r>
          </a:p>
          <a:p>
            <a:pPr/>
            <a:r>
              <a:t>array2 = {4,0,0}</a:t>
            </a:r>
          </a:p>
          <a:p>
            <a:pPr/>
            <a:r>
              <a:t>a2 = 1</a:t>
            </a:r>
          </a:p>
          <a:p>
            <a:pPr/>
          </a:p>
          <a:p>
            <a:pPr/>
            <a:r>
              <a:t>a1 = 1</a:t>
            </a:r>
          </a:p>
          <a:p>
            <a:pPr/>
            <a:r>
              <a:t>3 % 2 != 0</a:t>
            </a:r>
          </a:p>
          <a:p>
            <a:pPr/>
          </a:p>
          <a:p>
            <a:pPr/>
            <a:r>
              <a:t>a1=2</a:t>
            </a:r>
          </a:p>
          <a:p>
            <a:pPr/>
            <a:r>
              <a:t>6%2 == 0</a:t>
            </a:r>
          </a:p>
          <a:p>
            <a:pPr/>
            <a:r>
              <a:t>array2 = {4,2,0}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9" name="Shape 2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“Tombstone” is not a superhero movie.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6" name="Shape 2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have yosuf explain his solution at board.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2" name="Shape 2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 sum = 0;</a:t>
            </a:r>
          </a:p>
          <a:p>
            <a:pPr/>
            <a:r>
              <a:t>for (int i = 0; i &lt;arr.length; i+2){</a:t>
            </a:r>
          </a:p>
          <a:p>
            <a:pPr/>
            <a:r>
              <a:t>sum+=arr[i];</a:t>
            </a:r>
          </a:p>
          <a:p>
            <a:pPr/>
            <a:r>
              <a:t>}</a:t>
            </a:r>
          </a:p>
          <a:p>
            <a:pPr/>
            <a:r>
              <a:t>return sum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9" name="Shape 2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Answers will vary, but students should have a better understanding of how the questions will be graded. </a:t>
            </a:r>
          </a:p>
          <a:p>
            <a:pPr marL="187157" indent="-187157">
              <a:buSzPct val="100000"/>
              <a:buAutoNum type="arabicPeriod" startAt="1"/>
            </a:pPr>
            <a:r>
              <a:t>Students should pay less attention to certain details of Java syntax (brackets, parens, and so on) and more to the logical structure of their programs.  This is why making a plan with pseudocode is helpful.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9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2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go over arrays unit test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8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9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99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0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1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2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AP CS A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4.1</a:t>
            </a:r>
          </a:p>
        </p:txBody>
      </p:sp>
      <p:sp>
        <p:nvSpPr>
          <p:cNvPr id="185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28 February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9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3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8383" y="931502"/>
            <a:ext cx="7775617" cy="21546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5" name="In what ways do you better understand arrays?…"/>
          <p:cNvSpPr txBox="1"/>
          <p:nvPr/>
        </p:nvSpPr>
        <p:spPr>
          <a:xfrm>
            <a:off x="778973" y="1600200"/>
            <a:ext cx="3278433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In what ways do you better understand arrays?</a:t>
            </a:r>
          </a:p>
          <a:p>
            <a:pPr marL="187157" indent="-187157">
              <a:buSzPct val="100000"/>
              <a:buAutoNum type="arabicPeriod" startAt="1"/>
            </a:pPr>
            <a:r>
              <a:t>How does this change the way you approach MC and short response questions in the future?</a:t>
            </a:r>
          </a:p>
        </p:txBody>
      </p:sp>
      <p:pic>
        <p:nvPicPr>
          <p:cNvPr id="23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16052" y="1554712"/>
            <a:ext cx="3053022" cy="2034076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Reflection: Thinking about thinking…"/>
          <p:cNvSpPr txBox="1"/>
          <p:nvPr/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 defTabSz="813816">
              <a:defRPr sz="2100">
                <a:latin typeface="+mn-lt"/>
                <a:ea typeface="+mn-ea"/>
                <a:cs typeface="+mn-cs"/>
                <a:sym typeface="Arial"/>
              </a:defRPr>
            </a:pPr>
            <a:r>
              <a:t>Reflection: Thinking about thinking</a:t>
            </a:r>
          </a:p>
          <a:p>
            <a:pPr defTabSz="813816">
              <a:defRPr sz="1200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 Be prepared to share out!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</p:spPr>
        <p:txBody>
          <a:bodyPr lIns="91422" tIns="91422" rIns="91422" bIns="91422"/>
          <a:lstStyle>
            <a:lvl1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Do now</a:t>
            </a:r>
          </a:p>
        </p:txBody>
      </p:sp>
      <p:sp>
        <p:nvSpPr>
          <p:cNvPr id="188" name="Be sure to……"/>
          <p:cNvSpPr txBox="1"/>
          <p:nvPr/>
        </p:nvSpPr>
        <p:spPr>
          <a:xfrm>
            <a:off x="747146" y="1199373"/>
            <a:ext cx="7377170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indent="228600">
              <a:defRPr b="1">
                <a:solidFill>
                  <a:schemeClr val="accent1">
                    <a:lumOff val="-6117"/>
                  </a:schemeClr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 sure to…</a:t>
            </a:r>
          </a:p>
          <a:p>
            <a:pPr lvl="1" marL="923757" indent="-187157">
              <a:buSzPct val="100000"/>
              <a:buAutoNum type="arabicPeriod" startAt="1"/>
              <a:defRPr b="1">
                <a:solidFill>
                  <a:schemeClr val="accent1">
                    <a:lumOff val="-6117"/>
                  </a:schemeClr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Get out your </a:t>
            </a:r>
            <a:r>
              <a:rPr>
                <a:solidFill>
                  <a:schemeClr val="accent5"/>
                </a:solidFill>
              </a:rPr>
              <a:t>binder</a:t>
            </a:r>
            <a:r>
              <a:t>. Copy </a:t>
            </a:r>
            <a:r>
              <a:rPr>
                <a:solidFill>
                  <a:schemeClr val="accent5"/>
                </a:solidFill>
              </a:rPr>
              <a:t>goal</a:t>
            </a:r>
            <a:r>
              <a:t> and </a:t>
            </a:r>
            <a:r>
              <a:rPr>
                <a:solidFill>
                  <a:schemeClr val="accent5"/>
                </a:solidFill>
              </a:rPr>
              <a:t>date</a:t>
            </a:r>
            <a:r>
              <a:t>. </a:t>
            </a:r>
          </a:p>
          <a:p>
            <a:pPr lvl="1" marL="923757" indent="-187157">
              <a:buSzPct val="100000"/>
              <a:buAutoNum type="arabicPeriod" startAt="1"/>
              <a:defRPr b="1">
                <a:solidFill>
                  <a:schemeClr val="accent1">
                    <a:lumOff val="-6117"/>
                  </a:schemeClr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Look through your exam.  Write down any initial questions you have.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195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191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194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192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193" name="MC question 1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>
                <a:lvl1pPr defTabSz="431075">
                  <a:defRPr sz="1700"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pPr/>
                <a:r>
                  <a:t>MC question 1</a:t>
                </a:r>
              </a:p>
            </p:txBody>
          </p:sp>
        </p:grpSp>
      </p:grpSp>
      <p:sp>
        <p:nvSpPr>
          <p:cNvPr id="196" name="Canonical solution:"/>
          <p:cNvSpPr txBox="1"/>
          <p:nvPr/>
        </p:nvSpPr>
        <p:spPr>
          <a:xfrm>
            <a:off x="5737774" y="2631645"/>
            <a:ext cx="142664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b="1" sz="1200">
                <a:solidFill>
                  <a:srgbClr val="333333"/>
                </a:solidFill>
              </a:defRPr>
            </a:lvl1pPr>
          </a:lstStyle>
          <a:p>
            <a:pPr/>
            <a:r>
              <a:t>Canonical solution:</a:t>
            </a:r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4733" y="968660"/>
            <a:ext cx="6582040" cy="2710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02" name="Canonical solution:"/>
          <p:cNvSpPr txBox="1"/>
          <p:nvPr/>
        </p:nvSpPr>
        <p:spPr>
          <a:xfrm>
            <a:off x="5737774" y="2631645"/>
            <a:ext cx="142664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b="1" sz="1200">
                <a:solidFill>
                  <a:srgbClr val="333333"/>
                </a:solidFill>
              </a:defRPr>
            </a:lvl1pPr>
          </a:lstStyle>
          <a:p>
            <a:pPr/>
            <a:r>
              <a:t>Canonical solution:</a:t>
            </a:r>
          </a:p>
        </p:txBody>
      </p:sp>
      <p:pic>
        <p:nvPicPr>
          <p:cNvPr id="20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6778" y="635276"/>
            <a:ext cx="7323674" cy="3211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08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2291" y="579270"/>
            <a:ext cx="7450308" cy="39057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15875" y="584582"/>
            <a:ext cx="5649846" cy="39743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3176" y="1157426"/>
            <a:ext cx="6388101" cy="2463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2068" y="1615381"/>
            <a:ext cx="7539864" cy="4533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6289" y="649915"/>
            <a:ext cx="8354719" cy="1776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1701" y="2641966"/>
            <a:ext cx="5755544" cy="9344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