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Shape 172"/>
          <p:cNvSpPr/>
          <p:nvPr>
            <p:ph type="sldImg"/>
          </p:nvPr>
        </p:nvSpPr>
        <p:spPr>
          <a:prstGeom prst="rect">
            <a:avLst/>
          </a:prstGeom>
        </p:spPr>
        <p:txBody>
          <a:bodyPr/>
          <a:lstStyle/>
          <a:p>
            <a:pPr/>
          </a:p>
        </p:txBody>
      </p:sp>
      <p:sp>
        <p:nvSpPr>
          <p:cNvPr id="173" name="Shape 173"/>
          <p:cNvSpPr/>
          <p:nvPr>
            <p:ph type="body" sz="quarter" idx="1"/>
          </p:nvPr>
        </p:nvSpPr>
        <p:spPr>
          <a:prstGeom prst="rect">
            <a:avLst/>
          </a:prstGeom>
        </p:spPr>
        <p:txBody>
          <a:bodyPr/>
          <a:lstStyle/>
          <a:p>
            <a:pPr/>
            <a:r>
              <a:t>VOCAB: </a:t>
            </a:r>
          </a:p>
          <a:p>
            <a:pPr/>
            <a:r>
              <a:t>for loop, boolean expression, variable initialization, increment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Shape 178"/>
          <p:cNvSpPr/>
          <p:nvPr>
            <p:ph type="sldImg"/>
          </p:nvPr>
        </p:nvSpPr>
        <p:spPr>
          <a:prstGeom prst="rect">
            <a:avLst/>
          </a:prstGeom>
        </p:spPr>
        <p:txBody>
          <a:bodyPr/>
          <a:lstStyle/>
          <a:p>
            <a:pPr/>
          </a:p>
        </p:txBody>
      </p:sp>
      <p:sp>
        <p:nvSpPr>
          <p:cNvPr id="179" name="Shape 179"/>
          <p:cNvSpPr/>
          <p:nvPr>
            <p:ph type="body" sz="quarter" idx="1"/>
          </p:nvPr>
        </p:nvSpPr>
        <p:spPr>
          <a:prstGeom prst="rect">
            <a:avLst/>
          </a:prstGeom>
        </p:spPr>
        <p:txBody>
          <a:bodyPr/>
          <a:lstStyle/>
          <a:p>
            <a:pPr marL="187157" indent="-187157">
              <a:buSzPct val="100000"/>
              <a:buAutoNum type="arabicPeriod" startAt="1"/>
            </a:pPr>
            <a:r>
              <a:t> answers will vary.  Student might say that someone inputs a number. Then that number is printed out. and decreased by one; this continues to happen as long as the number is greater than 0. When you reach zero you print out “Lift off!” on the screen.</a:t>
            </a:r>
          </a:p>
          <a:p>
            <a:pPr marL="187157" indent="-187157">
              <a:buSzPct val="100000"/>
              <a:buAutoNum type="arabicPeriod" startAt="1"/>
            </a:pPr>
            <a:r>
              <a:t>Answers will vary, students might say no because they expected the counter to increase by 1, but not decrease.  Students might say yes if they recognize that the counter can increment, as well as decrement.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marL="233947" indent="-233947">
              <a:buSzPct val="100000"/>
              <a:buAutoNum type="alphaLcPeriod" startAt="1"/>
            </a:pPr>
            <a:r>
              <a:t>copy in notes</a:t>
            </a:r>
          </a:p>
          <a:p>
            <a:pPr marL="233947" indent="-233947">
              <a:buSzPct val="100000"/>
              <a:buAutoNum type="alphaLcPeriod" startAt="1"/>
            </a:pPr>
            <a:r>
              <a:t>Important thing to notice, increemnt can decrease as well as increase, or change by whatever increment/decrement we want.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Shape 194"/>
          <p:cNvSpPr/>
          <p:nvPr>
            <p:ph type="sldImg"/>
          </p:nvPr>
        </p:nvSpPr>
        <p:spPr>
          <a:prstGeom prst="rect">
            <a:avLst/>
          </a:prstGeom>
        </p:spPr>
        <p:txBody>
          <a:bodyPr/>
          <a:lstStyle/>
          <a:p>
            <a:pPr/>
          </a:p>
        </p:txBody>
      </p:sp>
      <p:sp>
        <p:nvSpPr>
          <p:cNvPr id="195" name="Shape 195"/>
          <p:cNvSpPr/>
          <p:nvPr>
            <p:ph type="body" sz="quarter" idx="1"/>
          </p:nvPr>
        </p:nvSpPr>
        <p:spPr>
          <a:prstGeom prst="rect">
            <a:avLst/>
          </a:prstGeom>
        </p:spPr>
        <p:txBody>
          <a:bodyPr/>
          <a:lstStyle/>
          <a:p>
            <a:pPr/>
            <a:r>
              <a:t>  public static void countdown2(){</a:t>
            </a:r>
          </a:p>
          <a:p>
            <a:pPr/>
            <a:r>
              <a:t>    Scanner input = new Scanner(System.in);</a:t>
            </a:r>
          </a:p>
          <a:p>
            <a:pPr/>
            <a:r>
              <a:t>    System.out.print("Enter a number: ");</a:t>
            </a:r>
          </a:p>
          <a:p>
            <a:pPr/>
            <a:r>
              <a:t>    int countdown = input.nextInt();</a:t>
            </a:r>
          </a:p>
          <a:p>
            <a:pPr/>
            <a:r>
              <a:t>    int max_num = countdown;</a:t>
            </a:r>
          </a:p>
          <a:p>
            <a:pPr/>
            <a:r>
              <a:t>    for (int i = 0; i &lt;max_num; i++){</a:t>
            </a:r>
          </a:p>
          <a:p>
            <a:pPr/>
            <a:r>
              <a:t>      System.out.println(countdown + "...");</a:t>
            </a:r>
          </a:p>
          <a:p>
            <a:pPr/>
            <a:r>
              <a:t>      countdown--;</a:t>
            </a:r>
          </a:p>
          <a:p>
            <a:pPr/>
            <a:r>
              <a:t>    }</a:t>
            </a:r>
          </a:p>
          <a:p>
            <a:pPr/>
          </a:p>
          <a:p>
            <a:pPr/>
            <a:r>
              <a:t>+what will go wrong here if we don’t separate max_num and countdown?  if countdown is included in the boolean expression (e.g. i &lt; countdown) then it will decrease. test this out // out int max_num and stuff.</a:t>
            </a:r>
          </a:p>
          <a:p>
            <a:pPr/>
          </a:p>
          <a:p>
            <a:pPr/>
            <a:r>
              <a:t>+how could we make it simpler?</a:t>
            </a:r>
          </a:p>
          <a:p>
            <a:pPr/>
          </a:p>
          <a:p>
            <a:pPr/>
            <a:r>
              <a:t>  public static void countdown3(){</a:t>
            </a:r>
          </a:p>
          <a:p>
            <a:pPr/>
            <a:r>
              <a:t>    Scanner input = new Scanner(System.in);</a:t>
            </a:r>
          </a:p>
          <a:p>
            <a:pPr/>
            <a:r>
              <a:t>    System.out.print("Enter a number: ");</a:t>
            </a:r>
          </a:p>
          <a:p>
            <a:pPr/>
            <a:r>
              <a:t>    int countdown = input.nextInt();</a:t>
            </a:r>
          </a:p>
          <a:p>
            <a:pPr/>
            <a:r>
              <a:t>    for (int i = countdown; i &gt;0; i--){</a:t>
            </a:r>
          </a:p>
          <a:p>
            <a:pPr/>
            <a:r>
              <a:t>      System.out.println(i + "...");</a:t>
            </a:r>
          </a:p>
          <a:p>
            <a:pPr/>
            <a:r>
              <a:t>    }</a:t>
            </a:r>
          </a:p>
          <a:p>
            <a:pPr/>
            <a:r>
              <a:t>  }</a:t>
            </a:r>
          </a:p>
          <a:p>
            <a:pPr/>
          </a:p>
          <a:p>
            <a:pPr/>
            <a:r>
              <a:t>+how is countdown2 different from countdown3?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marL="233947" indent="-233947">
              <a:buSzPct val="100000"/>
              <a:buAutoNum type="alphaLcPeriod" startAt="1"/>
            </a:pPr>
            <a:r>
              <a:t>They have different syntax, we can use for loop with decrement to make our lives a little simpler. </a:t>
            </a:r>
          </a:p>
          <a:p>
            <a:pPr marL="233947" indent="-233947">
              <a:buSzPct val="100000"/>
              <a:buAutoNum type="alphaLcPeriod" startAt="1"/>
            </a:pPr>
            <a:r>
              <a:t>answers will vary, for loop is simpler but while loop may seem more transparent for students.</a:t>
            </a:r>
          </a:p>
          <a:p>
            <a:pPr marL="233947" indent="-233947">
              <a:buSzPct val="100000"/>
              <a:buAutoNum type="alphaLcPeriod" startAt="1"/>
            </a:pPr>
            <a:r>
              <a:t>Because we can use these structures to do basically anything a computer can do. Computers are machines, machines are good at doing the same thing over and over again, and that’s what loops do.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Go through one problem at the end of class. See problem guides for details on solutions.  </a:t>
            </a:r>
          </a:p>
          <a:p>
            <a:pPr/>
          </a:p>
          <a:p>
            <a:pPr/>
            <a:r>
              <a:t>Make sure students are working quietly. See problem guides for specific Python activities.</a:t>
            </a:r>
            <a:endParaRPr>
              <a:latin typeface="Helvetica Neue"/>
              <a:ea typeface="Helvetica Neue"/>
              <a:cs typeface="Helvetica Neue"/>
              <a:sym typeface="Helvetica Neue"/>
            </a:endParaRPr>
          </a:p>
          <a:p>
            <a:pPr defTabSz="457200">
              <a:lnSpc>
                <a:spcPct val="117999"/>
              </a:lnSpc>
              <a:defRPr>
                <a:latin typeface="Helvetica Neue"/>
                <a:ea typeface="Helvetica Neue"/>
                <a:cs typeface="Helvetica Neue"/>
                <a:sym typeface="Helvetica Neue"/>
              </a:defRPr>
            </a:pPr>
            <a:r>
              <a:t>Frequently asked questions:</a:t>
            </a:r>
          </a:p>
          <a:p>
            <a:pPr defTabSz="457200">
              <a:lnSpc>
                <a:spcPct val="117999"/>
              </a:lnSpc>
              <a:defRPr>
                <a:latin typeface="Helvetica Neue"/>
                <a:ea typeface="Helvetica Neue"/>
                <a:cs typeface="Helvetica Neue"/>
                <a:sym typeface="Helvetica Neue"/>
              </a:defRPr>
            </a:pPr>
            <a:r>
              <a:t>+I don’t know what to do!?! Make sure to carefully read the instructions. Take notes when watching the video.</a:t>
            </a:r>
          </a:p>
          <a:p>
            <a:pPr defTabSz="457200">
              <a:lnSpc>
                <a:spcPct val="117999"/>
              </a:lnSpc>
              <a:defRPr>
                <a:latin typeface="Helvetica Neue"/>
                <a:ea typeface="Helvetica Neue"/>
                <a:cs typeface="Helvetica Neue"/>
                <a:sym typeface="Helvetica Neue"/>
              </a:defRPr>
            </a:pPr>
            <a:r>
              <a:t>+What is the problem asking you to do?</a:t>
            </a:r>
          </a:p>
          <a:p>
            <a:pPr defTabSz="457200">
              <a:lnSpc>
                <a:spcPct val="117999"/>
              </a:lnSpc>
              <a:defRPr>
                <a:latin typeface="Helvetica Neue"/>
                <a:ea typeface="Helvetica Neue"/>
                <a:cs typeface="Helvetica Neue"/>
                <a:sym typeface="Helvetica Neue"/>
              </a:defRPr>
            </a:pPr>
            <a:r>
              <a:t>+how can I figure out why my code doesn’t work? Try getting out a piece of paper, and try code tracing. What do you write? Where do things go wrong?</a:t>
            </a:r>
          </a:p>
          <a:p>
            <a:pPr defTabSz="457200">
              <a:lnSpc>
                <a:spcPct val="117999"/>
              </a:lnSpc>
              <a:defRPr>
                <a:latin typeface="Helvetica Neue"/>
                <a:ea typeface="Helvetica Neue"/>
                <a:cs typeface="Helvetica Neue"/>
                <a:sym typeface="Helvetica Neue"/>
              </a:defRPr>
            </a:pPr>
            <a:r>
              <a:t>+What do I do if I forget a command or the syntax for a control structure? See the docs section of CodeHS.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for loops to iterate code in Java?</a:t>
            </a:r>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11/9/21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Java</a:t>
            </a:r>
          </a:p>
          <a:p>
            <a:pPr>
              <a:defRPr sz="4300">
                <a:solidFill>
                  <a:srgbClr val="0000FF"/>
                </a:solidFill>
              </a:defRPr>
            </a:pPr>
            <a:r>
              <a:t>Lesson 8.1</a:t>
            </a:r>
          </a:p>
        </p:txBody>
      </p:sp>
      <p:sp>
        <p:nvSpPr>
          <p:cNvPr id="171"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November 8,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
        <p:nvSpPr>
          <p:cNvPr id="176" name="Examine the code to the right.…"/>
          <p:cNvSpPr txBox="1"/>
          <p:nvPr/>
        </p:nvSpPr>
        <p:spPr>
          <a:xfrm>
            <a:off x="305303" y="1956587"/>
            <a:ext cx="2653076"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Examine the code to the right.</a:t>
            </a:r>
          </a:p>
          <a:p>
            <a:pPr marL="187157" indent="-187157">
              <a:buSzPct val="100000"/>
              <a:buAutoNum type="arabicPeriod" startAt="1"/>
            </a:pPr>
            <a:r>
              <a:t>Describe in your own words how it works, so that someone who’s never coded before could understand you. </a:t>
            </a:r>
          </a:p>
          <a:p>
            <a:pPr marL="187157" indent="-187157">
              <a:buSzPct val="100000"/>
              <a:buAutoNum type="arabicPeriod" startAt="1"/>
            </a:pPr>
            <a:r>
              <a:t>Do you think you could rewrite this could using a </a:t>
            </a:r>
            <a:r>
              <a:rPr i="1"/>
              <a:t>for loop</a:t>
            </a:r>
            <a:r>
              <a:t>? Explain why or why not.</a:t>
            </a:r>
          </a:p>
        </p:txBody>
      </p:sp>
      <p:pic>
        <p:nvPicPr>
          <p:cNvPr id="177" name="Image" descr="Image"/>
          <p:cNvPicPr>
            <a:picLocks noChangeAspect="1"/>
          </p:cNvPicPr>
          <p:nvPr/>
        </p:nvPicPr>
        <p:blipFill>
          <a:blip r:embed="rId3">
            <a:extLst/>
          </a:blip>
          <a:stretch>
            <a:fillRect/>
          </a:stretch>
        </p:blipFill>
        <p:spPr>
          <a:xfrm>
            <a:off x="4656995" y="1699514"/>
            <a:ext cx="3197844" cy="285978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use for loops loops to iterate code in Java</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Along with the while loop, for loops are basic control structures that are crucial to any programming language. Today we’ll explore them in Java.</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Basic algorithms that use loops.</a:t>
            </a:r>
          </a:p>
        </p:txBody>
      </p:sp>
      <p:pic>
        <p:nvPicPr>
          <p:cNvPr id="182"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1">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1">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1">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1"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Vocab…"/>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Vocab</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Keep your </a:t>
            </a:r>
            <a:r>
              <a:rPr b="1">
                <a:solidFill>
                  <a:schemeClr val="accent3">
                    <a:lumOff val="-9098"/>
                  </a:schemeClr>
                </a:solidFill>
              </a:rPr>
              <a:t>notebook </a:t>
            </a:r>
            <a:r>
              <a:rPr>
                <a:solidFill>
                  <a:schemeClr val="accent3">
                    <a:lumOff val="-9098"/>
                  </a:schemeClr>
                </a:solidFill>
              </a:rPr>
              <a:t>open. Copy each definition, including the code sample, in your </a:t>
            </a:r>
            <a:r>
              <a:rPr u="sng">
                <a:solidFill>
                  <a:schemeClr val="accent3">
                    <a:lumOff val="-9098"/>
                  </a:schemeClr>
                </a:solidFill>
              </a:rPr>
              <a:t>Java Glossary</a:t>
            </a:r>
            <a:r>
              <a:rPr>
                <a:solidFill>
                  <a:schemeClr val="accent3">
                    <a:lumOff val="-9098"/>
                  </a:schemeClr>
                </a:solidFill>
              </a:rPr>
              <a:t>.</a:t>
            </a:r>
          </a:p>
        </p:txBody>
      </p:sp>
      <p:sp>
        <p:nvSpPr>
          <p:cNvPr id="185" name="For loop…"/>
          <p:cNvSpPr txBox="1"/>
          <p:nvPr/>
        </p:nvSpPr>
        <p:spPr>
          <a:xfrm>
            <a:off x="5361963" y="1755466"/>
            <a:ext cx="2866699" cy="2374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defRPr>
            </a:pPr>
            <a:r>
              <a:t>For loop</a:t>
            </a:r>
          </a:p>
          <a:p>
            <a:pPr>
              <a:defRPr>
                <a:solidFill>
                  <a:srgbClr val="FF6A00"/>
                </a:solidFill>
              </a:defRPr>
            </a:pPr>
            <a:r>
              <a:rPr b="1"/>
              <a:t>Variable initialization</a:t>
            </a:r>
            <a:r>
              <a:t> gives us the starting value for the counter.</a:t>
            </a:r>
          </a:p>
          <a:p>
            <a:pPr>
              <a:defRPr>
                <a:solidFill>
                  <a:srgbClr val="FF6A00"/>
                </a:solidFill>
              </a:defRPr>
            </a:pPr>
          </a:p>
          <a:p>
            <a:pPr>
              <a:defRPr b="1">
                <a:solidFill>
                  <a:srgbClr val="FF6A00"/>
                </a:solidFill>
              </a:defRPr>
            </a:pPr>
            <a:r>
              <a:t>Boolean expression </a:t>
            </a:r>
            <a:r>
              <a:rPr b="0"/>
              <a:t>sets the upper bound.  </a:t>
            </a:r>
            <a:endParaRPr b="0"/>
          </a:p>
          <a:p>
            <a:pPr>
              <a:defRPr b="1">
                <a:solidFill>
                  <a:srgbClr val="FF6A00"/>
                </a:solidFill>
              </a:defRPr>
            </a:pPr>
            <a:endParaRPr b="0"/>
          </a:p>
          <a:p>
            <a:pPr>
              <a:defRPr b="1">
                <a:solidFill>
                  <a:srgbClr val="FF6A00"/>
                </a:solidFill>
              </a:defRPr>
            </a:pPr>
            <a:r>
              <a:t>Increment </a:t>
            </a:r>
            <a:r>
              <a:rPr b="0"/>
              <a:t>sets how the counter changes with each iteration.  </a:t>
            </a:r>
            <a:endParaRPr b="0"/>
          </a:p>
          <a:p>
            <a:pPr>
              <a:defRPr b="1">
                <a:solidFill>
                  <a:srgbClr val="FF6A00"/>
                </a:solidFill>
              </a:defRPr>
            </a:pPr>
            <a:endParaRPr b="0"/>
          </a:p>
        </p:txBody>
      </p:sp>
      <p:pic>
        <p:nvPicPr>
          <p:cNvPr id="186" name="IMG_0067.png" descr="IMG_0067.png"/>
          <p:cNvPicPr>
            <a:picLocks noChangeAspect="1"/>
          </p:cNvPicPr>
          <p:nvPr/>
        </p:nvPicPr>
        <p:blipFill>
          <a:blip r:embed="rId3">
            <a:extLst/>
          </a:blip>
          <a:srcRect l="8873" t="28886" r="1996" b="34210"/>
          <a:stretch>
            <a:fillRect/>
          </a:stretch>
        </p:blipFill>
        <p:spPr>
          <a:xfrm>
            <a:off x="421727" y="1669196"/>
            <a:ext cx="4309896" cy="1338307"/>
          </a:xfrm>
          <a:prstGeom prst="rect">
            <a:avLst/>
          </a:prstGeom>
          <a:ln w="12700">
            <a:miter lim="400000"/>
          </a:ln>
        </p:spPr>
      </p:pic>
      <p:pic>
        <p:nvPicPr>
          <p:cNvPr id="187" name="Image" descr="Image"/>
          <p:cNvPicPr>
            <a:picLocks noChangeAspect="1"/>
          </p:cNvPicPr>
          <p:nvPr/>
        </p:nvPicPr>
        <p:blipFill>
          <a:blip r:embed="rId4">
            <a:extLst/>
          </a:blip>
          <a:stretch>
            <a:fillRect/>
          </a:stretch>
        </p:blipFill>
        <p:spPr>
          <a:xfrm>
            <a:off x="545347" y="3077395"/>
            <a:ext cx="3494585" cy="131047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2"/>
      <p:bldP build="whole" bldLvl="1" animBg="1" rev="0" advAuto="0" spid="185"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Coding to learn: live coding…"/>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Coding to learn: live coding</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Move to your workstations. Log Into CodeHS and visit </a:t>
            </a:r>
            <a:r>
              <a:rPr b="1">
                <a:solidFill>
                  <a:schemeClr val="accent3">
                    <a:lumOff val="-9098"/>
                  </a:schemeClr>
                </a:solidFill>
              </a:rPr>
              <a:t>Countdown </a:t>
            </a:r>
            <a:r>
              <a:rPr>
                <a:solidFill>
                  <a:schemeClr val="accent3">
                    <a:lumOff val="-9098"/>
                  </a:schemeClr>
                </a:solidFill>
              </a:rPr>
              <a:t>in </a:t>
            </a:r>
            <a:r>
              <a:rPr b="1">
                <a:solidFill>
                  <a:schemeClr val="accent3">
                    <a:lumOff val="-9098"/>
                  </a:schemeClr>
                </a:solidFill>
              </a:rPr>
              <a:t>In Class Examples.</a:t>
            </a:r>
          </a:p>
        </p:txBody>
      </p:sp>
      <p:sp>
        <p:nvSpPr>
          <p:cNvPr id="192" name="Enter a number: 6…"/>
          <p:cNvSpPr txBox="1"/>
          <p:nvPr/>
        </p:nvSpPr>
        <p:spPr>
          <a:xfrm>
            <a:off x="5784814" y="1663468"/>
            <a:ext cx="2829996" cy="1625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00000"/>
                </a:solidFill>
                <a:latin typeface="Courier New"/>
                <a:ea typeface="Courier New"/>
                <a:cs typeface="Courier New"/>
                <a:sym typeface="Courier New"/>
              </a:defRPr>
            </a:pPr>
            <a:r>
              <a:t>Enter a number: 6</a:t>
            </a:r>
          </a:p>
          <a:p>
            <a:pPr>
              <a:defRPr>
                <a:solidFill>
                  <a:srgbClr val="000000"/>
                </a:solidFill>
                <a:latin typeface="Courier New"/>
                <a:ea typeface="Courier New"/>
                <a:cs typeface="Courier New"/>
                <a:sym typeface="Courier New"/>
              </a:defRPr>
            </a:pPr>
            <a:r>
              <a:t>6…</a:t>
            </a:r>
          </a:p>
          <a:p>
            <a:pPr>
              <a:defRPr>
                <a:solidFill>
                  <a:srgbClr val="000000"/>
                </a:solidFill>
                <a:latin typeface="Courier New"/>
                <a:ea typeface="Courier New"/>
                <a:cs typeface="Courier New"/>
                <a:sym typeface="Courier New"/>
              </a:defRPr>
            </a:pPr>
            <a:r>
              <a:t>5…</a:t>
            </a:r>
          </a:p>
          <a:p>
            <a:pPr>
              <a:defRPr>
                <a:solidFill>
                  <a:srgbClr val="000000"/>
                </a:solidFill>
                <a:latin typeface="Courier New"/>
                <a:ea typeface="Courier New"/>
                <a:cs typeface="Courier New"/>
                <a:sym typeface="Courier New"/>
              </a:defRPr>
            </a:pPr>
            <a:r>
              <a:t>4…</a:t>
            </a:r>
          </a:p>
          <a:p>
            <a:pPr>
              <a:defRPr>
                <a:solidFill>
                  <a:srgbClr val="000000"/>
                </a:solidFill>
                <a:latin typeface="Courier New"/>
                <a:ea typeface="Courier New"/>
                <a:cs typeface="Courier New"/>
                <a:sym typeface="Courier New"/>
              </a:defRPr>
            </a:pPr>
            <a:r>
              <a:t>3…</a:t>
            </a:r>
          </a:p>
          <a:p>
            <a:pPr>
              <a:defRPr>
                <a:solidFill>
                  <a:srgbClr val="000000"/>
                </a:solidFill>
                <a:latin typeface="Courier New"/>
                <a:ea typeface="Courier New"/>
                <a:cs typeface="Courier New"/>
                <a:sym typeface="Courier New"/>
              </a:defRPr>
            </a:pPr>
            <a:r>
              <a:t>2…</a:t>
            </a:r>
          </a:p>
          <a:p>
            <a:pPr>
              <a:defRPr>
                <a:solidFill>
                  <a:srgbClr val="000000"/>
                </a:solidFill>
                <a:latin typeface="Courier New"/>
                <a:ea typeface="Courier New"/>
                <a:cs typeface="Courier New"/>
                <a:sym typeface="Courier New"/>
              </a:defRPr>
            </a:pPr>
            <a:r>
              <a:t>1… </a:t>
            </a:r>
          </a:p>
          <a:p>
            <a:pPr>
              <a:defRPr>
                <a:solidFill>
                  <a:srgbClr val="000000"/>
                </a:solidFill>
                <a:latin typeface="Courier New"/>
                <a:ea typeface="Courier New"/>
                <a:cs typeface="Courier New"/>
                <a:sym typeface="Courier New"/>
              </a:defRPr>
            </a:pPr>
            <a:r>
              <a:t>Lift off!</a:t>
            </a:r>
          </a:p>
        </p:txBody>
      </p:sp>
      <p:sp>
        <p:nvSpPr>
          <p:cNvPr id="193" name="Let’s see how we could code this up in Java…"/>
          <p:cNvSpPr txBox="1"/>
          <p:nvPr/>
        </p:nvSpPr>
        <p:spPr>
          <a:xfrm>
            <a:off x="1415416" y="1642892"/>
            <a:ext cx="3758222" cy="8636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Let’s see how we could code this up in Java</a:t>
            </a:r>
          </a:p>
          <a:p>
            <a:pPr/>
            <a:r>
              <a:t>Using a for loop.</a:t>
            </a:r>
          </a:p>
          <a:p>
            <a:pPr/>
          </a:p>
          <a:p>
            <a:pPr/>
            <a:r>
              <a:t>Make sure you follow along at your workstation!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3">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3"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How are the three loops used differently in this problem?…"/>
          <p:cNvSpPr txBox="1"/>
          <p:nvPr/>
        </p:nvSpPr>
        <p:spPr>
          <a:xfrm>
            <a:off x="778973" y="1600200"/>
            <a:ext cx="3278433" cy="1943100"/>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lvl="1" marL="695157" indent="-187157">
              <a:buSzPct val="100000"/>
              <a:buAutoNum type="alphaLcPeriod" startAt="1"/>
            </a:pPr>
            <a:r>
              <a:t>How are the three loops used differently in this problem?</a:t>
            </a:r>
          </a:p>
          <a:p>
            <a:pPr lvl="1" marL="695157" indent="-187157">
              <a:buSzPct val="100000"/>
              <a:buAutoNum type="alphaLcPeriod" startAt="1"/>
            </a:pPr>
            <a:r>
              <a:t>Which one do you like better? Why?</a:t>
            </a:r>
          </a:p>
          <a:p>
            <a:pPr lvl="1" marL="695157" indent="-187157">
              <a:buSzPct val="100000"/>
              <a:buAutoNum type="alphaLcPeriod" startAt="1"/>
            </a:pPr>
            <a:r>
              <a:t>Why do you think the same control structures are used in different programming language, including Python and Java?</a:t>
            </a:r>
          </a:p>
        </p:txBody>
      </p:sp>
      <p:sp>
        <p:nvSpPr>
          <p:cNvPr id="198" name="Thinking about thinking…"/>
          <p:cNvSpPr txBox="1"/>
          <p:nvPr>
            <p:ph type="title"/>
          </p:nvPr>
        </p:nvSpPr>
        <p:spPr>
          <a:xfrm>
            <a:off x="1404467" y="357128"/>
            <a:ext cx="7302728"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Thinking about thinking</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Answer each question below with a complete sentence.</a:t>
            </a:r>
          </a:p>
        </p:txBody>
      </p:sp>
      <p:pic>
        <p:nvPicPr>
          <p:cNvPr id="199" name="Image" descr="Image"/>
          <p:cNvPicPr>
            <a:picLocks noChangeAspect="1"/>
          </p:cNvPicPr>
          <p:nvPr/>
        </p:nvPicPr>
        <p:blipFill>
          <a:blip r:embed="rId3">
            <a:extLst/>
          </a:blip>
          <a:stretch>
            <a:fillRect/>
          </a:stretch>
        </p:blipFill>
        <p:spPr>
          <a:xfrm>
            <a:off x="4616052" y="1554712"/>
            <a:ext cx="3053022" cy="203407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Exercise 4.1.6: Making Taffy…"/>
          <p:cNvSpPr txBox="1"/>
          <p:nvPr>
            <p:ph type="body" idx="1"/>
          </p:nvPr>
        </p:nvSpPr>
        <p:spPr>
          <a:prstGeom prst="rect">
            <a:avLst/>
          </a:prstGeom>
        </p:spPr>
        <p:txBody>
          <a:bodyPr/>
          <a:lstStyle/>
          <a:p>
            <a:pPr>
              <a:defRPr b="1"/>
            </a:pPr>
            <a:r>
              <a:t>Exercise 4.1.6: Making Taffy </a:t>
            </a:r>
          </a:p>
          <a:p>
            <a:pPr>
              <a:defRPr b="1"/>
            </a:pPr>
            <a:r>
              <a:t>Exercise 4.2.6: Print the Odds</a:t>
            </a:r>
          </a:p>
          <a:p>
            <a:pPr>
              <a:defRPr b="1"/>
            </a:pPr>
            <a:r>
              <a:t>Exercise 4.2.10: Multiplication table</a:t>
            </a:r>
          </a:p>
        </p:txBody>
      </p:sp>
      <p:sp>
        <p:nvSpPr>
          <p:cNvPr id="204" name="Independent work…"/>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Independent work</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Continue working on the problems below. What you don’t finish, complete at home </a:t>
            </a:r>
            <a:r>
              <a:rPr b="1">
                <a:solidFill>
                  <a:schemeClr val="accent3">
                    <a:lumOff val="-9098"/>
                  </a:schemeClr>
                </a:solidFill>
              </a:rPr>
              <a:t>tonight</a:t>
            </a:r>
            <a:r>
              <a:rPr>
                <a:solidFill>
                  <a:schemeClr val="accent3">
                    <a:lumOff val="-9098"/>
                  </a:schemeClr>
                </a:solidFill>
              </a:rPr>
              <a:t>.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