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Annotate bard w coordinate grid. Fill in top left flag with o,o</a:t>
            </a:r>
          </a:p>
          <a:p>
            <a:pPr/>
          </a:p>
          <a:p>
            <a:pPr/>
            <a:r>
              <a:t>Draw 200 on y axis and 300 on x axis.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1a.  Width 300 height 200 / 3</a:t>
            </a:r>
          </a:p>
          <a:p>
            <a:pPr/>
          </a:p>
          <a:p>
            <a:pPr/>
            <a:r>
              <a:t>b. In the dimensions of the rectangle for the two stripe variables.</a:t>
            </a:r>
          </a:p>
          <a:p>
            <a:pPr/>
          </a:p>
          <a:p>
            <a:pPr/>
            <a:r>
              <a:t>2. These are used to specify the location of the stripes on top of the background. That’s there represented as the coordinates in the put image functions.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stripes are vertical in one horizontal in the other.</a:t>
            </a:r>
          </a:p>
          <a:p>
            <a:pPr/>
          </a:p>
          <a:p>
            <a:pPr/>
            <a:r>
              <a:t>Height 200, width 100.</a:t>
            </a:r>
          </a:p>
          <a:p>
            <a:pPr/>
          </a:p>
          <a:p>
            <a:pPr/>
            <a:r>
              <a:t>Green stripe: (50, 100)</a:t>
            </a:r>
          </a:p>
          <a:p>
            <a:pPr/>
            <a:r>
              <a:t>Orange stripe: (250, 100)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293249" y="1985313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combine and manipulate image functions to create more complex images?</a:t>
            </a:r>
            <a:endParaRPr b="0" sz="1200"/>
          </a:p>
        </p:txBody>
      </p:sp>
      <p:sp>
        <p:nvSpPr>
          <p:cNvPr id="46" name="Dr. O’Brien   12/9/21"/>
          <p:cNvSpPr txBox="1"/>
          <p:nvPr/>
        </p:nvSpPr>
        <p:spPr>
          <a:xfrm>
            <a:off x="7276581" y="39450"/>
            <a:ext cx="162366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  12/9/21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.pyret.org/editor#share=1-fMBwqwUBIz2JYNFHmNa159uFTAClGrF&amp;v=8c4da7d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497943" y="483147"/>
            <a:ext cx="6331501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oding to learn: activity"/>
          <p:cNvSpPr txBox="1"/>
          <p:nvPr/>
        </p:nvSpPr>
        <p:spPr>
          <a:xfrm>
            <a:off x="1947037" y="28300"/>
            <a:ext cx="4624208" cy="3937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Coding to learn: activity</a:t>
            </a:r>
          </a:p>
        </p:txBody>
      </p:sp>
      <p:sp>
        <p:nvSpPr>
          <p:cNvPr id="191" name="be sure to:"/>
          <p:cNvSpPr txBox="1"/>
          <p:nvPr/>
        </p:nvSpPr>
        <p:spPr>
          <a:xfrm>
            <a:off x="775115" y="1190744"/>
            <a:ext cx="153759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507148">
              <a:defRPr sz="24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</a:p>
        </p:txBody>
      </p:sp>
      <p:sp>
        <p:nvSpPr>
          <p:cNvPr id="192" name="Grab a worksheet and find your assigned seat.…"/>
          <p:cNvSpPr txBox="1"/>
          <p:nvPr/>
        </p:nvSpPr>
        <p:spPr>
          <a:xfrm>
            <a:off x="677023" y="1560603"/>
            <a:ext cx="408788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Grab a worksheet and find your assigned seat.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Complete worksheet with your partner. Be prepared to turn in worksheet. </a:t>
            </a:r>
          </a:p>
          <a:p>
            <a:pPr marL="177800" indent="-177800" defTabSz="507148">
              <a:buSzPct val="100000"/>
              <a:buAutoNum type="arabicPeriod" startAt="1"/>
              <a:defRPr>
                <a:solidFill>
                  <a:srgbClr val="00A1D8"/>
                </a:solidFill>
              </a:defRPr>
            </a:pPr>
            <a:r>
              <a:rPr>
                <a:solidFill>
                  <a:srgbClr val="012F7B"/>
                </a:solidFill>
              </a:rPr>
              <a:t>Reopen your save flags file from yesterday.  (Otherwise Open the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</a:t>
            </a:r>
            <a:r>
              <a:rPr u="sng">
                <a:solidFill>
                  <a:schemeClr val="accent5">
                    <a:lumOff val="-9843"/>
                  </a:schemeClr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Flags of Netherlands, Ireland &amp; Mauritius</a:t>
            </a:r>
            <a:r>
              <a:t>.  </a:t>
            </a:r>
            <a:r>
              <a:rPr>
                <a:solidFill>
                  <a:srgbClr val="011D57"/>
                </a:solidFill>
              </a:rPr>
              <a:t>Save a copy.)</a:t>
            </a:r>
            <a:endParaRPr>
              <a:solidFill>
                <a:srgbClr val="011D57"/>
              </a:solidFill>
            </a:endParaRPr>
          </a:p>
          <a:p>
            <a:pPr marL="187157" indent="-187157" defTabSz="507148">
              <a:buSzPct val="100000"/>
              <a:buAutoNum type="arabicPeriod" startAt="3"/>
              <a:defRPr>
                <a:solidFill>
                  <a:srgbClr val="011D57"/>
                </a:solidFill>
              </a:defRPr>
            </a:pPr>
            <a:r>
              <a:t>Use your worksheet to complete flags for Ireland and Mauritius.</a:t>
            </a:r>
          </a:p>
          <a:p>
            <a:pPr marL="187157" indent="-187157" defTabSz="507148">
              <a:buSzPct val="100000"/>
              <a:buAutoNum type="arabicPeriod" startAt="3"/>
              <a:defRPr>
                <a:solidFill>
                  <a:schemeClr val="accent3"/>
                </a:solidFill>
              </a:defRPr>
            </a:pPr>
            <a:r>
              <a:rPr>
                <a:solidFill>
                  <a:srgbClr val="011D57"/>
                </a:solidFill>
              </a:rPr>
              <a:t>Be prepared to submit your code</a:t>
            </a:r>
            <a:r>
              <a:t>.</a:t>
            </a:r>
          </a:p>
        </p:txBody>
      </p:sp>
      <p:grpSp>
        <p:nvGrpSpPr>
          <p:cNvPr id="203" name="Group"/>
          <p:cNvGrpSpPr/>
          <p:nvPr/>
        </p:nvGrpSpPr>
        <p:grpSpPr>
          <a:xfrm>
            <a:off x="5005664" y="459236"/>
            <a:ext cx="3002601" cy="2045457"/>
            <a:chOff x="0" y="0"/>
            <a:chExt cx="3002599" cy="2045455"/>
          </a:xfrm>
        </p:grpSpPr>
        <p:sp>
          <p:nvSpPr>
            <p:cNvPr id="193" name="(0,200)"/>
            <p:cNvSpPr txBox="1"/>
            <p:nvPr/>
          </p:nvSpPr>
          <p:spPr>
            <a:xfrm>
              <a:off x="0" y="297469"/>
              <a:ext cx="491892" cy="255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11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(0,200)</a:t>
              </a:r>
            </a:p>
          </p:txBody>
        </p:sp>
        <p:sp>
          <p:nvSpPr>
            <p:cNvPr id="194" name="(300,0)"/>
            <p:cNvSpPr txBox="1"/>
            <p:nvPr/>
          </p:nvSpPr>
          <p:spPr>
            <a:xfrm>
              <a:off x="2318884" y="1789517"/>
              <a:ext cx="539422" cy="255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11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(300,0)</a:t>
              </a:r>
            </a:p>
          </p:txBody>
        </p:sp>
        <p:pic>
          <p:nvPicPr>
            <p:cNvPr id="19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42695" y="388903"/>
              <a:ext cx="2008463" cy="1358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6" name="Line"/>
            <p:cNvSpPr/>
            <p:nvPr/>
          </p:nvSpPr>
          <p:spPr>
            <a:xfrm>
              <a:off x="442695" y="1740322"/>
              <a:ext cx="25599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457200">
                <a:defRPr sz="11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442695" y="-1"/>
              <a:ext cx="1" cy="174757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457200">
                <a:defRPr sz="11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198" name="Oval"/>
            <p:cNvSpPr/>
            <p:nvPr/>
          </p:nvSpPr>
          <p:spPr>
            <a:xfrm>
              <a:off x="1444513" y="595860"/>
              <a:ext cx="56787" cy="8157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9" name="Oval"/>
            <p:cNvSpPr/>
            <p:nvPr/>
          </p:nvSpPr>
          <p:spPr>
            <a:xfrm>
              <a:off x="1416120" y="1477280"/>
              <a:ext cx="56787" cy="8157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5842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0" name="(0,0)"/>
            <p:cNvSpPr txBox="1"/>
            <p:nvPr/>
          </p:nvSpPr>
          <p:spPr>
            <a:xfrm>
              <a:off x="161038" y="1747568"/>
              <a:ext cx="330854" cy="2486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11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(0,0)</a:t>
              </a:r>
            </a:p>
          </p:txBody>
        </p:sp>
        <p:sp>
          <p:nvSpPr>
            <p:cNvPr id="201" name="(150, )"/>
            <p:cNvSpPr txBox="1"/>
            <p:nvPr/>
          </p:nvSpPr>
          <p:spPr>
            <a:xfrm>
              <a:off x="1501299" y="512303"/>
              <a:ext cx="746134" cy="248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457200">
                <a:defRPr sz="11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(150,</a:t>
              </a:r>
              <a14:m>
                <m:oMath>
                  <m:r>
                    <a:rPr xmlns:a="http://schemas.openxmlformats.org/drawingml/2006/main" sz="5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5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5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(</m:t>
                  </m:r>
                  <m:f>
                    <m:fPr>
                      <m:ctrlPr>
                        <a:rPr xmlns:a="http://schemas.openxmlformats.org/drawingml/2006/main" sz="5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num>
                    <m:den>
                      <m:r>
                        <a:rPr xmlns:a="http://schemas.openxmlformats.org/drawingml/2006/main" sz="55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  <m:r>
                    <a:rPr xmlns:a="http://schemas.openxmlformats.org/drawingml/2006/main" sz="550" i="1">
                      <a:solidFill>
                        <a:srgbClr val="FFFFFF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t>)</a:t>
              </a:r>
            </a:p>
          </p:txBody>
        </p:sp>
        <p:sp>
          <p:nvSpPr>
            <p:cNvPr id="202" name="(150, )"/>
            <p:cNvSpPr txBox="1"/>
            <p:nvPr/>
          </p:nvSpPr>
          <p:spPr>
            <a:xfrm>
              <a:off x="1572751" y="1393723"/>
              <a:ext cx="746134" cy="2486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457200">
                <a:defRPr sz="11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(150,</a:t>
              </a:r>
              <a14:m>
                <m:oMath>
                  <m:f>
                    <m:fPr>
                      <m:ctrlPr>
                        <a:rPr xmlns:a="http://schemas.openxmlformats.org/drawingml/2006/main" sz="5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5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</m:num>
                    <m:den>
                      <m:r>
                        <a:rPr xmlns:a="http://schemas.openxmlformats.org/drawingml/2006/main" sz="550" i="1">
                          <a:solidFill>
                            <a:srgbClr val="FEFFFE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den>
                  </m:f>
                </m:oMath>
              </a14:m>
              <a:r>
                <a:t>)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4971375" y="2611911"/>
            <a:ext cx="3071178" cy="2011345"/>
            <a:chOff x="0" y="0"/>
            <a:chExt cx="3071177" cy="2011344"/>
          </a:xfrm>
        </p:grpSpPr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51703" y="328580"/>
              <a:ext cx="2114185" cy="14185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(0,0)"/>
            <p:cNvSpPr txBox="1"/>
            <p:nvPr/>
          </p:nvSpPr>
          <p:spPr>
            <a:xfrm>
              <a:off x="143726" y="1754404"/>
              <a:ext cx="332148" cy="249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11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(0,0)</a:t>
              </a:r>
            </a:p>
          </p:txBody>
        </p:sp>
        <p:sp>
          <p:nvSpPr>
            <p:cNvPr id="206" name="Line"/>
            <p:cNvSpPr/>
            <p:nvPr/>
          </p:nvSpPr>
          <p:spPr>
            <a:xfrm>
              <a:off x="451703" y="1747129"/>
              <a:ext cx="261947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457200">
                <a:defRPr sz="11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 flipV="1">
              <a:off x="444427" y="0"/>
              <a:ext cx="1" cy="175440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t">
              <a:noAutofit/>
            </a:bodyPr>
            <a:lstStyle/>
            <a:p>
              <a:pPr defTabSz="457200">
                <a:defRPr sz="11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208" name="(0,200)"/>
            <p:cNvSpPr txBox="1"/>
            <p:nvPr/>
          </p:nvSpPr>
          <p:spPr>
            <a:xfrm>
              <a:off x="0" y="298633"/>
              <a:ext cx="493816" cy="256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11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(0,200)</a:t>
              </a:r>
            </a:p>
          </p:txBody>
        </p:sp>
        <p:sp>
          <p:nvSpPr>
            <p:cNvPr id="209" name="(300,0)"/>
            <p:cNvSpPr txBox="1"/>
            <p:nvPr/>
          </p:nvSpPr>
          <p:spPr>
            <a:xfrm>
              <a:off x="2295121" y="1754404"/>
              <a:ext cx="541533" cy="25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defTabSz="457200">
                <a:defRPr sz="1100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(300,0)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41247">
              <a:lnSpc>
                <a:spcPct val="115000"/>
              </a:lnSpc>
              <a:defRPr b="1" sz="165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combine and manipulate image functions to create more complex images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We’ve learned to use functions and variables in Pyret. today we’ll apply that to making flags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Defining our functions in Pyret 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IMG_0090.png" descr="IMG_0090.png"/>
          <p:cNvPicPr>
            <a:picLocks noChangeAspect="1"/>
          </p:cNvPicPr>
          <p:nvPr/>
        </p:nvPicPr>
        <p:blipFill>
          <a:blip r:embed="rId3">
            <a:extLst/>
          </a:blip>
          <a:srcRect l="21982" t="12954" r="19490" b="43570"/>
          <a:stretch>
            <a:fillRect/>
          </a:stretch>
        </p:blipFill>
        <p:spPr>
          <a:xfrm>
            <a:off x="1566465" y="897334"/>
            <a:ext cx="6010923" cy="33487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oogle Shape;118;p19"/>
          <p:cNvGrpSpPr/>
          <p:nvPr/>
        </p:nvGrpSpPr>
        <p:grpSpPr>
          <a:xfrm>
            <a:off x="1728621" y="53900"/>
            <a:ext cx="5061038" cy="723499"/>
            <a:chOff x="0" y="0"/>
            <a:chExt cx="5061036" cy="723498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9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370218">
                <a:defRPr sz="146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Activity:</a:t>
              </a:r>
            </a:p>
            <a:p>
              <a:pPr defTabSz="370218">
                <a:defRPr sz="949">
                  <a:solidFill>
                    <a:schemeClr val="accent5"/>
                  </a:solidFill>
                </a:defRPr>
              </a:pPr>
              <a:r>
                <a:rPr sz="1460"/>
                <a:t>Be sure to: </a:t>
              </a:r>
              <a:r>
                <a:rPr sz="1460">
                  <a:solidFill>
                    <a:srgbClr val="0042A9"/>
                  </a:solidFill>
                </a:rPr>
                <a:t>be prepared to</a:t>
              </a:r>
              <a:r>
                <a:rPr sz="1460"/>
                <a:t> </a:t>
              </a:r>
              <a:r>
                <a:rPr sz="1460">
                  <a:solidFill>
                    <a:schemeClr val="accent3">
                      <a:lumOff val="-9098"/>
                    </a:schemeClr>
                  </a:solidFill>
                </a:rPr>
                <a:t>share out your answers to (1-2).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118;p19"/>
          <p:cNvGrpSpPr/>
          <p:nvPr/>
        </p:nvGrpSpPr>
        <p:grpSpPr>
          <a:xfrm>
            <a:off x="1728621" y="53900"/>
            <a:ext cx="5061038" cy="723499"/>
            <a:chOff x="0" y="0"/>
            <a:chExt cx="5061036" cy="723498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25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370218">
                <a:defRPr sz="146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Activity:</a:t>
              </a:r>
            </a:p>
            <a:p>
              <a:pPr defTabSz="370218">
                <a:defRPr sz="949">
                  <a:solidFill>
                    <a:schemeClr val="accent5"/>
                  </a:solidFill>
                </a:defRPr>
              </a:pPr>
              <a:r>
                <a:rPr sz="1460"/>
                <a:t>Be sure to: </a:t>
              </a:r>
              <a:r>
                <a:rPr sz="1460">
                  <a:solidFill>
                    <a:srgbClr val="0042A9"/>
                  </a:solidFill>
                </a:rPr>
                <a:t>be prepared to</a:t>
              </a:r>
              <a:r>
                <a:rPr sz="1460"/>
                <a:t> </a:t>
              </a:r>
              <a:r>
                <a:rPr sz="1460">
                  <a:solidFill>
                    <a:schemeClr val="accent3">
                      <a:lumOff val="-9098"/>
                    </a:schemeClr>
                  </a:solidFill>
                </a:rPr>
                <a:t>share out your answers to (3-4).</a:t>
              </a:r>
            </a:p>
          </p:txBody>
        </p:sp>
      </p:grpSp>
      <p:pic>
        <p:nvPicPr>
          <p:cNvPr id="227" name="IMG_0090.png" descr="IMG_0090.png"/>
          <p:cNvPicPr>
            <a:picLocks noChangeAspect="1"/>
          </p:cNvPicPr>
          <p:nvPr/>
        </p:nvPicPr>
        <p:blipFill>
          <a:blip r:embed="rId3">
            <a:extLst/>
          </a:blip>
          <a:srcRect l="19249" t="47850" r="19249" b="22913"/>
          <a:stretch>
            <a:fillRect/>
          </a:stretch>
        </p:blipFill>
        <p:spPr>
          <a:xfrm>
            <a:off x="1605857" y="888933"/>
            <a:ext cx="6253580" cy="2229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118;p19"/>
          <p:cNvGrpSpPr/>
          <p:nvPr/>
        </p:nvGrpSpPr>
        <p:grpSpPr>
          <a:xfrm>
            <a:off x="1996478" y="71759"/>
            <a:ext cx="5061038" cy="723499"/>
            <a:chOff x="0" y="0"/>
            <a:chExt cx="5061036" cy="723498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32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bonus Activity</a:t>
              </a:r>
            </a:p>
            <a:p>
              <a:pPr defTabSz="507148">
                <a:defRPr sz="1300">
                  <a:solidFill>
                    <a:schemeClr val="accent5"/>
                  </a:solidFill>
                </a:defRPr>
              </a:pP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Log in to computer. Read the BSTs below.</a:t>
              </a:r>
            </a:p>
          </p:txBody>
        </p:sp>
      </p:grpSp>
      <p:sp>
        <p:nvSpPr>
          <p:cNvPr id="234" name="be sure to:…"/>
          <p:cNvSpPr txBox="1"/>
          <p:nvPr/>
        </p:nvSpPr>
        <p:spPr>
          <a:xfrm>
            <a:off x="1189131" y="855067"/>
            <a:ext cx="3474577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8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endParaRPr>
              <a:solidFill>
                <a:schemeClr val="accent5">
                  <a:lumOff val="-9843"/>
                </a:schemeClr>
              </a:solidFill>
            </a:endParaRP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Pick </a:t>
            </a:r>
            <a:r>
              <a:rPr u="sng"/>
              <a:t>one</a:t>
            </a:r>
            <a:r>
              <a:t> of the flags in the work sheet. Use the table below the flag to identify the dimensions and positions of the shapes that make up the flag.</a:t>
            </a: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Use your knowledge of Pyret to make the flag.  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7385" y="855067"/>
            <a:ext cx="4508484" cy="1487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7855" y="2401967"/>
            <a:ext cx="4307544" cy="1395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470" y="3212458"/>
            <a:ext cx="2839506" cy="1395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ubmitting your work"/>
          <p:cNvSpPr txBox="1"/>
          <p:nvPr>
            <p:ph type="title"/>
          </p:nvPr>
        </p:nvSpPr>
        <p:spPr>
          <a:xfrm>
            <a:off x="2439023" y="405762"/>
            <a:ext cx="6321602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Submitting your work</a:t>
            </a:r>
          </a:p>
        </p:txBody>
      </p:sp>
      <p:sp>
        <p:nvSpPr>
          <p:cNvPr id="240" name="When your finished coding the Ireland Mauritius flags click on publish (to the left of Run).…"/>
          <p:cNvSpPr txBox="1"/>
          <p:nvPr>
            <p:ph type="body" sz="half" idx="1"/>
          </p:nvPr>
        </p:nvSpPr>
        <p:spPr>
          <a:xfrm>
            <a:off x="309389" y="1552057"/>
            <a:ext cx="3990309" cy="3002402"/>
          </a:xfrm>
          <a:prstGeom prst="rect">
            <a:avLst/>
          </a:prstGeom>
        </p:spPr>
        <p:txBody>
          <a:bodyPr/>
          <a:lstStyle/>
          <a:p>
            <a:pPr/>
            <a:r>
              <a:t>When your finished coding the Ireland Mauritius flags click on </a:t>
            </a:r>
            <a:r>
              <a:rPr b="1"/>
              <a:t>publish</a:t>
            </a:r>
            <a:r>
              <a:t> (to the left of Run).</a:t>
            </a:r>
          </a:p>
          <a:p>
            <a:pPr/>
            <a:r>
              <a:t>Copy the link and submit it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5999" y="1576019"/>
            <a:ext cx="3990309" cy="2954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4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What is easy about making flags? What’s hard?…"/>
          <p:cNvSpPr txBox="1"/>
          <p:nvPr/>
        </p:nvSpPr>
        <p:spPr>
          <a:xfrm>
            <a:off x="985436" y="1751622"/>
            <a:ext cx="327843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is easy about making flags? What’s hard?</a:t>
            </a:r>
          </a:p>
          <a:p>
            <a:pPr marL="187157" indent="-187157">
              <a:buSzPct val="100000"/>
              <a:buAutoNum type="arabicPeriod" startAt="1"/>
            </a:pPr>
            <a:r>
              <a:t>How can it be helpful to use variables and flags if you want to make a flag, or any other image, in Pyret?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 in your notebook. Be prepared to share out.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