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810?section_id=256470" TargetMode="External"/><Relationship Id="rId4" Type="http://schemas.openxmlformats.org/officeDocument/2006/relationships/hyperlink" Target="https://codehs.com/library/solution_references/assignment/55325811?section_id=256470" TargetMode="External"/><Relationship Id="rId5" Type="http://schemas.openxmlformats.org/officeDocument/2006/relationships/hyperlink" Target="https://codehs.com/library/solution_references/assignment/55325812?section_id=256470" TargetMode="External"/><Relationship Id="rId6" Type="http://schemas.openxmlformats.org/officeDocument/2006/relationships/hyperlink" Target="https://codehs.com/library/solution_references/assignment/55325813?section_id=256470"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187157" indent="-187157">
              <a:buSzPct val="100000"/>
              <a:buAutoNum type="arabicPeriod" startAt="1"/>
            </a:pPr>
            <a:r>
              <a:t> The way the code is written, it actually replaces arr1 with the larger element. </a:t>
            </a:r>
          </a:p>
          <a:p>
            <a:pPr marL="187157" indent="-187157">
              <a:buSzPct val="100000"/>
              <a:buAutoNum type="arabicPeriod" startAt="1"/>
            </a:pPr>
            <a:r>
              <a:t>Flip arround the 5th line minArray[c] = arr1[c]. Remove the else statement.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Inside the loop, the enhanced for loop variable is assigned a copy from the array without using the array index. Making changes to the enhanced for loop variable does not change the original value in the array.</a:t>
            </a:r>
          </a:p>
          <a:p>
            <a:pPr/>
          </a:p>
          <a:p>
            <a:pPr/>
            <a:r>
              <a:t>+What are some reasons it could be useful to use an enhanced for loop?  Enhanced for loops offer a simplified structure and are especially good when using nested loops.  They tend to be easier to write</a:t>
            </a:r>
          </a:p>
          <a:p>
            <a:pPr/>
          </a:p>
          <a:p>
            <a:pPr/>
          </a:p>
          <a:p>
            <a:pPr/>
            <a:r>
              <a:t>+What are some reasons to use a standard for loop?  A for loop uses a counter variable which is sometimes needed in your loop. Since enhanced for loops only make a copy with no reference to the index, they are not optimal if you need to update values in the array</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1. only.  The num will return an element of the array, not an index, so II and III won’t work.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SOLUTION CODE (REQUIRES CODEHS):</a:t>
            </a:r>
          </a:p>
          <a:p>
            <a:pPr/>
          </a:p>
          <a:p>
            <a:pPr/>
            <a:r>
              <a:rPr u="sng">
                <a:solidFill>
                  <a:srgbClr val="0000FF"/>
                </a:solidFill>
                <a:uFill>
                  <a:solidFill>
                    <a:srgbClr val="0000FF"/>
                  </a:solidFill>
                </a:uFill>
                <a:hlinkClick r:id="rId3" invalidUrl="" action="" tgtFrame="" tooltip="" history="1" highlightClick="0" endSnd="0"/>
              </a:rPr>
              <a:t>Exercise 6.3.6: Print Odds</a:t>
            </a:r>
            <a:r>
              <a:t> </a:t>
            </a:r>
          </a:p>
          <a:p>
            <a:pPr/>
            <a:r>
              <a:rPr u="sng">
                <a:solidFill>
                  <a:srgbClr val="0000FF"/>
                </a:solidFill>
                <a:uFill>
                  <a:solidFill>
                    <a:srgbClr val="0000FF"/>
                  </a:solidFill>
                </a:uFill>
                <a:hlinkClick r:id="rId4" invalidUrl="" action="" tgtFrame="" tooltip="" history="1" highlightClick="0" endSnd="0"/>
              </a:rPr>
              <a:t>Excercise 6.3.7: Largest Value</a:t>
            </a:r>
          </a:p>
          <a:p>
            <a:pPr/>
            <a:r>
              <a:rPr u="sng">
                <a:solidFill>
                  <a:srgbClr val="0000FF"/>
                </a:solidFill>
                <a:uFill>
                  <a:solidFill>
                    <a:srgbClr val="0000FF"/>
                  </a:solidFill>
                </a:uFill>
                <a:hlinkClick r:id="rId5" invalidUrl="" action="" tgtFrame="" tooltip="" history="1" highlightClick="0" endSnd="0"/>
              </a:rPr>
              <a:t>Excercise</a:t>
            </a:r>
            <a:r>
              <a:t> 6.3.8: Classroom Array</a:t>
            </a:r>
          </a:p>
          <a:p>
            <a:pPr/>
            <a:r>
              <a:rPr u="sng">
                <a:solidFill>
                  <a:srgbClr val="0000FF"/>
                </a:solidFill>
                <a:uFill>
                  <a:solidFill>
                    <a:srgbClr val="0000FF"/>
                  </a:solidFill>
                </a:uFill>
                <a:hlinkClick r:id="rId6" invalidUrl="" action="" tgtFrame="" tooltip="" history="1" highlightClick="0" endSnd="0"/>
              </a:rPr>
              <a:t>Excercise 6.3.9: </a:t>
            </a:r>
            <a:r>
              <a:t>Array average</a:t>
            </a:r>
          </a:p>
          <a:p>
            <a:pPr/>
          </a:p>
          <a:p>
            <a:pPr/>
            <a:r>
              <a:t>Go through student solutions at the end of class.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+What are the advantages of using an enhanced loop? </a:t>
            </a:r>
          </a:p>
          <a:p>
            <a:pPr/>
            <a:r>
              <a:t>Enhanced for loops offer a simplified structure and are especially good when using nested loops.</a:t>
            </a:r>
          </a:p>
          <a:p>
            <a:pPr/>
            <a:r>
              <a:t>+When would a standard for loop be a better choice? </a:t>
            </a:r>
          </a:p>
          <a:p>
            <a:pPr/>
            <a:r>
              <a:t>When the counter variable is needed or if you are looking at updating values in your array, you need to use a for loop.</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traverse the elements in a 1D array object using an enhanced for loop?</a:t>
            </a:r>
            <a:endParaRPr b="0" sz="1200"/>
          </a:p>
        </p:txBody>
      </p:sp>
      <p:sp>
        <p:nvSpPr>
          <p:cNvPr id="46" name="Dr .O’Brien 2/7/22"/>
          <p:cNvSpPr txBox="1"/>
          <p:nvPr/>
        </p:nvSpPr>
        <p:spPr>
          <a:xfrm>
            <a:off x="7349008" y="39450"/>
            <a:ext cx="1435709"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2/7/22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2.1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7 February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92444" y="62882"/>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91" name="Consider the following code segment, which traverses two integer arrays of equal length. If any element of arr1 is smaller than the corresponding (i.e., at the same index) element of minArray, the code segment should replace the element of minArray with "/>
          <p:cNvSpPr txBox="1"/>
          <p:nvPr/>
        </p:nvSpPr>
        <p:spPr>
          <a:xfrm>
            <a:off x="867638" y="1163394"/>
            <a:ext cx="7810289" cy="12490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chemeClr val="accent1">
                    <a:lumOff val="-6117"/>
                  </a:schemeClr>
                </a:solidFill>
              </a:defRPr>
            </a:pPr>
            <a:r>
              <a:t>Consider the following code segment, which traverses two integer arrays of equal length. If any element of</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arr1</a:t>
            </a:r>
            <a:r>
              <a:rPr>
                <a:latin typeface="Menlo Regular"/>
                <a:ea typeface="Menlo Regular"/>
                <a:cs typeface="Menlo Regular"/>
                <a:sym typeface="Menlo Regular"/>
              </a:rPr>
              <a:t> </a:t>
            </a:r>
            <a:r>
              <a:t>is smaller than the corresponding (i.e., at the same index) element of</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minArray</a:t>
            </a:r>
            <a:r>
              <a:t>,</a:t>
            </a:r>
            <a:r>
              <a:rPr>
                <a:latin typeface="Menlo Regular"/>
                <a:ea typeface="Menlo Regular"/>
                <a:cs typeface="Menlo Regular"/>
                <a:sym typeface="Menlo Regular"/>
              </a:rPr>
              <a:t> </a:t>
            </a:r>
            <a:r>
              <a:t>the code segment should replace the element of</a:t>
            </a:r>
            <a:r>
              <a:rPr>
                <a:latin typeface="Menlo Regular"/>
                <a:ea typeface="Menlo Regular"/>
                <a:cs typeface="Menlo Regular"/>
                <a:sym typeface="Menlo Regular"/>
              </a:rPr>
              <a:t> minArray </a:t>
            </a:r>
            <a:r>
              <a:t>with the corresponding element of</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arr1</a:t>
            </a:r>
            <a:r>
              <a:t>.</a:t>
            </a:r>
            <a:r>
              <a:rPr>
                <a:latin typeface="Menlo Regular"/>
                <a:ea typeface="Menlo Regular"/>
                <a:cs typeface="Menlo Regular"/>
                <a:sym typeface="Menlo Regular"/>
              </a:rPr>
              <a:t> </a:t>
            </a:r>
            <a:r>
              <a:t>After the code segment executes,</a:t>
            </a:r>
            <a:r>
              <a:rPr>
                <a:latin typeface="Menlo Regular"/>
                <a:ea typeface="Menlo Regular"/>
                <a:cs typeface="Menlo Regular"/>
                <a:sym typeface="Menlo Regular"/>
              </a:rPr>
              <a:t> minArray </a:t>
            </a:r>
            <a:r>
              <a:t>should hold the smaller of the two elements originally found at the same indices in</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arr1</a:t>
            </a:r>
            <a:r>
              <a:rPr>
                <a:latin typeface="Menlo Regular"/>
                <a:ea typeface="Menlo Regular"/>
                <a:cs typeface="Menlo Regular"/>
                <a:sym typeface="Menlo Regular"/>
              </a:rPr>
              <a:t> </a:t>
            </a:r>
            <a:r>
              <a:t>and</a:t>
            </a:r>
            <a:r>
              <a:rPr>
                <a:latin typeface="Menlo Regular"/>
                <a:ea typeface="Menlo Regular"/>
                <a:cs typeface="Menlo Regular"/>
                <a:sym typeface="Menlo Regular"/>
              </a:rPr>
              <a:t> minArray </a:t>
            </a:r>
            <a:r>
              <a:t>and</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arr1</a:t>
            </a:r>
            <a:r>
              <a:rPr>
                <a:latin typeface="Menlo Regular"/>
                <a:ea typeface="Menlo Regular"/>
                <a:cs typeface="Menlo Regular"/>
                <a:sym typeface="Menlo Regular"/>
              </a:rPr>
              <a:t> </a:t>
            </a:r>
            <a:r>
              <a:t>should remain unchanged.</a:t>
            </a:r>
          </a:p>
        </p:txBody>
      </p:sp>
      <p:pic>
        <p:nvPicPr>
          <p:cNvPr id="192" name="Image" descr="Image"/>
          <p:cNvPicPr>
            <a:picLocks noChangeAspect="1"/>
          </p:cNvPicPr>
          <p:nvPr/>
        </p:nvPicPr>
        <p:blipFill>
          <a:blip r:embed="rId3">
            <a:extLst/>
          </a:blip>
          <a:stretch>
            <a:fillRect/>
          </a:stretch>
        </p:blipFill>
        <p:spPr>
          <a:xfrm>
            <a:off x="5341157" y="2299504"/>
            <a:ext cx="3307180" cy="2018669"/>
          </a:xfrm>
          <a:prstGeom prst="rect">
            <a:avLst/>
          </a:prstGeom>
          <a:ln w="12700">
            <a:miter lim="400000"/>
          </a:ln>
        </p:spPr>
      </p:pic>
      <p:sp>
        <p:nvSpPr>
          <p:cNvPr id="193" name="Why will this program not work as expected?…"/>
          <p:cNvSpPr txBox="1"/>
          <p:nvPr/>
        </p:nvSpPr>
        <p:spPr>
          <a:xfrm>
            <a:off x="913179" y="2560582"/>
            <a:ext cx="4404541"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defTabSz="457200">
              <a:buSzPct val="100000"/>
              <a:buAutoNum type="arabicPeriod" startAt="1"/>
              <a:defRPr>
                <a:solidFill>
                  <a:srgbClr val="333333"/>
                </a:solidFill>
              </a:defRPr>
            </a:pPr>
            <a:r>
              <a:t>Why will this program not work as expected?</a:t>
            </a:r>
          </a:p>
          <a:p>
            <a:pPr marL="187157" indent="-187157" defTabSz="457200">
              <a:buSzPct val="100000"/>
              <a:buAutoNum type="arabicPeriod" startAt="1"/>
              <a:defRPr>
                <a:solidFill>
                  <a:srgbClr val="333333"/>
                </a:solidFill>
              </a:defRPr>
            </a:pPr>
            <a:r>
              <a:t>What could you change to make it work correctly?</a:t>
            </a:r>
          </a:p>
          <a:p>
            <a:pPr defTabSz="457200">
              <a:defRPr>
                <a:solidFill>
                  <a:srgbClr val="333333"/>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 traverse the elements in a 1D array object using an enhanced for loop</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This provides us with a simplified structure for traversing a collection of items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Common algorithms using arrays</a:t>
            </a:r>
          </a:p>
        </p:txBody>
      </p:sp>
      <p:pic>
        <p:nvPicPr>
          <p:cNvPr id="19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201" name="Enhanced for loop…"/>
          <p:cNvSpPr txBox="1"/>
          <p:nvPr/>
        </p:nvSpPr>
        <p:spPr>
          <a:xfrm>
            <a:off x="1533825" y="1601503"/>
            <a:ext cx="1929727" cy="149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Enhanced for loop</a:t>
            </a:r>
          </a:p>
          <a:p>
            <a:pPr>
              <a:defRPr>
                <a:solidFill>
                  <a:srgbClr val="FF6A00"/>
                </a:solidFill>
              </a:defRPr>
            </a:pPr>
            <a:r>
              <a:t>A simplified, but less flexible way to loop through a collection of items. Often called a a for-each loop.</a:t>
            </a:r>
          </a:p>
        </p:txBody>
      </p:sp>
      <p:grpSp>
        <p:nvGrpSpPr>
          <p:cNvPr id="204" name="Group"/>
          <p:cNvGrpSpPr/>
          <p:nvPr/>
        </p:nvGrpSpPr>
        <p:grpSpPr>
          <a:xfrm>
            <a:off x="5386526" y="1449066"/>
            <a:ext cx="2304740" cy="1162621"/>
            <a:chOff x="0" y="0"/>
            <a:chExt cx="2304739" cy="1162620"/>
          </a:xfrm>
        </p:grpSpPr>
        <p:pic>
          <p:nvPicPr>
            <p:cNvPr id="202" name="Image" descr="Image"/>
            <p:cNvPicPr>
              <a:picLocks noChangeAspect="1"/>
            </p:cNvPicPr>
            <p:nvPr/>
          </p:nvPicPr>
          <p:blipFill>
            <a:blip r:embed="rId3">
              <a:extLst/>
            </a:blip>
            <a:stretch>
              <a:fillRect/>
            </a:stretch>
          </p:blipFill>
          <p:spPr>
            <a:xfrm>
              <a:off x="0" y="335697"/>
              <a:ext cx="2304740" cy="826924"/>
            </a:xfrm>
            <a:prstGeom prst="rect">
              <a:avLst/>
            </a:prstGeom>
            <a:ln w="25400" cap="flat">
              <a:solidFill>
                <a:schemeClr val="accent1"/>
              </a:solidFill>
              <a:prstDash val="solid"/>
              <a:round/>
            </a:ln>
            <a:effectLst/>
          </p:spPr>
        </p:pic>
        <p:sp>
          <p:nvSpPr>
            <p:cNvPr id="203" name="A regular for loop:"/>
            <p:cNvSpPr txBox="1"/>
            <p:nvPr/>
          </p:nvSpPr>
          <p:spPr>
            <a:xfrm>
              <a:off x="42217" y="0"/>
              <a:ext cx="1416262" cy="215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 regular for loop:</a:t>
              </a:r>
            </a:p>
          </p:txBody>
        </p:sp>
      </p:grpSp>
      <p:grpSp>
        <p:nvGrpSpPr>
          <p:cNvPr id="207" name="Group"/>
          <p:cNvGrpSpPr/>
          <p:nvPr/>
        </p:nvGrpSpPr>
        <p:grpSpPr>
          <a:xfrm>
            <a:off x="5428743" y="2923449"/>
            <a:ext cx="2196981" cy="1270001"/>
            <a:chOff x="0" y="0"/>
            <a:chExt cx="2196980" cy="1270000"/>
          </a:xfrm>
        </p:grpSpPr>
        <p:sp>
          <p:nvSpPr>
            <p:cNvPr id="205" name="Group"/>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An enhanced for loop:</a:t>
              </a:r>
            </a:p>
          </p:txBody>
        </p:sp>
        <p:pic>
          <p:nvPicPr>
            <p:cNvPr id="206" name="Image" descr="Image"/>
            <p:cNvPicPr>
              <a:picLocks noChangeAspect="1"/>
            </p:cNvPicPr>
            <p:nvPr/>
          </p:nvPicPr>
          <p:blipFill>
            <a:blip r:embed="rId4">
              <a:extLst/>
            </a:blip>
            <a:stretch>
              <a:fillRect/>
            </a:stretch>
          </p:blipFill>
          <p:spPr>
            <a:xfrm>
              <a:off x="23324" y="352780"/>
              <a:ext cx="2173657" cy="688835"/>
            </a:xfrm>
            <a:prstGeom prst="rect">
              <a:avLst/>
            </a:prstGeom>
            <a:ln w="25400" cap="flat">
              <a:solidFill>
                <a:schemeClr val="accent1"/>
              </a:solidFill>
              <a:prstDash val="solid"/>
              <a:round/>
            </a:ln>
            <a:effectLst/>
          </p:spPr>
        </p:pic>
      </p:grpSp>
      <p:sp>
        <p:nvSpPr>
          <p:cNvPr id="208" name="What are some reasons it could be useful to use an enhanced for loop?"/>
          <p:cNvSpPr txBox="1"/>
          <p:nvPr/>
        </p:nvSpPr>
        <p:spPr>
          <a:xfrm>
            <a:off x="1191586" y="3564302"/>
            <a:ext cx="2614206"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4"/>
                </a:solidFill>
              </a:defRPr>
            </a:lvl1pPr>
          </a:lstStyle>
          <a:p>
            <a:pPr/>
            <a:r>
              <a:t>What are some reasons it could be useful to use an enhanced for loop?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2"/>
      <p:bldP build="whole" bldLvl="1" animBg="1" rev="0" advAuto="0" spid="208" grpId="4"/>
      <p:bldP build="whole" bldLvl="1" animBg="1" rev="0" advAuto="0" spid="201" grpId="1"/>
      <p:bldP build="whole" bldLvl="1" animBg="1" rev="0" advAuto="0" spid="207"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6" name="Google Shape;118;p19"/>
          <p:cNvGrpSpPr/>
          <p:nvPr/>
        </p:nvGrpSpPr>
        <p:grpSpPr>
          <a:xfrm>
            <a:off x="2448811" y="72865"/>
            <a:ext cx="6244203" cy="914171"/>
            <a:chOff x="-1" y="0"/>
            <a:chExt cx="6244202" cy="914170"/>
          </a:xfrm>
        </p:grpSpPr>
        <p:sp>
          <p:nvSpPr>
            <p:cNvPr id="212"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5" name="Do now…"/>
            <p:cNvGrpSpPr/>
            <p:nvPr/>
          </p:nvGrpSpPr>
          <p:grpSpPr>
            <a:xfrm>
              <a:off x="11594" y="11594"/>
              <a:ext cx="6232608" cy="890981"/>
              <a:chOff x="-1" y="-1"/>
              <a:chExt cx="6232606" cy="890979"/>
            </a:xfrm>
          </p:grpSpPr>
          <p:sp>
            <p:nvSpPr>
              <p:cNvPr id="213"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4"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a:t>
                </a:r>
              </a:p>
              <a:p>
                <a:pPr defTabSz="507148">
                  <a:defRPr sz="1300">
                    <a:solidFill>
                      <a:schemeClr val="accent5"/>
                    </a:solidFill>
                  </a:defRPr>
                </a:pPr>
                <a:r>
                  <a:t>be sure to:</a:t>
                </a:r>
                <a:r>
                  <a:rPr>
                    <a:solidFill>
                      <a:schemeClr val="accent5">
                        <a:lumOff val="-9843"/>
                      </a:schemeClr>
                    </a:solidFill>
                  </a:rPr>
                  <a:t> </a:t>
                </a:r>
                <a:r>
                  <a:rPr>
                    <a:solidFill>
                      <a:schemeClr val="accent1"/>
                    </a:solidFill>
                  </a:rPr>
                  <a:t>Take notes and answer questions in your </a:t>
                </a:r>
                <a:r>
                  <a:rPr b="1">
                    <a:solidFill>
                      <a:schemeClr val="accent1"/>
                    </a:solidFill>
                  </a:rPr>
                  <a:t>notebook</a:t>
                </a:r>
                <a:r>
                  <a:rPr>
                    <a:solidFill>
                      <a:schemeClr val="accent1"/>
                    </a:solidFill>
                  </a:rPr>
                  <a:t>.</a:t>
                </a:r>
              </a:p>
            </p:txBody>
          </p:sp>
        </p:grpSp>
      </p:grpSp>
      <p:pic>
        <p:nvPicPr>
          <p:cNvPr id="217" name="Image" descr="Image"/>
          <p:cNvPicPr>
            <a:picLocks noChangeAspect="1"/>
          </p:cNvPicPr>
          <p:nvPr/>
        </p:nvPicPr>
        <p:blipFill>
          <a:blip r:embed="rId3">
            <a:extLst/>
          </a:blip>
          <a:srcRect l="0" t="7549" r="9598" b="0"/>
          <a:stretch>
            <a:fillRect/>
          </a:stretch>
        </p:blipFill>
        <p:spPr>
          <a:xfrm>
            <a:off x="100824" y="1438477"/>
            <a:ext cx="4274111" cy="1241635"/>
          </a:xfrm>
          <a:prstGeom prst="rect">
            <a:avLst/>
          </a:prstGeom>
          <a:ln w="12700">
            <a:miter lim="400000"/>
          </a:ln>
        </p:spPr>
      </p:pic>
      <p:sp>
        <p:nvSpPr>
          <p:cNvPr id="218" name="Which of the following code segments, if any, can be used to replace the body of the method so that numbers will contain the same values?"/>
          <p:cNvSpPr txBox="1"/>
          <p:nvPr/>
        </p:nvSpPr>
        <p:spPr>
          <a:xfrm>
            <a:off x="4643006" y="1412917"/>
            <a:ext cx="4278651" cy="10434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chemeClr val="accent5"/>
                </a:solidFill>
              </a:defRPr>
            </a:pPr>
            <a:r>
              <a:t>Which of the following code segments, if any, can be used to replace the body of the method so that</a:t>
            </a:r>
            <a:r>
              <a:rPr>
                <a:latin typeface="Menlo Regular"/>
                <a:ea typeface="Menlo Regular"/>
                <a:cs typeface="Menlo Regular"/>
                <a:sym typeface="Menlo Regular"/>
              </a:rPr>
              <a:t> numbers </a:t>
            </a:r>
            <a:r>
              <a:t>will contain the same values?</a:t>
            </a:r>
          </a:p>
        </p:txBody>
      </p:sp>
      <p:pic>
        <p:nvPicPr>
          <p:cNvPr id="219" name="Image" descr="Image"/>
          <p:cNvPicPr>
            <a:picLocks noChangeAspect="1"/>
          </p:cNvPicPr>
          <p:nvPr/>
        </p:nvPicPr>
        <p:blipFill>
          <a:blip r:embed="rId4">
            <a:extLst/>
          </a:blip>
          <a:srcRect l="0" t="0" r="0" b="62328"/>
          <a:stretch>
            <a:fillRect/>
          </a:stretch>
        </p:blipFill>
        <p:spPr>
          <a:xfrm>
            <a:off x="509010" y="3067379"/>
            <a:ext cx="1728709" cy="1052230"/>
          </a:xfrm>
          <a:prstGeom prst="rect">
            <a:avLst/>
          </a:prstGeom>
          <a:ln w="12700">
            <a:miter lim="400000"/>
          </a:ln>
        </p:spPr>
      </p:pic>
      <p:pic>
        <p:nvPicPr>
          <p:cNvPr id="220" name="Image" descr="Image"/>
          <p:cNvPicPr>
            <a:picLocks noChangeAspect="1"/>
          </p:cNvPicPr>
          <p:nvPr/>
        </p:nvPicPr>
        <p:blipFill>
          <a:blip r:embed="rId4">
            <a:extLst/>
          </a:blip>
          <a:srcRect l="0" t="67797" r="0" b="0"/>
          <a:stretch>
            <a:fillRect/>
          </a:stretch>
        </p:blipFill>
        <p:spPr>
          <a:xfrm>
            <a:off x="6056680" y="3057890"/>
            <a:ext cx="1728709" cy="899468"/>
          </a:xfrm>
          <a:prstGeom prst="rect">
            <a:avLst/>
          </a:prstGeom>
          <a:ln w="12700">
            <a:miter lim="400000"/>
          </a:ln>
        </p:spPr>
      </p:pic>
      <p:pic>
        <p:nvPicPr>
          <p:cNvPr id="221" name="Image" descr="Image"/>
          <p:cNvPicPr>
            <a:picLocks noChangeAspect="1"/>
          </p:cNvPicPr>
          <p:nvPr/>
        </p:nvPicPr>
        <p:blipFill>
          <a:blip r:embed="rId4">
            <a:extLst/>
          </a:blip>
          <a:srcRect l="0" t="36123" r="8357" b="30607"/>
          <a:stretch>
            <a:fillRect/>
          </a:stretch>
        </p:blipFill>
        <p:spPr>
          <a:xfrm>
            <a:off x="3355076" y="3128895"/>
            <a:ext cx="1584231" cy="9292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ouble-click to edit"/>
          <p:cNvSpPr txBox="1"/>
          <p:nvPr>
            <p:ph type="title"/>
          </p:nvPr>
        </p:nvSpPr>
        <p:spPr>
          <a:prstGeom prst="rect">
            <a:avLst/>
          </a:prstGeom>
        </p:spPr>
        <p:txBody>
          <a:bodyPr/>
          <a:lstStyle/>
          <a:p>
            <a:pPr defTabSz="886968">
              <a:defRPr sz="2910"/>
            </a:pPr>
          </a:p>
        </p:txBody>
      </p:sp>
      <p:sp>
        <p:nvSpPr>
          <p:cNvPr id="226" name="Coding to learn…"/>
          <p:cNvSpPr txBox="1"/>
          <p:nvPr/>
        </p:nvSpPr>
        <p:spPr>
          <a:xfrm>
            <a:off x="1404467" y="151004"/>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683605">
              <a:defRPr sz="1764">
                <a:latin typeface="+mn-lt"/>
                <a:ea typeface="+mn-ea"/>
                <a:cs typeface="+mn-cs"/>
                <a:sym typeface="Arial"/>
              </a:defRPr>
            </a:pPr>
            <a:r>
              <a:t>Coding to learn</a:t>
            </a:r>
          </a:p>
          <a:p>
            <a:pPr defTabSz="683605">
              <a:defRPr sz="1512">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Work on CodeHS exercises below. Make sure to </a:t>
            </a:r>
            <a:r>
              <a:rPr b="1">
                <a:solidFill>
                  <a:schemeClr val="accent3">
                    <a:lumOff val="-9098"/>
                  </a:schemeClr>
                </a:solidFill>
              </a:rPr>
              <a:t>write out a plan </a:t>
            </a:r>
            <a:r>
              <a:rPr>
                <a:solidFill>
                  <a:schemeClr val="accent3">
                    <a:lumOff val="-9098"/>
                  </a:schemeClr>
                </a:solidFill>
              </a:rPr>
              <a:t>before you start coding!</a:t>
            </a:r>
          </a:p>
        </p:txBody>
      </p:sp>
      <p:grpSp>
        <p:nvGrpSpPr>
          <p:cNvPr id="229" name="Group"/>
          <p:cNvGrpSpPr/>
          <p:nvPr/>
        </p:nvGrpSpPr>
        <p:grpSpPr>
          <a:xfrm>
            <a:off x="5386526" y="1449066"/>
            <a:ext cx="2304740" cy="1162621"/>
            <a:chOff x="0" y="0"/>
            <a:chExt cx="2304739" cy="1162620"/>
          </a:xfrm>
        </p:grpSpPr>
        <p:pic>
          <p:nvPicPr>
            <p:cNvPr id="227" name="Image" descr="Image"/>
            <p:cNvPicPr>
              <a:picLocks noChangeAspect="1"/>
            </p:cNvPicPr>
            <p:nvPr/>
          </p:nvPicPr>
          <p:blipFill>
            <a:blip r:embed="rId3">
              <a:extLst/>
            </a:blip>
            <a:stretch>
              <a:fillRect/>
            </a:stretch>
          </p:blipFill>
          <p:spPr>
            <a:xfrm>
              <a:off x="0" y="335697"/>
              <a:ext cx="2304740" cy="826924"/>
            </a:xfrm>
            <a:prstGeom prst="rect">
              <a:avLst/>
            </a:prstGeom>
            <a:ln w="25400" cap="flat">
              <a:solidFill>
                <a:schemeClr val="accent1"/>
              </a:solidFill>
              <a:prstDash val="solid"/>
              <a:round/>
            </a:ln>
            <a:effectLst/>
          </p:spPr>
        </p:pic>
        <p:sp>
          <p:nvSpPr>
            <p:cNvPr id="228" name="A regular for loop:"/>
            <p:cNvSpPr txBox="1"/>
            <p:nvPr/>
          </p:nvSpPr>
          <p:spPr>
            <a:xfrm>
              <a:off x="42217" y="0"/>
              <a:ext cx="1416262" cy="215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 regular for loop:</a:t>
              </a:r>
            </a:p>
          </p:txBody>
        </p:sp>
      </p:grpSp>
      <p:grpSp>
        <p:nvGrpSpPr>
          <p:cNvPr id="232" name="Group"/>
          <p:cNvGrpSpPr/>
          <p:nvPr/>
        </p:nvGrpSpPr>
        <p:grpSpPr>
          <a:xfrm>
            <a:off x="5428743" y="2923449"/>
            <a:ext cx="2196981" cy="1270001"/>
            <a:chOff x="0" y="0"/>
            <a:chExt cx="2196980" cy="1270000"/>
          </a:xfrm>
        </p:grpSpPr>
        <p:sp>
          <p:nvSpPr>
            <p:cNvPr id="230" name="Group"/>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An enhanced for loop:</a:t>
              </a:r>
            </a:p>
          </p:txBody>
        </p:sp>
        <p:pic>
          <p:nvPicPr>
            <p:cNvPr id="231" name="Image" descr="Image"/>
            <p:cNvPicPr>
              <a:picLocks noChangeAspect="1"/>
            </p:cNvPicPr>
            <p:nvPr/>
          </p:nvPicPr>
          <p:blipFill>
            <a:blip r:embed="rId4">
              <a:extLst/>
            </a:blip>
            <a:stretch>
              <a:fillRect/>
            </a:stretch>
          </p:blipFill>
          <p:spPr>
            <a:xfrm>
              <a:off x="23324" y="352780"/>
              <a:ext cx="2173657" cy="688835"/>
            </a:xfrm>
            <a:prstGeom prst="rect">
              <a:avLst/>
            </a:prstGeom>
            <a:ln w="25400" cap="flat">
              <a:solidFill>
                <a:schemeClr val="accent1"/>
              </a:solidFill>
              <a:prstDash val="solid"/>
              <a:round/>
            </a:ln>
            <a:effectLst/>
          </p:spPr>
        </p:pic>
      </p:grpSp>
      <p:sp>
        <p:nvSpPr>
          <p:cNvPr id="233" name="Exercise 6.3.6: Print Odds…"/>
          <p:cNvSpPr txBox="1"/>
          <p:nvPr/>
        </p:nvSpPr>
        <p:spPr>
          <a:xfrm>
            <a:off x="452952" y="1746525"/>
            <a:ext cx="4706951" cy="1295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defRPr>
                <a:solidFill>
                  <a:schemeClr val="accent1">
                    <a:lumOff val="-6117"/>
                  </a:schemeClr>
                </a:solidFill>
              </a:defRPr>
            </a:pPr>
            <a:r>
              <a:t>Exercise 6.3.6: Print Odds</a:t>
            </a:r>
          </a:p>
          <a:p>
            <a:pPr marL="140368" indent="-140368">
              <a:buSzPct val="100000"/>
              <a:buChar char="•"/>
              <a:defRPr>
                <a:solidFill>
                  <a:schemeClr val="accent1">
                    <a:lumOff val="-6117"/>
                  </a:schemeClr>
                </a:solidFill>
              </a:defRPr>
            </a:pPr>
            <a:r>
              <a:t>Excercise 6.3.7: Largest Value</a:t>
            </a:r>
          </a:p>
          <a:p>
            <a:pPr marL="140368" indent="-140368">
              <a:buSzPct val="100000"/>
              <a:buChar char="•"/>
              <a:defRPr>
                <a:solidFill>
                  <a:schemeClr val="accent1">
                    <a:lumOff val="-6117"/>
                  </a:schemeClr>
                </a:solidFill>
              </a:defRPr>
            </a:pPr>
            <a:r>
              <a:t>Excercise 6.3.8: Classroom Array</a:t>
            </a:r>
          </a:p>
          <a:p>
            <a:pPr marL="140368" indent="-140368">
              <a:buSzPct val="100000"/>
              <a:buChar char="•"/>
              <a:defRPr>
                <a:solidFill>
                  <a:schemeClr val="accent1">
                    <a:lumOff val="-6117"/>
                  </a:schemeClr>
                </a:solidFill>
              </a:defRPr>
            </a:pPr>
            <a:r>
              <a:t>Excercise 6.3.9: Array average</a:t>
            </a:r>
          </a:p>
          <a:p>
            <a:pPr marL="140368" indent="-140368">
              <a:buSzPct val="100000"/>
              <a:buChar char="•"/>
              <a:defRPr>
                <a:solidFill>
                  <a:schemeClr val="accent1">
                    <a:lumOff val="-6117"/>
                  </a:schemeClr>
                </a:solidFill>
              </a:defRPr>
            </a:pPr>
          </a:p>
          <a:p>
            <a:pPr>
              <a:defRPr>
                <a:solidFill>
                  <a:schemeClr val="accent5">
                    <a:lumOff val="-9843"/>
                  </a:schemeClr>
                </a:solidFill>
              </a:defRPr>
            </a:pPr>
            <a:r>
              <a:t>Complete any exercises you don’t finish here as homework!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1"/>
      <p:bldP build="whole" bldLvl="1" animBg="1" rev="0" advAuto="0" spid="232"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Double-click to edit"/>
          <p:cNvSpPr txBox="1"/>
          <p:nvPr>
            <p:ph type="title"/>
          </p:nvPr>
        </p:nvSpPr>
        <p:spPr>
          <a:prstGeom prst="rect">
            <a:avLst/>
          </a:prstGeom>
        </p:spPr>
        <p:txBody>
          <a:bodyPr/>
          <a:lstStyle/>
          <a:p>
            <a:pPr defTabSz="886968">
              <a:defRPr sz="2910"/>
            </a:pPr>
          </a:p>
        </p:txBody>
      </p:sp>
      <p:sp>
        <p:nvSpPr>
          <p:cNvPr id="238" name="Double-click to edit"/>
          <p:cNvSpPr txBox="1"/>
          <p:nvPr>
            <p:ph type="body" idx="1"/>
          </p:nvPr>
        </p:nvSpPr>
        <p:spPr>
          <a:prstGeom prst="rect">
            <a:avLst/>
          </a:prstGeom>
        </p:spPr>
        <p:txBody>
          <a:bodyPr/>
          <a:lstStyle/>
          <a:p>
            <a:pPr/>
          </a:p>
        </p:txBody>
      </p:sp>
      <p:sp>
        <p:nvSpPr>
          <p:cNvPr id="239" name="What are the advantages of using an enhanced loop?…"/>
          <p:cNvSpPr txBox="1"/>
          <p:nvPr/>
        </p:nvSpPr>
        <p:spPr>
          <a:xfrm>
            <a:off x="778973" y="1600200"/>
            <a:ext cx="3278433"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What are the advantages of using an enhanced loop? </a:t>
            </a:r>
          </a:p>
          <a:p>
            <a:pPr marL="187157" indent="-187157">
              <a:buSzPct val="100000"/>
              <a:buAutoNum type="arabicPeriod" startAt="1"/>
            </a:pPr>
            <a:r>
              <a:t>When would a standard for loop be a better choice?</a:t>
            </a:r>
          </a:p>
        </p:txBody>
      </p:sp>
      <p:pic>
        <p:nvPicPr>
          <p:cNvPr id="240"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41"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