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private access</a:t>
            </a:r>
          </a:p>
          <a:p>
            <a:pPr/>
            <a:r>
              <a:t>data encapsulation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marL="187157" indent="-187157">
              <a:buSzPct val="100000"/>
              <a:buAutoNum type="arabicPeriod" startAt="1"/>
            </a:pPr>
            <a:r>
              <a:t>the idea that some data should not be accessible outside of a specific clas/by outside users.</a:t>
            </a:r>
          </a:p>
          <a:p>
            <a:pPr marL="187157" indent="-187157">
              <a:buSzPct val="100000"/>
              <a:buAutoNum type="arabicPeriod" startAt="1"/>
            </a:pPr>
            <a:r>
              <a:t>It makes it easier for outside users to use your class (they don’t have to think about the gory details). also outside users can’t screw things up for everyone else.  This is actually a major reason why Java is favored by companies with big teams of developers.  </a:t>
            </a:r>
          </a:p>
          <a:p>
            <a:pPr marL="187157" indent="-187157">
              <a:buSzPct val="100000"/>
              <a:buAutoNum type="arabicPeriod" startAt="1"/>
            </a:pPr>
            <a:r>
              <a:t>ANSWERS WILL VARY. e.g. if balance is modifiable you could change it randomly (without having to first modify withdrawal/deposit).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public variables: withdrawal, deposit, balance, date. </a:t>
            </a:r>
          </a:p>
          <a:p>
            <a:pPr/>
            <a:r>
              <a:t>private: add interest, private instance variables.  </a:t>
            </a:r>
          </a:p>
          <a:p>
            <a:pPr/>
          </a:p>
          <a:p>
            <a:pPr/>
            <a:r>
              <a:t>+What should the access for instance variables be? always private. </a:t>
            </a:r>
          </a:p>
          <a:p>
            <a:pPr/>
            <a:r>
              <a:t>+Why? If users could access this data directly they could potentially mess up the program.  Instead access is managed through getter and setter methods.  </a:t>
            </a:r>
          </a:p>
          <a:p>
            <a:pPr/>
          </a:p>
          <a:p>
            <a:pPr/>
            <a:r>
              <a:t>+Why should balance NOT have a setter method? because we don’t want the external user to be able to change the balance willy nilly. this should be managed through setter methods for withdrawal and deposit.  </a:t>
            </a:r>
          </a:p>
          <a:p>
            <a:pPr/>
          </a:p>
          <a:p>
            <a:pPr/>
            <a:r>
              <a:t>IF STUDENTS FINISH EARLY: START WORKING ON HW FOR CodeHS 3.1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marL="187157" indent="-187157">
              <a:buSzPct val="100000"/>
              <a:buAutoNum type="arabicPeriod" startAt="1"/>
            </a:pPr>
            <a:r>
              <a:t>it depends on what kind of information you have, if its something the user will want to know or change.</a:t>
            </a:r>
          </a:p>
          <a:p>
            <a:pPr marL="187157" indent="-187157">
              <a:buSzPct val="100000"/>
              <a:buAutoNum type="arabicPeriod" startAt="1"/>
            </a:pPr>
            <a:r>
              <a:t>This helps us manage complexity in our programs. people should only have to worry about what they </a:t>
            </a:r>
            <a:r>
              <a:rPr b="1"/>
              <a:t>have </a:t>
            </a:r>
            <a:r>
              <a:t>to worry about!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control access to data when building a class in Java?</a:t>
            </a:r>
            <a:endParaRPr b="0" sz="1200"/>
          </a:p>
        </p:txBody>
      </p:sp>
      <p:sp>
        <p:nvSpPr>
          <p:cNvPr id="46" name="Dr. O’Brien. 12/9"/>
          <p:cNvSpPr txBox="1"/>
          <p:nvPr/>
        </p:nvSpPr>
        <p:spPr>
          <a:xfrm>
            <a:off x="7742708" y="-24376"/>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12/9</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12.4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9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Write a complete sentence for each answer:</a:t>
            </a:r>
          </a:p>
        </p:txBody>
      </p:sp>
      <p:sp>
        <p:nvSpPr>
          <p:cNvPr id="191" name="What does private access mean?…"/>
          <p:cNvSpPr txBox="1"/>
          <p:nvPr/>
        </p:nvSpPr>
        <p:spPr>
          <a:xfrm>
            <a:off x="297563" y="1992403"/>
            <a:ext cx="4074447"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What does </a:t>
            </a:r>
            <a:r>
              <a:rPr>
                <a:solidFill>
                  <a:schemeClr val="accent5"/>
                </a:solidFill>
              </a:rPr>
              <a:t>private access</a:t>
            </a:r>
            <a:r>
              <a:t> mean?</a:t>
            </a:r>
          </a:p>
          <a:p>
            <a:pPr marL="187157" indent="-187157">
              <a:buSzPct val="100000"/>
              <a:buAutoNum type="arabicPeriod" startAt="1"/>
              <a:defRPr>
                <a:solidFill>
                  <a:schemeClr val="accent3">
                    <a:lumOff val="-9098"/>
                  </a:schemeClr>
                </a:solidFill>
              </a:defRPr>
            </a:pPr>
            <a:r>
              <a:t>What are some reasons we might want to </a:t>
            </a:r>
            <a:r>
              <a:rPr>
                <a:solidFill>
                  <a:schemeClr val="accent5"/>
                </a:solidFill>
              </a:rPr>
              <a:t>encapsulate</a:t>
            </a:r>
            <a:r>
              <a:t> information in our programs?</a:t>
            </a:r>
          </a:p>
          <a:p>
            <a:pPr marL="187157" indent="-187157">
              <a:buSzPct val="100000"/>
              <a:buAutoNum type="arabicPeriod" startAt="1"/>
              <a:defRPr>
                <a:solidFill>
                  <a:schemeClr val="accent3">
                    <a:lumOff val="-9098"/>
                  </a:schemeClr>
                </a:solidFill>
              </a:defRPr>
            </a:pPr>
            <a:r>
              <a:t>Review the data you decided to encode for your </a:t>
            </a:r>
            <a:r>
              <a:rPr>
                <a:solidFill>
                  <a:schemeClr val="accent5"/>
                </a:solidFill>
              </a:rPr>
              <a:t>CheckingAccount</a:t>
            </a:r>
            <a:r>
              <a:t>   class (Tuesday).  What are some issues that could arise if all the data were both </a:t>
            </a:r>
            <a:r>
              <a:rPr>
                <a:solidFill>
                  <a:schemeClr val="accent5"/>
                </a:solidFill>
              </a:rPr>
              <a:t>accessible</a:t>
            </a:r>
            <a:r>
              <a:t> and </a:t>
            </a:r>
            <a:r>
              <a:rPr>
                <a:solidFill>
                  <a:schemeClr val="accent5"/>
                </a:solidFill>
              </a:rPr>
              <a:t>modifiable</a:t>
            </a:r>
            <a:r>
              <a:t>?</a:t>
            </a:r>
          </a:p>
        </p:txBody>
      </p:sp>
      <p:pic>
        <p:nvPicPr>
          <p:cNvPr id="192" name="Image" descr="Image"/>
          <p:cNvPicPr>
            <a:picLocks noChangeAspect="1"/>
          </p:cNvPicPr>
          <p:nvPr/>
        </p:nvPicPr>
        <p:blipFill>
          <a:blip r:embed="rId3">
            <a:extLst/>
          </a:blip>
          <a:stretch>
            <a:fillRect/>
          </a:stretch>
        </p:blipFill>
        <p:spPr>
          <a:xfrm>
            <a:off x="4718259" y="1590910"/>
            <a:ext cx="4062104" cy="297612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control access to data when building a class in Java </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a key decision when building a class in Java is how information is to be handled by outside users of the class. </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constructors, and embedding classes inside of each other</a:t>
            </a:r>
          </a:p>
        </p:txBody>
      </p:sp>
      <p:pic>
        <p:nvPicPr>
          <p:cNvPr id="197"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Vocab recap…"/>
          <p:cNvSpPr txBox="1"/>
          <p:nvPr>
            <p:ph type="title"/>
          </p:nvPr>
        </p:nvSpPr>
        <p:spPr>
          <a:xfrm>
            <a:off x="1438671" y="184914"/>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recap</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definitions should be in your Glossary. If not Copy each definition, in your </a:t>
            </a:r>
            <a:r>
              <a:rPr u="sng">
                <a:solidFill>
                  <a:schemeClr val="accent3">
                    <a:lumOff val="-9098"/>
                  </a:schemeClr>
                </a:solidFill>
              </a:rPr>
              <a:t>Java Glossary</a:t>
            </a:r>
            <a:r>
              <a:rPr>
                <a:solidFill>
                  <a:schemeClr val="accent3">
                    <a:lumOff val="-9098"/>
                  </a:schemeClr>
                </a:solidFill>
              </a:rPr>
              <a:t>.</a:t>
            </a:r>
          </a:p>
        </p:txBody>
      </p:sp>
      <p:sp>
        <p:nvSpPr>
          <p:cNvPr id="200" name="private access…"/>
          <p:cNvSpPr txBox="1"/>
          <p:nvPr/>
        </p:nvSpPr>
        <p:spPr>
          <a:xfrm>
            <a:off x="1940194" y="1714499"/>
            <a:ext cx="1929727" cy="171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private access</a:t>
            </a:r>
          </a:p>
          <a:p>
            <a:pPr>
              <a:defRPr>
                <a:solidFill>
                  <a:srgbClr val="FF6A00"/>
                </a:solidFill>
              </a:defRPr>
            </a:pPr>
            <a:r>
              <a:t>Controls how users interact with methods and data in an object.  Is used to manage complexity.</a:t>
            </a:r>
          </a:p>
          <a:p>
            <a:pPr>
              <a:defRPr b="1">
                <a:solidFill>
                  <a:srgbClr val="FF6A00"/>
                </a:solidFill>
              </a:defRPr>
            </a:pPr>
            <a:endParaRPr b="0"/>
          </a:p>
        </p:txBody>
      </p:sp>
      <p:sp>
        <p:nvSpPr>
          <p:cNvPr id="201" name="Encapsulation…"/>
          <p:cNvSpPr txBox="1"/>
          <p:nvPr/>
        </p:nvSpPr>
        <p:spPr>
          <a:xfrm>
            <a:off x="5851794" y="1783198"/>
            <a:ext cx="1929727"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Encapsulation</a:t>
            </a:r>
          </a:p>
          <a:p>
            <a:pPr>
              <a:defRPr>
                <a:solidFill>
                  <a:srgbClr val="FF6A00"/>
                </a:solidFill>
              </a:defRPr>
            </a:pPr>
            <a:r>
              <a:t>The process of hiding implementation details in a program.</a:t>
            </a:r>
          </a:p>
          <a:p>
            <a:pPr>
              <a:defRPr b="1">
                <a:solidFill>
                  <a:srgbClr val="FF6A00"/>
                </a:solidFill>
              </a:defRPr>
            </a:pPr>
            <a:endParaRPr b="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2"/>
      <p:bldP build="whole" bldLvl="1" animBg="1" rev="0" advAuto="0" spid="20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7" name="Google Shape;118;p19"/>
          <p:cNvGrpSpPr/>
          <p:nvPr/>
        </p:nvGrpSpPr>
        <p:grpSpPr>
          <a:xfrm>
            <a:off x="1449898" y="-41435"/>
            <a:ext cx="6244204" cy="914171"/>
            <a:chOff x="-1" y="0"/>
            <a:chExt cx="6244202" cy="914170"/>
          </a:xfrm>
        </p:grpSpPr>
        <p:sp>
          <p:nvSpPr>
            <p:cNvPr id="203"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6" name="Do now…"/>
            <p:cNvGrpSpPr/>
            <p:nvPr/>
          </p:nvGrpSpPr>
          <p:grpSpPr>
            <a:xfrm>
              <a:off x="11594" y="11594"/>
              <a:ext cx="6232608" cy="890981"/>
              <a:chOff x="-1" y="-1"/>
              <a:chExt cx="6232606" cy="890979"/>
            </a:xfrm>
          </p:grpSpPr>
          <p:sp>
            <p:nvSpPr>
              <p:cNvPr id="204"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5"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Activity</a:t>
                </a:r>
              </a:p>
              <a:p>
                <a:pPr defTabSz="507148">
                  <a:defRPr sz="1300">
                    <a:solidFill>
                      <a:schemeClr val="accent5"/>
                    </a:solidFill>
                  </a:defRPr>
                </a:pPr>
                <a:r>
                  <a:rPr>
                    <a:solidFill>
                      <a:schemeClr val="accent1"/>
                    </a:solidFill>
                  </a:rPr>
                  <a:t>Go to your workstation. Read BSTs below.</a:t>
                </a:r>
              </a:p>
            </p:txBody>
          </p:sp>
        </p:grpSp>
      </p:grpSp>
      <p:sp>
        <p:nvSpPr>
          <p:cNvPr id="208" name="be sure to:"/>
          <p:cNvSpPr txBox="1"/>
          <p:nvPr/>
        </p:nvSpPr>
        <p:spPr>
          <a:xfrm>
            <a:off x="1198500" y="9993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09" name="Log in to CodeHS. Open Dec. 9 CheckingAccount in In-class Examples…"/>
          <p:cNvSpPr txBox="1"/>
          <p:nvPr/>
        </p:nvSpPr>
        <p:spPr>
          <a:xfrm>
            <a:off x="710415" y="1316403"/>
            <a:ext cx="2877133" cy="32639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Log in to CodeHS. Open </a:t>
            </a:r>
            <a:r>
              <a:rPr>
                <a:solidFill>
                  <a:schemeClr val="accent5"/>
                </a:solidFill>
              </a:rPr>
              <a:t>Dec. 9 CheckingAccount</a:t>
            </a:r>
            <a:r>
              <a:t> in </a:t>
            </a:r>
            <a:r>
              <a:rPr>
                <a:solidFill>
                  <a:schemeClr val="accent5"/>
                </a:solidFill>
              </a:rPr>
              <a:t>In-class Examples</a:t>
            </a:r>
            <a:endParaRPr>
              <a:solidFill>
                <a:schemeClr val="accent5"/>
              </a:solidFill>
            </a:endParaRPr>
          </a:p>
          <a:p>
            <a:pPr marL="187157" indent="-187157">
              <a:buSzPct val="100000"/>
              <a:buAutoNum type="arabicPeriod" startAt="1"/>
              <a:defRPr>
                <a:solidFill>
                  <a:schemeClr val="accent3">
                    <a:lumOff val="-9098"/>
                  </a:schemeClr>
                </a:solidFill>
              </a:defRPr>
            </a:pPr>
            <a:r>
              <a:t>Use your work from Tuesday as a blue print:</a:t>
            </a:r>
          </a:p>
          <a:p>
            <a:pPr lvl="1" marL="695157" indent="-187157">
              <a:buSzPct val="100000"/>
              <a:buAutoNum type="alphaLcPeriod" startAt="1"/>
              <a:defRPr>
                <a:solidFill>
                  <a:schemeClr val="accent3">
                    <a:lumOff val="-9098"/>
                  </a:schemeClr>
                </a:solidFill>
              </a:defRPr>
            </a:pPr>
            <a:r>
              <a:t>Declare the appropriate (private) </a:t>
            </a:r>
            <a:r>
              <a:rPr>
                <a:solidFill>
                  <a:schemeClr val="accent5"/>
                </a:solidFill>
              </a:rPr>
              <a:t>instance variables</a:t>
            </a:r>
          </a:p>
          <a:p>
            <a:pPr lvl="1" marL="695157" indent="-187157">
              <a:buSzPct val="100000"/>
              <a:buAutoNum type="alphaLcPeriod" startAt="1"/>
              <a:defRPr>
                <a:solidFill>
                  <a:schemeClr val="accent3">
                    <a:lumOff val="-9098"/>
                  </a:schemeClr>
                </a:solidFill>
              </a:defRPr>
            </a:pPr>
            <a:r>
              <a:t>build a </a:t>
            </a:r>
            <a:r>
              <a:rPr>
                <a:solidFill>
                  <a:schemeClr val="accent5"/>
                </a:solidFill>
              </a:rPr>
              <a:t>Constructor </a:t>
            </a:r>
            <a:endParaRPr>
              <a:solidFill>
                <a:schemeClr val="accent5"/>
              </a:solidFill>
            </a:endParaRPr>
          </a:p>
          <a:p>
            <a:pPr lvl="1" marL="695157" indent="-187157">
              <a:buSzPct val="100000"/>
              <a:buAutoNum type="alphaLcPeriod" startAt="1"/>
              <a:defRPr>
                <a:solidFill>
                  <a:schemeClr val="accent3">
                    <a:lumOff val="-9098"/>
                  </a:schemeClr>
                </a:solidFill>
              </a:defRPr>
            </a:pPr>
            <a:r>
              <a:t>Build </a:t>
            </a:r>
            <a:r>
              <a:rPr>
                <a:solidFill>
                  <a:schemeClr val="accent5"/>
                </a:solidFill>
              </a:rPr>
              <a:t>getter</a:t>
            </a:r>
            <a:r>
              <a:t> and </a:t>
            </a:r>
            <a:r>
              <a:rPr>
                <a:solidFill>
                  <a:schemeClr val="accent5"/>
                </a:solidFill>
              </a:rPr>
              <a:t>setter</a:t>
            </a:r>
            <a:r>
              <a:t> methods depending on what level of private access is appropriate for a given instance variable</a:t>
            </a:r>
          </a:p>
          <a:p>
            <a:pPr lvl="1" marL="695157" indent="-187157">
              <a:buSzPct val="100000"/>
              <a:buAutoNum type="alphaLcPeriod" startAt="1"/>
              <a:defRPr>
                <a:solidFill>
                  <a:schemeClr val="accent3">
                    <a:lumOff val="-9098"/>
                  </a:schemeClr>
                </a:solidFill>
              </a:defRPr>
            </a:pPr>
            <a:r>
              <a:t>Test your class in the </a:t>
            </a:r>
            <a:r>
              <a:rPr>
                <a:solidFill>
                  <a:schemeClr val="accent5"/>
                </a:solidFill>
              </a:rPr>
              <a:t>main() </a:t>
            </a:r>
            <a:r>
              <a:t>method </a:t>
            </a:r>
          </a:p>
        </p:txBody>
      </p:sp>
      <p:grpSp>
        <p:nvGrpSpPr>
          <p:cNvPr id="213" name="Group"/>
          <p:cNvGrpSpPr/>
          <p:nvPr/>
        </p:nvGrpSpPr>
        <p:grpSpPr>
          <a:xfrm>
            <a:off x="4119758" y="3217679"/>
            <a:ext cx="4604611" cy="1500027"/>
            <a:chOff x="0" y="0"/>
            <a:chExt cx="4604610" cy="1500025"/>
          </a:xfrm>
        </p:grpSpPr>
        <p:pic>
          <p:nvPicPr>
            <p:cNvPr id="210" name="Image" descr="Image"/>
            <p:cNvPicPr>
              <a:picLocks noChangeAspect="1"/>
            </p:cNvPicPr>
            <p:nvPr/>
          </p:nvPicPr>
          <p:blipFill>
            <a:blip r:embed="rId3">
              <a:extLst/>
            </a:blip>
            <a:srcRect l="0" t="39018" r="0" b="10405"/>
            <a:stretch>
              <a:fillRect/>
            </a:stretch>
          </p:blipFill>
          <p:spPr>
            <a:xfrm>
              <a:off x="0" y="347219"/>
              <a:ext cx="4604610" cy="1152807"/>
            </a:xfrm>
            <a:prstGeom prst="rect">
              <a:avLst/>
            </a:prstGeom>
            <a:ln w="12700" cap="flat">
              <a:noFill/>
              <a:miter lim="400000"/>
            </a:ln>
            <a:effectLst/>
          </p:spPr>
        </p:pic>
        <p:sp>
          <p:nvSpPr>
            <p:cNvPr id="211" name="Getter method:"/>
            <p:cNvSpPr/>
            <p:nvPr/>
          </p:nvSpPr>
          <p:spPr>
            <a:xfrm>
              <a:off x="155850"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Getter method:</a:t>
              </a:r>
            </a:p>
          </p:txBody>
        </p:sp>
        <p:sp>
          <p:nvSpPr>
            <p:cNvPr id="212" name="Setter method:"/>
            <p:cNvSpPr/>
            <p:nvPr/>
          </p:nvSpPr>
          <p:spPr>
            <a:xfrm>
              <a:off x="2289450"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Setter method:</a:t>
              </a:r>
            </a:p>
          </p:txBody>
        </p:sp>
      </p:grpSp>
      <p:pic>
        <p:nvPicPr>
          <p:cNvPr id="214" name="Image" descr="Image"/>
          <p:cNvPicPr>
            <a:picLocks noChangeAspect="1"/>
          </p:cNvPicPr>
          <p:nvPr/>
        </p:nvPicPr>
        <p:blipFill>
          <a:blip r:embed="rId4">
            <a:extLst/>
          </a:blip>
          <a:srcRect l="0" t="12631" r="3132" b="45266"/>
          <a:stretch>
            <a:fillRect/>
          </a:stretch>
        </p:blipFill>
        <p:spPr>
          <a:xfrm>
            <a:off x="4004102" y="1332420"/>
            <a:ext cx="4835764" cy="153987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e"/>
          <p:cNvSpPr txBox="1"/>
          <p:nvPr>
            <p:ph type="title"/>
          </p:nvPr>
        </p:nvSpPr>
        <p:spPr>
          <a:prstGeom prst="rect">
            <a:avLst/>
          </a:prstGeom>
        </p:spPr>
        <p:txBody>
          <a:bodyPr/>
          <a:lstStyle>
            <a:lvl1pPr defTabSz="886968">
              <a:defRPr sz="2910"/>
            </a:lvl1pPr>
          </a:lstStyle>
          <a:p>
            <a:pPr/>
            <a:r>
              <a:t>e</a:t>
            </a:r>
          </a:p>
        </p:txBody>
      </p:sp>
      <p:sp>
        <p:nvSpPr>
          <p:cNvPr id="219" name="What was most challenging about building a CheckingAccount class?…"/>
          <p:cNvSpPr txBox="1"/>
          <p:nvPr/>
        </p:nvSpPr>
        <p:spPr>
          <a:xfrm>
            <a:off x="778973" y="1924050"/>
            <a:ext cx="3278433" cy="1727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What was most challenging about building a </a:t>
            </a:r>
            <a:r>
              <a:rPr>
                <a:solidFill>
                  <a:schemeClr val="accent3">
                    <a:lumOff val="-9098"/>
                  </a:schemeClr>
                </a:solidFill>
              </a:rPr>
              <a:t>CheckingAccount</a:t>
            </a:r>
            <a:r>
              <a:t> class?</a:t>
            </a:r>
          </a:p>
          <a:p>
            <a:pPr marL="187157" indent="-187157">
              <a:buSzPct val="100000"/>
              <a:buAutoNum type="arabicPeriod" startAt="1"/>
            </a:pPr>
            <a:r>
              <a:t>How do you determine if information should be </a:t>
            </a:r>
            <a:r>
              <a:rPr>
                <a:solidFill>
                  <a:schemeClr val="accent5"/>
                </a:solidFill>
              </a:rPr>
              <a:t>accessible</a:t>
            </a:r>
            <a:r>
              <a:t>, </a:t>
            </a:r>
            <a:r>
              <a:rPr>
                <a:solidFill>
                  <a:schemeClr val="accent5"/>
                </a:solidFill>
              </a:rPr>
              <a:t>modifiable</a:t>
            </a:r>
            <a:r>
              <a:t>, </a:t>
            </a:r>
            <a:r>
              <a:rPr>
                <a:solidFill>
                  <a:schemeClr val="accent5"/>
                </a:solidFill>
              </a:rPr>
              <a:t>both</a:t>
            </a:r>
            <a:r>
              <a:t>, or </a:t>
            </a:r>
            <a:r>
              <a:rPr>
                <a:solidFill>
                  <a:schemeClr val="accent5"/>
                </a:solidFill>
              </a:rPr>
              <a:t>neither</a:t>
            </a:r>
            <a:r>
              <a:t>. </a:t>
            </a:r>
          </a:p>
          <a:p>
            <a:pPr marL="187157" indent="-187157">
              <a:buSzPct val="100000"/>
              <a:buAutoNum type="arabicPeriod" startAt="1"/>
            </a:pPr>
            <a:r>
              <a:t>Why is it useful to </a:t>
            </a:r>
            <a:r>
              <a:rPr>
                <a:solidFill>
                  <a:schemeClr val="accent3"/>
                </a:solidFill>
              </a:rPr>
              <a:t>encapsulate</a:t>
            </a:r>
            <a:r>
              <a:t> information?</a:t>
            </a:r>
          </a:p>
        </p:txBody>
      </p:sp>
      <p:pic>
        <p:nvPicPr>
          <p:cNvPr id="220"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21"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in your </a:t>
            </a:r>
            <a:r>
              <a:rPr u="sng">
                <a:solidFill>
                  <a:schemeClr val="accent3">
                    <a:lumOff val="-9098"/>
                  </a:schemeClr>
                </a:solidFill>
              </a:rPr>
              <a:t>notebook</a:t>
            </a:r>
            <a:r>
              <a:rPr>
                <a:solidFill>
                  <a:schemeClr val="accent3">
                    <a:lumOff val="-9098"/>
                  </a:schemeClr>
                </a:solidFill>
              </a:rPr>
              <a:t> with a complete sentence. Be prepared to share out.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