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VOCAB: </a:t>
            </a:r>
          </a:p>
          <a:p>
            <a:pPr/>
            <a:r>
              <a:t>nested loop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 seems more efficient, since you’re only asking one question.</a:t>
            </a:r>
          </a:p>
          <a:p>
            <a:pPr/>
          </a:p>
          <a:p>
            <a:pPr/>
            <a:r>
              <a:t>+How can we measure ‘efficiency’?  which operation is faster? One will probably take less time</a:t>
            </a:r>
          </a:p>
          <a:p>
            <a:pPr/>
          </a:p>
          <a:p>
            <a:pPr/>
            <a:r>
              <a:t>+What might be some problems with situation (1)? if a lot of people share the same birthday as you, it might get confusing.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familiar things did you see in the Game Starter File file?</a:t>
            </a:r>
          </a:p>
          <a:p>
            <a:pPr/>
            <a:r>
              <a:t>What were some unfamiliar things? Any idea what they might do? Answers vary: new functions, comments, images</a:t>
            </a:r>
          </a:p>
          <a:p>
            <a:pPr/>
            <a:r>
              <a:t>What data type is GAME-TITLE? What data type is BACKGROUND? GAME-TITLE is a String, BACKGROUND is an Image</a:t>
            </a:r>
          </a:p>
          <a:p>
            <a:pPr/>
            <a:r>
              <a:t>What does SCREENSHOT return in the Interactions area? An image of the BACKGROUND, PLAYER, TARGET, and DANGER all together</a:t>
            </a:r>
          </a:p>
          <a:p>
            <a:pPr/>
            <a:r>
              <a:t>Did anyone try pressing "Run"? What happens when you press "Run"? Allow students to discuss what they see and what connections they see with the code</a:t>
            </a:r>
          </a:p>
          <a:p>
            <a:pPr/>
            <a:r>
              <a:t>What do you think image-url does? Answers vary: It consumes a String, which is a URL (an image location on the Internet) and produces the Image inside our program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answers will vary.</a:t>
            </a:r>
          </a:p>
          <a:p>
            <a:pPr marL="187157" indent="-187157">
              <a:buSzPct val="100000"/>
              <a:buAutoNum type="arabicPeriod" startAt="1"/>
            </a:pPr>
            <a:r>
              <a:t>using functions for manipulating images, e.g. scale(), overlay, etc.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rabicPeriod" startAt="1"/>
            </a:pPr>
            <a:r>
              <a:t>How many times does the for loop iterate? How many times does the while loop iterate? Why are they different? </a:t>
            </a:r>
          </a:p>
          <a:p>
            <a:pPr marL="233947" indent="-233947">
              <a:buSzPct val="100000"/>
              <a:buAutoNum type="arabicPeriod" startAt="1"/>
            </a:pPr>
            <a:r>
              <a:t>The for loop will iterate 5 times. The while loop will iterate 6 times. The while loop will iterate one more time because the inequality &lt;= is used instead of &lt;. The while loop will run when the variable = 5 whereas the for loop will not.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HDW use variables and functions to position images for our video game?</a:t>
            </a:r>
            <a:endParaRPr b="0" sz="1200"/>
          </a:p>
        </p:txBody>
      </p:sp>
      <p:sp>
        <p:nvSpPr>
          <p:cNvPr id="46" name="Dr. O’Brien.  12/10"/>
          <p:cNvSpPr txBox="1"/>
          <p:nvPr/>
        </p:nvSpPr>
        <p:spPr>
          <a:xfrm>
            <a:off x="7592483" y="39450"/>
            <a:ext cx="14753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O’Brien.  12/10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12.5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10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 Make  sure you receive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Brainstorm your own game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worksheet. Copy the 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questions below.  Write a complete sentence for each answer:</a:t>
            </a:r>
          </a:p>
        </p:txBody>
      </p:sp>
      <p:sp>
        <p:nvSpPr>
          <p:cNvPr id="191" name="Examine the worksheet. What images did you select for your game?…"/>
          <p:cNvSpPr txBox="1"/>
          <p:nvPr/>
        </p:nvSpPr>
        <p:spPr>
          <a:xfrm>
            <a:off x="297563" y="1992403"/>
            <a:ext cx="407444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Examine the worksheet. What images did you select for your game?</a:t>
            </a:r>
          </a:p>
          <a:p>
            <a:pPr marL="187157" indent="-187157">
              <a:buSzPct val="100000"/>
              <a:buAutoNum type="arabicPeriod" startAt="1"/>
            </a:pPr>
            <a:r>
              <a:t>How do you think  the functions we used in the flag making exercise could be useful for making your game?</a:t>
            </a:r>
          </a:p>
        </p:txBody>
      </p:sp>
      <p:pic>
        <p:nvPicPr>
          <p:cNvPr id="192" name="IMG_0091.png" descr="IMG_0091.png"/>
          <p:cNvPicPr>
            <a:picLocks noChangeAspect="1"/>
          </p:cNvPicPr>
          <p:nvPr/>
        </p:nvPicPr>
        <p:blipFill>
          <a:blip r:embed="rId3">
            <a:extLst/>
          </a:blip>
          <a:srcRect l="18485" t="17284" r="13735" b="17284"/>
          <a:stretch>
            <a:fillRect/>
          </a:stretch>
        </p:blipFill>
        <p:spPr>
          <a:xfrm>
            <a:off x="4613581" y="1656889"/>
            <a:ext cx="3375618" cy="24439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32104">
              <a:lnSpc>
                <a:spcPct val="115000"/>
              </a:lnSpc>
              <a:defRPr b="1" sz="1638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16052" indent="-312039" defTabSz="832104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3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use variables and functions to position images for our video game</a:t>
            </a:r>
            <a:endParaRPr b="0"/>
          </a:p>
          <a:p>
            <a:pPr marL="416052" indent="-312039" defTabSz="832104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3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now we’re actually using our math skills to start making our video games!</a:t>
            </a:r>
            <a:endParaRPr b="0"/>
          </a:p>
          <a:p>
            <a:pPr marL="416052" indent="-312039" defTabSz="832104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3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defining our own functions. Using computational modeling to solve word problems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Vocab…"/>
          <p:cNvSpPr txBox="1"/>
          <p:nvPr>
            <p:ph type="title"/>
          </p:nvPr>
        </p:nvSpPr>
        <p:spPr>
          <a:xfrm>
            <a:off x="1438671" y="184914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Vocab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These definitions should be in your Glossary. If not Copy each definition, in your </a:t>
            </a:r>
            <a:r>
              <a:rPr u="sng">
                <a:solidFill>
                  <a:schemeClr val="accent3">
                    <a:lumOff val="-9098"/>
                  </a:schemeClr>
                </a:solidFill>
              </a:rPr>
              <a:t>Pyret Glossary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</a:t>
            </a:r>
          </a:p>
        </p:txBody>
      </p:sp>
      <p:pic>
        <p:nvPicPr>
          <p:cNvPr id="200" name="IMG_0092.png" descr="IMG_0092.png"/>
          <p:cNvPicPr>
            <a:picLocks noChangeAspect="1"/>
          </p:cNvPicPr>
          <p:nvPr/>
        </p:nvPicPr>
        <p:blipFill>
          <a:blip r:embed="rId2">
            <a:extLst/>
          </a:blip>
          <a:srcRect l="10204" t="34605" r="12126" b="37957"/>
          <a:stretch>
            <a:fillRect/>
          </a:stretch>
        </p:blipFill>
        <p:spPr>
          <a:xfrm>
            <a:off x="1031438" y="1598810"/>
            <a:ext cx="7344929" cy="1946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118;p19"/>
          <p:cNvGrpSpPr/>
          <p:nvPr/>
        </p:nvGrpSpPr>
        <p:grpSpPr>
          <a:xfrm>
            <a:off x="1901144" y="575950"/>
            <a:ext cx="6244203" cy="914171"/>
            <a:chOff x="-1" y="0"/>
            <a:chExt cx="6244202" cy="914170"/>
          </a:xfrm>
        </p:grpSpPr>
        <p:sp>
          <p:nvSpPr>
            <p:cNvPr id="202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05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03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04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476719">
                  <a:defRPr sz="1879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Writing to learn: warm up</a:t>
                </a:r>
              </a:p>
              <a:p>
                <a:pPr defTabSz="476719">
                  <a:defRPr sz="1222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on your computer, open </a:t>
                </a:r>
                <a:r>
                  <a:rPr b="1">
                    <a:solidFill>
                      <a:schemeClr val="accent1"/>
                    </a:solidFill>
                  </a:rPr>
                  <a:t>game template file </a:t>
                </a:r>
                <a:r>
                  <a:rPr>
                    <a:solidFill>
                      <a:schemeClr val="accent1"/>
                    </a:solidFill>
                  </a:rPr>
                  <a:t>in Google classroom.  Then answer the questions below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 Be prepared to share out.</a:t>
                </a:r>
              </a:p>
            </p:txBody>
          </p:sp>
        </p:grpSp>
      </p:grpSp>
      <p:sp>
        <p:nvSpPr>
          <p:cNvPr id="207" name="What familiar things did you see?  What were some unfamiliar things? What do you think the unfamiliar things do?…"/>
          <p:cNvSpPr txBox="1"/>
          <p:nvPr/>
        </p:nvSpPr>
        <p:spPr>
          <a:xfrm>
            <a:off x="2706279" y="1810719"/>
            <a:ext cx="3966002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40368" indent="-140368">
              <a:buSzPct val="100000"/>
              <a:buChar char="•"/>
              <a:defRPr>
                <a:solidFill>
                  <a:srgbClr val="011D57"/>
                </a:solidFill>
              </a:defRPr>
            </a:pPr>
            <a:r>
              <a:t>What familiar things did you see?  What were some unfamiliar things? What do you think the unfamiliar things do? </a:t>
            </a:r>
          </a:p>
          <a:p>
            <a:pPr marL="140368" indent="-140368">
              <a:buSzPct val="100000"/>
              <a:buChar char="•"/>
              <a:defRPr>
                <a:solidFill>
                  <a:srgbClr val="011D57"/>
                </a:solidFill>
              </a:defRPr>
            </a:pPr>
            <a:r>
              <a:t>What  datatype is GAME-TITLE?  BACKGROUND?  What does SCREENSHOT return in the Interactions area? </a:t>
            </a:r>
          </a:p>
          <a:p>
            <a:pPr marL="140368" indent="-140368">
              <a:buSzPct val="100000"/>
              <a:buChar char="•"/>
              <a:defRPr>
                <a:solidFill>
                  <a:srgbClr val="011D57"/>
                </a:solidFill>
              </a:defRPr>
            </a:pPr>
            <a:r>
              <a:t>Describe what  happens when you press "Run".</a:t>
            </a:r>
          </a:p>
          <a:p>
            <a:pPr marL="140368" indent="-140368">
              <a:buSzPct val="100000"/>
              <a:buChar char="•"/>
              <a:defRPr>
                <a:solidFill>
                  <a:srgbClr val="011D57"/>
                </a:solidFill>
              </a:defRPr>
            </a:pPr>
            <a:r>
              <a:t>What do you think image-url does?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oding to learn: activity"/>
          <p:cNvSpPr txBox="1"/>
          <p:nvPr/>
        </p:nvSpPr>
        <p:spPr>
          <a:xfrm>
            <a:off x="2506060" y="430349"/>
            <a:ext cx="2407025" cy="749301"/>
          </a:xfrm>
          <a:prstGeom prst="rect">
            <a:avLst/>
          </a:prstGeom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/>
            <a:r>
              <a:t>Coding to learn: activity</a:t>
            </a:r>
          </a:p>
        </p:txBody>
      </p:sp>
      <p:sp>
        <p:nvSpPr>
          <p:cNvPr id="212" name="Be sure to…"/>
          <p:cNvSpPr txBox="1"/>
          <p:nvPr/>
        </p:nvSpPr>
        <p:spPr>
          <a:xfrm>
            <a:off x="369441" y="1355251"/>
            <a:ext cx="128328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D38301"/>
                </a:solidFill>
              </a:defRPr>
            </a:lvl1pPr>
          </a:lstStyle>
          <a:p>
            <a:pPr/>
            <a:r>
              <a:t>Be sure to…</a:t>
            </a:r>
          </a:p>
        </p:txBody>
      </p:sp>
      <p:sp>
        <p:nvSpPr>
          <p:cNvPr id="213" name="Save a copy of the game template.…"/>
          <p:cNvSpPr txBox="1"/>
          <p:nvPr/>
        </p:nvSpPr>
        <p:spPr>
          <a:xfrm>
            <a:off x="148781" y="1748203"/>
            <a:ext cx="3969447" cy="2616002"/>
          </a:xfrm>
          <a:prstGeom prst="rect">
            <a:avLst/>
          </a:prstGeom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rPr>
                <a:solidFill>
                  <a:srgbClr val="012F7B"/>
                </a:solidFill>
              </a:rPr>
              <a:t>Save a copy</a:t>
            </a:r>
            <a:r>
              <a:t> of the game template.</a:t>
            </a:r>
          </a:p>
          <a:p>
            <a:pPr marL="187157" indent="-187157">
              <a:buSzPct val="100000"/>
              <a:buAutoNum type="arabicPeriod" startAt="1"/>
            </a:pPr>
            <a:r>
              <a:t>Find images appropriate for the DANGER, TARGET, PLAYER, and BACKGROUND in your game.</a:t>
            </a:r>
          </a:p>
          <a:p>
            <a:pPr lvl="1" marL="868947" indent="-233947">
              <a:buSzPct val="100000"/>
              <a:buAutoNum type="alphaUcPeriod" startAt="1"/>
            </a:pPr>
            <a:r>
              <a:t>Search using 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DuckDuckGo</a:t>
            </a:r>
            <a:r>
              <a:t> search engine</a:t>
            </a:r>
          </a:p>
          <a:p>
            <a:pPr lvl="1" marL="868947" indent="-233947" algn="just">
              <a:buSzPct val="100000"/>
              <a:buAutoNum type="alphaUcPeriod" startAt="1"/>
            </a:pPr>
            <a:r>
              <a:t>Copy and paste the 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image address</a:t>
            </a:r>
            <a:r>
              <a:t> into an </a:t>
            </a:r>
            <a:r>
              <a: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image-url()</a:t>
            </a:r>
            <a:r>
              <a:t> function</a:t>
            </a:r>
            <a:endParaRPr>
              <a:solidFill>
                <a:srgbClr val="FF6A00"/>
              </a:solidFill>
            </a:endParaRPr>
          </a:p>
          <a:p>
            <a:pPr lvl="1" marL="868947" indent="-233947">
              <a:buSzPct val="100000"/>
              <a:buAutoNum type="alphaUcPeriod" startAt="1"/>
            </a:pPr>
            <a:r>
              <a:rPr>
                <a:solidFill>
                  <a:srgbClr val="FF6A00"/>
                </a:solidFill>
              </a:rPr>
              <a:t>How can you test your code to make sure it worked correctly?</a:t>
            </a:r>
            <a:endParaRPr>
              <a:solidFill>
                <a:srgbClr val="FF6A00"/>
              </a:solidFill>
            </a:endParaRPr>
          </a:p>
          <a:p>
            <a:pPr lvl="1" marL="868947" indent="-233947">
              <a:buSzPct val="100000"/>
              <a:buAutoNum type="alphaUcPeriod" startAt="1"/>
            </a:pPr>
            <a:r>
              <a:rPr>
                <a:solidFill>
                  <a:srgbClr val="FF6A00"/>
                </a:solidFill>
              </a:rPr>
              <a:t>What do you do if your image isn’t the right </a:t>
            </a:r>
            <a:r>
              <a:rPr>
                <a:solidFill>
                  <a:srgbClr val="0042A9"/>
                </a:solidFill>
              </a:rPr>
              <a:t>size</a:t>
            </a:r>
            <a:r>
              <a:rPr>
                <a:solidFill>
                  <a:srgbClr val="FF6A00"/>
                </a:solidFill>
              </a:rPr>
              <a:t> or </a:t>
            </a:r>
            <a:r>
              <a:rPr>
                <a:solidFill>
                  <a:srgbClr val="0042A9"/>
                </a:solidFill>
              </a:rPr>
              <a:t>orientation</a:t>
            </a:r>
            <a:r>
              <a:rPr>
                <a:solidFill>
                  <a:srgbClr val="FF6A00"/>
                </a:solidFill>
              </a:rPr>
              <a:t>?</a:t>
            </a:r>
          </a:p>
        </p:txBody>
      </p:sp>
      <p:pic>
        <p:nvPicPr>
          <p:cNvPr id="214" name="IMG_0093.png" descr="IMG_0093.png"/>
          <p:cNvPicPr>
            <a:picLocks noChangeAspect="1"/>
          </p:cNvPicPr>
          <p:nvPr/>
        </p:nvPicPr>
        <p:blipFill>
          <a:blip r:embed="rId2">
            <a:extLst/>
          </a:blip>
          <a:srcRect l="13802" t="50079" r="0" b="17205"/>
          <a:stretch>
            <a:fillRect/>
          </a:stretch>
        </p:blipFill>
        <p:spPr>
          <a:xfrm>
            <a:off x="4413161" y="1713041"/>
            <a:ext cx="4193430" cy="21220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7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What was most fun  about this activity? What was most challenging?…"/>
          <p:cNvSpPr txBox="1"/>
          <p:nvPr/>
        </p:nvSpPr>
        <p:spPr>
          <a:xfrm>
            <a:off x="778973" y="1600200"/>
            <a:ext cx="3278433" cy="107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What was most fun  about this activity? What was most challenging?</a:t>
            </a:r>
          </a:p>
          <a:p>
            <a:pPr marL="187157" indent="-187157">
              <a:buSzPct val="100000"/>
              <a:buAutoNum type="arabicPeriod" startAt="1"/>
            </a:pPr>
            <a:r>
              <a:t>How did you have to alter your image to make it look the way you want it to?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6052" y="1554712"/>
            <a:ext cx="3053022" cy="2034076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Reflection: Thinking about thinking…"/>
          <p:cNvSpPr txBox="1"/>
          <p:nvPr/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813816"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Reflection: Thinking about thinking</a:t>
            </a:r>
          </a:p>
          <a:p>
            <a:pPr defTabSz="813816">
              <a:defRPr sz="12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"/>
          <p:cNvSpPr txBox="1"/>
          <p:nvPr/>
        </p:nvSpPr>
        <p:spPr>
          <a:xfrm>
            <a:off x="778973" y="1600200"/>
            <a:ext cx="3278433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87157" indent="-187157">
              <a:buSzPct val="100000"/>
              <a:buAutoNum type="arabicPeriod" startAt="1"/>
            </a:lvl1pPr>
          </a:lstStyle>
          <a:p>
            <a:pPr/>
            <a:r>
              <a:t>text</a:t>
            </a:r>
          </a:p>
        </p:txBody>
      </p:sp>
      <p:sp>
        <p:nvSpPr>
          <p:cNvPr id="225" name="exit ticket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exit ticket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5050" y="1454150"/>
            <a:ext cx="3390900" cy="223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