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8" name="Shape 20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5! = 5*4*3*2*1 = 120</a:t>
            </a:r>
          </a:p>
          <a:p>
            <a:pPr/>
          </a:p>
          <a:p>
            <a:pPr/>
            <a:r>
              <a:t>num combinations:</a:t>
            </a:r>
          </a:p>
          <a:p>
            <a:pPr/>
          </a:p>
          <a:p>
            <a:pPr/>
            <a:r>
              <a:t>4! / 3!(4-3)! = 4! / 3!*1! = 4! / 3! = 4*3*2*1 / 3*2*1 = 4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4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2" name="Google Shape;26;p4"/>
          <p:cNvSpPr/>
          <p:nvPr/>
        </p:nvSpPr>
        <p:spPr>
          <a:xfrm>
            <a:off x="425197" y="415650"/>
            <a:ext cx="183305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30;p4"/>
          <p:cNvSpPr txBox="1"/>
          <p:nvPr/>
        </p:nvSpPr>
        <p:spPr>
          <a:xfrm>
            <a:off x="169150" y="4739999"/>
            <a:ext cx="8552700" cy="398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6" name="Google Shape;31;p4"/>
          <p:cNvSpPr txBox="1"/>
          <p:nvPr/>
        </p:nvSpPr>
        <p:spPr>
          <a:xfrm>
            <a:off x="7263947" y="6561"/>
            <a:ext cx="5621105" cy="398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09894" y="4717938"/>
            <a:ext cx="336805" cy="335243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Google Shape;24;p4"/>
          <p:cNvSpPr/>
          <p:nvPr/>
        </p:nvSpPr>
        <p:spPr>
          <a:xfrm>
            <a:off x="2477722" y="415649"/>
            <a:ext cx="6244203" cy="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5;p4"/>
          <p:cNvSpPr/>
          <p:nvPr/>
        </p:nvSpPr>
        <p:spPr>
          <a:xfrm>
            <a:off x="2477722" y="4739998"/>
            <a:ext cx="6244203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Google Shape;26;p4"/>
          <p:cNvSpPr/>
          <p:nvPr/>
        </p:nvSpPr>
        <p:spPr>
          <a:xfrm>
            <a:off x="425197" y="415650"/>
            <a:ext cx="183306" cy="6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8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Dr. O’Brien 9/23/21"/>
          <p:cNvSpPr txBox="1"/>
          <p:nvPr/>
        </p:nvSpPr>
        <p:spPr>
          <a:xfrm>
            <a:off x="7323780" y="39451"/>
            <a:ext cx="16237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Dr. O’Brien 10/25/21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09895" y="4717938"/>
            <a:ext cx="336806" cy="335243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4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79" y="4629606"/>
            <a:ext cx="8552703" cy="3987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 </a:t>
            </a:r>
            <a:r>
              <a:t>goal: </a:t>
            </a:r>
            <a:r>
              <a:rPr b="0"/>
              <a:t>HDW implement nested loops in Java?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2"/>
            <a:ext cx="5621104" cy="3987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11/19/21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4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79" y="4629606"/>
            <a:ext cx="8552703" cy="3987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 </a:t>
            </a:r>
            <a:r>
              <a:t>goal: </a:t>
            </a:r>
            <a:r>
              <a:rPr b="0"/>
              <a:t>HDW use recursion to solve computational problems?</a:t>
            </a:r>
          </a:p>
        </p:txBody>
      </p:sp>
      <p:sp>
        <p:nvSpPr>
          <p:cNvPr id="190" name="Dr. O’Brien. 3/1/22"/>
          <p:cNvSpPr txBox="1"/>
          <p:nvPr/>
        </p:nvSpPr>
        <p:spPr>
          <a:xfrm>
            <a:off x="7260108" y="39450"/>
            <a:ext cx="157426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Dr. O’Brien. 3/29/22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3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Google Shape;26;p4"/>
          <p:cNvSpPr/>
          <p:nvPr/>
        </p:nvSpPr>
        <p:spPr>
          <a:xfrm>
            <a:off x="425197" y="415650"/>
            <a:ext cx="183304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Google Shape;30;p4"/>
          <p:cNvSpPr txBox="1"/>
          <p:nvPr/>
        </p:nvSpPr>
        <p:spPr>
          <a:xfrm>
            <a:off x="159379" y="4629606"/>
            <a:ext cx="8552703" cy="3987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 </a:t>
            </a:r>
            <a:r>
              <a:t>goal: </a:t>
            </a:r>
            <a:r>
              <a:rPr b="0"/>
              <a:t>AP Free response questions practice</a:t>
            </a:r>
          </a:p>
        </p:txBody>
      </p:sp>
      <p:sp>
        <p:nvSpPr>
          <p:cNvPr id="46" name="Dr. O’Brien. 3/1/22"/>
          <p:cNvSpPr txBox="1"/>
          <p:nvPr/>
        </p:nvSpPr>
        <p:spPr>
          <a:xfrm>
            <a:off x="7260108" y="39450"/>
            <a:ext cx="147538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Dr. O’Brien. 4/8/22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4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0" y="1602675"/>
            <a:ext cx="3071404" cy="3002404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4" cy="300240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303299" y="411575"/>
            <a:ext cx="8520602" cy="639604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44;p7"/>
          <p:cNvSpPr/>
          <p:nvPr/>
        </p:nvSpPr>
        <p:spPr>
          <a:xfrm>
            <a:off x="425197" y="415650"/>
            <a:ext cx="183304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19499" y="936600"/>
            <a:ext cx="2808004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4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49;p8"/>
          <p:cNvSpPr/>
          <p:nvPr/>
        </p:nvSpPr>
        <p:spPr>
          <a:xfrm>
            <a:off x="425197" y="415650"/>
            <a:ext cx="183304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53;p9"/>
          <p:cNvSpPr/>
          <p:nvPr/>
        </p:nvSpPr>
        <p:spPr>
          <a:xfrm>
            <a:off x="4572000" y="121"/>
            <a:ext cx="4572000" cy="5143507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00" name="Google Shape;54;p9"/>
          <p:cNvSpPr/>
          <p:nvPr/>
        </p:nvSpPr>
        <p:spPr>
          <a:xfrm>
            <a:off x="5029675" y="4495498"/>
            <a:ext cx="468304" cy="4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265500" y="1397349"/>
            <a:ext cx="4045200" cy="1318203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4"/>
          </a:xfrm>
          <a:prstGeom prst="rect">
            <a:avLst/>
          </a:prstGeom>
        </p:spPr>
        <p:txBody>
          <a:bodyPr/>
          <a:lstStyle>
            <a:lvl1pPr marL="0" indent="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61;p10"/>
          <p:cNvSpPr/>
          <p:nvPr/>
        </p:nvSpPr>
        <p:spPr>
          <a:xfrm>
            <a:off x="425197" y="415650"/>
            <a:ext cx="183304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4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marL="1462314" indent="-408213" algn="l">
              <a:lnSpc>
                <a:spcPct val="100000"/>
              </a:lnSpc>
              <a:buClrTx/>
              <a:buFontTx/>
            </a:lvl2pPr>
            <a:lvl3pPr marL="1919514" algn="l">
              <a:lnSpc>
                <a:spcPct val="100000"/>
              </a:lnSpc>
              <a:buClrTx/>
              <a:buFontTx/>
            </a:lvl3pPr>
            <a:lvl4pPr marL="2376714" algn="l">
              <a:lnSpc>
                <a:spcPct val="100000"/>
              </a:lnSpc>
              <a:buClrTx/>
              <a:buFontTx/>
            </a:lvl4pPr>
            <a:lvl5pPr marL="2833914"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92" y="4717937"/>
            <a:ext cx="336807" cy="335245"/>
          </a:xfrm>
          <a:prstGeom prst="rect">
            <a:avLst/>
          </a:prstGeom>
          <a:ln w="12700">
            <a:miter lim="400000"/>
          </a:ln>
        </p:spPr>
        <p:txBody>
          <a:bodyPr wrap="none" lIns="91421" tIns="91421" rIns="91421" bIns="91421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6;p13"/>
          <p:cNvSpPr txBox="1"/>
          <p:nvPr>
            <p:ph type="ctrTitle"/>
          </p:nvPr>
        </p:nvSpPr>
        <p:spPr>
          <a:xfrm>
            <a:off x="2371725" y="630221"/>
            <a:ext cx="6331500" cy="1542007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AP CS A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9.5</a:t>
            </a:r>
          </a:p>
        </p:txBody>
      </p:sp>
      <p:sp>
        <p:nvSpPr>
          <p:cNvPr id="201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indent="0">
              <a:lnSpc>
                <a:spcPct val="80000"/>
              </a:lnSpc>
              <a:defRPr sz="1600"/>
            </a:pPr>
            <a:r>
              <a:t>Herbert H. Lehman High School</a:t>
            </a:r>
          </a:p>
          <a:p>
            <a:pPr indent="0">
              <a:lnSpc>
                <a:spcPct val="80000"/>
              </a:lnSpc>
              <a:defRPr sz="1600"/>
            </a:pPr>
            <a:r>
              <a:t>8 April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 no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Do now</a:t>
            </a:r>
          </a:p>
        </p:txBody>
      </p:sp>
      <p:sp>
        <p:nvSpPr>
          <p:cNvPr id="204" name="Be sure to……"/>
          <p:cNvSpPr txBox="1"/>
          <p:nvPr>
            <p:ph type="body" sz="half" idx="1"/>
          </p:nvPr>
        </p:nvSpPr>
        <p:spPr>
          <a:xfrm>
            <a:off x="4771640" y="1595776"/>
            <a:ext cx="3960074" cy="3002404"/>
          </a:xfrm>
          <a:prstGeom prst="rect">
            <a:avLst/>
          </a:prstGeom>
        </p:spPr>
        <p:txBody>
          <a:bodyPr/>
          <a:lstStyle/>
          <a:p>
            <a:pPr marL="0" indent="114300">
              <a:buSzTx/>
              <a:buNone/>
              <a:defRPr>
                <a:solidFill>
                  <a:schemeClr val="accent4">
                    <a:lumOff val="11960"/>
                  </a:schemeClr>
                </a:solidFill>
              </a:defRPr>
            </a:pPr>
            <a:r>
              <a:t>Be sure to…</a:t>
            </a:r>
          </a:p>
          <a:p>
            <a:pPr/>
            <a:r>
              <a:t>Review the vocab items to the left (you don’t need to copy these down)</a:t>
            </a:r>
          </a:p>
          <a:p>
            <a:pPr/>
            <a:r>
              <a:t>Find the factorial </a:t>
            </a:r>
            <a14:m>
              <m:oMath>
                <m:r>
                  <a:rPr xmlns:a="http://schemas.openxmlformats.org/drawingml/2006/main" sz="255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5</m:t>
                </m:r>
                <m:r>
                  <a:rPr xmlns:a="http://schemas.openxmlformats.org/drawingml/2006/main" sz="255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!</m:t>
                </m:r>
              </m:oMath>
            </a14:m>
            <a:r>
              <a:t>.</a:t>
            </a:r>
          </a:p>
          <a:p>
            <a:pPr/>
            <a:r>
              <a:t>Find the number of combinations of length </a:t>
            </a:r>
            <a:r>
              <a:rPr>
                <a:solidFill>
                  <a:schemeClr val="accent5"/>
                </a:solidFill>
              </a:rPr>
              <a:t>3</a:t>
            </a:r>
            <a:r>
              <a:t> from a group of </a:t>
            </a:r>
            <a:r>
              <a:rPr>
                <a:solidFill>
                  <a:schemeClr val="accent5"/>
                </a:solidFill>
              </a:rPr>
              <a:t>4</a:t>
            </a:r>
            <a:r>
              <a:t> items. Show all work</a:t>
            </a:r>
          </a:p>
        </p:txBody>
      </p:sp>
      <p:sp>
        <p:nvSpPr>
          <p:cNvPr id="205" name="(also written  )…"/>
          <p:cNvSpPr txBox="1"/>
          <p:nvPr/>
        </p:nvSpPr>
        <p:spPr>
          <a:xfrm>
            <a:off x="405127" y="1610482"/>
            <a:ext cx="3164106" cy="6903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14:m>
              <m:oMath>
                <m:r>
                  <m:rPr>
                    <m:nor/>
                  </m:rPr>
                  <a:rPr xmlns:a="http://schemas.openxmlformats.org/drawingml/2006/main" sz="145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factorial</m:t>
                </m:r>
                <m:r>
                  <a:rPr xmlns:a="http://schemas.openxmlformats.org/drawingml/2006/main" sz="145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45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45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(also written </a:t>
            </a:r>
            <a14:m>
              <m:oMath>
                <m:r>
                  <a:rPr xmlns:a="http://schemas.openxmlformats.org/drawingml/2006/main" sz="19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!</m:t>
                </m:r>
              </m:oMath>
            </a14:m>
            <a:r>
              <a:t>)</a:t>
            </a:r>
          </a:p>
          <a:p>
            <a:pPr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The product of all numbers from </a:t>
            </a:r>
            <a14:m>
              <m:oMath>
                <m:r>
                  <a:rPr xmlns:a="http://schemas.openxmlformats.org/drawingml/2006/main" sz="18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  <a:r>
              <a:t>…to 1</a:t>
            </a:r>
          </a:p>
        </p:txBody>
      </p:sp>
      <p:sp>
        <p:nvSpPr>
          <p:cNvPr id="206" name="combination…"/>
          <p:cNvSpPr txBox="1"/>
          <p:nvPr/>
        </p:nvSpPr>
        <p:spPr>
          <a:xfrm>
            <a:off x="456656" y="2372152"/>
            <a:ext cx="3705534" cy="1809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combination</a:t>
            </a:r>
          </a:p>
          <a:p>
            <a:pPr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A selection of items from a group of choices. The number of combinations of </a:t>
            </a:r>
            <a14:m>
              <m:oMath>
                <m:r>
                  <a:rPr xmlns:a="http://schemas.openxmlformats.org/drawingml/2006/main" sz="175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r</m:t>
                </m:r>
              </m:oMath>
            </a14:m>
            <a:r>
              <a:t> items from a group of </a:t>
            </a:r>
            <a14:m>
              <m:oMath>
                <m:r>
                  <a:rPr xmlns:a="http://schemas.openxmlformats.org/drawingml/2006/main" sz="18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  <a:r>
              <a:t> choices is given by</a:t>
            </a:r>
            <a:br/>
            <a:br/>
            <a14:m>
              <m:oMath>
                <m:f>
                  <m:fPr>
                    <m:ctrlPr>
                      <a:rPr xmlns:a="http://schemas.openxmlformats.org/drawingml/2006/main" sz="165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165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165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!</m:t>
                    </m:r>
                  </m:num>
                  <m:den>
                    <m:r>
                      <a:rPr xmlns:a="http://schemas.openxmlformats.org/drawingml/2006/main" sz="165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xmlns:a="http://schemas.openxmlformats.org/drawingml/2006/main" sz="165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!</m:t>
                    </m:r>
                    <m:r>
                      <a:rPr xmlns:a="http://schemas.openxmlformats.org/drawingml/2006/main" sz="165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165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165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165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xmlns:a="http://schemas.openxmlformats.org/drawingml/2006/main" sz="165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xmlns:a="http://schemas.openxmlformats.org/drawingml/2006/main" sz="165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!</m:t>
                    </m:r>
                  </m:den>
                </m:f>
              </m:oMath>
            </a14:m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Vocabulary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/>
          <a:lstStyle>
            <a:lvl1pPr defTabSz="886966">
              <a:defRPr sz="2900"/>
            </a:lvl1pPr>
          </a:lstStyle>
          <a:p>
            <a:pPr/>
            <a:r>
              <a:t>Warm up: writing to learn</a:t>
            </a:r>
          </a:p>
        </p:txBody>
      </p:sp>
      <p:sp>
        <p:nvSpPr>
          <p:cNvPr id="211" name="Coefficient matrix…"/>
          <p:cNvSpPr txBox="1"/>
          <p:nvPr/>
        </p:nvSpPr>
        <p:spPr>
          <a:xfrm>
            <a:off x="860673" y="1531952"/>
            <a:ext cx="3171672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>
              <a:defRPr>
                <a:solidFill>
                  <a:srgbClr val="FF6A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 sure to…</a:t>
            </a:r>
            <a:endParaRPr>
              <a:solidFill>
                <a:srgbClr val="012F7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87157" indent="-187157">
              <a:buSzPct val="100000"/>
              <a:buAutoNum type="arabicPeriod" startAt="1"/>
              <a:defRPr>
                <a:solidFill>
                  <a:srgbClr val="FF6A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 marL="228600" indent="-228600">
              <a:buSzPct val="100000"/>
              <a:buAutoNum type="arabicPeriod" startAt="1"/>
              <a:defRPr>
                <a:solidFill>
                  <a:srgbClr val="FF6A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1200">
                <a:latin typeface="Times Roman"/>
                <a:ea typeface="Times Roman"/>
                <a:cs typeface="Times Roman"/>
                <a:sym typeface="Times Roman"/>
              </a:rPr>
              <a:t>Review the unfinished class to the left</a:t>
            </a: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 marL="228600" indent="-228600">
              <a:buSzPct val="100000"/>
              <a:buAutoNum type="arabicPeriod" startAt="1"/>
              <a:defRPr>
                <a:solidFill>
                  <a:srgbClr val="FF6A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1200">
                <a:latin typeface="Times Roman"/>
                <a:ea typeface="Times Roman"/>
                <a:cs typeface="Times Roman"/>
                <a:sym typeface="Times Roman"/>
              </a:rPr>
              <a:t>Answer the questions below:</a:t>
            </a: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 lvl="1" marL="457200" indent="-228600">
              <a:buSzPct val="100000"/>
              <a:buAutoNum type="arabicPeriod" startAt="1"/>
              <a:defRPr>
                <a:solidFill>
                  <a:srgbClr val="FF6A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1200">
                <a:latin typeface="Times Roman"/>
                <a:ea typeface="Times Roman"/>
                <a:cs typeface="Times Roman"/>
                <a:sym typeface="Times Roman"/>
              </a:rPr>
              <a:t>What methods need to be completed?</a:t>
            </a: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 lvl="1" marL="457200" indent="-228600">
              <a:buSzPct val="100000"/>
              <a:buAutoNum type="arabicPeriod" startAt="1"/>
              <a:defRPr>
                <a:solidFill>
                  <a:srgbClr val="FF6A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1200">
                <a:latin typeface="Times Roman"/>
                <a:ea typeface="Times Roman"/>
                <a:cs typeface="Times Roman"/>
                <a:sym typeface="Times Roman"/>
              </a:rPr>
              <a:t>What do you think these methods do?</a:t>
            </a: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 lvl="1" marL="457200" indent="-228600">
              <a:buSzPct val="100000"/>
              <a:buAutoNum type="arabicPeriod" startAt="1"/>
              <a:defRPr>
                <a:solidFill>
                  <a:srgbClr val="FF6A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1200">
                <a:latin typeface="Times Roman"/>
                <a:ea typeface="Times Roman"/>
                <a:cs typeface="Times Roman"/>
                <a:sym typeface="Times Roman"/>
              </a:rPr>
              <a:t>What remaining questions do you have?</a:t>
            </a:r>
          </a:p>
        </p:txBody>
      </p:sp>
      <p:sp>
        <p:nvSpPr>
          <p:cNvPr id="212" name="Coefficient matrix…"/>
          <p:cNvSpPr txBox="1"/>
          <p:nvPr/>
        </p:nvSpPr>
        <p:spPr>
          <a:xfrm>
            <a:off x="2136862" y="1531952"/>
            <a:ext cx="5838465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FF6A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21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03449" y="1457339"/>
            <a:ext cx="4306011" cy="19702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1" grpId="2"/>
      <p:bldP build="whole" bldLvl="1" animBg="1" rev="0" advAuto="0" spid="21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oday’s activity: coding to lear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Today’s activity: coding to learn</a:t>
            </a:r>
          </a:p>
        </p:txBody>
      </p:sp>
      <p:sp>
        <p:nvSpPr>
          <p:cNvPr id="216" name="Complete the 8 April FRQ Assignment on AP classroom…"/>
          <p:cNvSpPr txBox="1"/>
          <p:nvPr>
            <p:ph type="body" idx="1"/>
          </p:nvPr>
        </p:nvSpPr>
        <p:spPr>
          <a:xfrm>
            <a:off x="3426417" y="1419278"/>
            <a:ext cx="6321603" cy="3002404"/>
          </a:xfrm>
          <a:prstGeom prst="rect">
            <a:avLst/>
          </a:prstGeom>
        </p:spPr>
        <p:txBody>
          <a:bodyPr/>
          <a:lstStyle/>
          <a:p>
            <a:pPr/>
            <a:r>
              <a:t>Complete the </a:t>
            </a:r>
            <a:r>
              <a:rPr b="1"/>
              <a:t>8 April FRQ Assignment </a:t>
            </a:r>
            <a:r>
              <a:t>on </a:t>
            </a:r>
            <a:r>
              <a:rPr b="1"/>
              <a:t>AP classroom</a:t>
            </a:r>
            <a:endParaRPr b="1"/>
          </a:p>
          <a:p>
            <a:pPr/>
            <a:r>
              <a:t>Use the vocab to your left!</a:t>
            </a:r>
          </a:p>
          <a:p>
            <a:pPr/>
            <a:r>
              <a:t>Use the </a:t>
            </a:r>
            <a:r>
              <a:rPr b="1"/>
              <a:t>keys to success</a:t>
            </a:r>
          </a:p>
        </p:txBody>
      </p:sp>
      <p:sp>
        <p:nvSpPr>
          <p:cNvPr id="217" name="(also written  )…"/>
          <p:cNvSpPr txBox="1"/>
          <p:nvPr/>
        </p:nvSpPr>
        <p:spPr>
          <a:xfrm>
            <a:off x="405127" y="1610482"/>
            <a:ext cx="2610991" cy="8935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14:m>
              <m:oMath>
                <m:r>
                  <m:rPr>
                    <m:nor/>
                  </m:rPr>
                  <a:rPr xmlns:a="http://schemas.openxmlformats.org/drawingml/2006/main" sz="145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factorial</m:t>
                </m:r>
                <m:r>
                  <a:rPr xmlns:a="http://schemas.openxmlformats.org/drawingml/2006/main" sz="145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45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45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(also written </a:t>
            </a:r>
            <a14:m>
              <m:oMath>
                <m:r>
                  <a:rPr xmlns:a="http://schemas.openxmlformats.org/drawingml/2006/main" sz="19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9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!</m:t>
                </m:r>
              </m:oMath>
            </a14:m>
            <a:r>
              <a:t>)</a:t>
            </a:r>
          </a:p>
          <a:p>
            <a:pPr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The product of all numbers from </a:t>
            </a:r>
            <a14:m>
              <m:oMath>
                <m:r>
                  <a:rPr xmlns:a="http://schemas.openxmlformats.org/drawingml/2006/main" sz="18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  <a:r>
              <a:t>…to 1</a:t>
            </a:r>
          </a:p>
        </p:txBody>
      </p:sp>
      <p:sp>
        <p:nvSpPr>
          <p:cNvPr id="218" name="combination…"/>
          <p:cNvSpPr txBox="1"/>
          <p:nvPr/>
        </p:nvSpPr>
        <p:spPr>
          <a:xfrm>
            <a:off x="456656" y="2372152"/>
            <a:ext cx="2610991" cy="2013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combination</a:t>
            </a:r>
          </a:p>
          <a:p>
            <a:pPr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A selection of items from a group of choices. The number of combinations of </a:t>
            </a:r>
            <a14:m>
              <m:oMath>
                <m:r>
                  <a:rPr xmlns:a="http://schemas.openxmlformats.org/drawingml/2006/main" sz="175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r</m:t>
                </m:r>
              </m:oMath>
            </a14:m>
            <a:r>
              <a:t> items from a group of </a:t>
            </a:r>
            <a14:m>
              <m:oMath>
                <m:r>
                  <a:rPr xmlns:a="http://schemas.openxmlformats.org/drawingml/2006/main" sz="18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  <a:r>
              <a:t> choices is given by</a:t>
            </a:r>
            <a:br/>
            <a:br/>
            <a14:m>
              <m:oMath>
                <m:f>
                  <m:fPr>
                    <m:ctrlPr>
                      <a:rPr xmlns:a="http://schemas.openxmlformats.org/drawingml/2006/main" sz="165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165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165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!</m:t>
                    </m:r>
                  </m:num>
                  <m:den>
                    <m:r>
                      <a:rPr xmlns:a="http://schemas.openxmlformats.org/drawingml/2006/main" sz="165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xmlns:a="http://schemas.openxmlformats.org/drawingml/2006/main" sz="165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!</m:t>
                    </m:r>
                    <m:r>
                      <a:rPr xmlns:a="http://schemas.openxmlformats.org/drawingml/2006/main" sz="165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165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165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165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xmlns:a="http://schemas.openxmlformats.org/drawingml/2006/main" sz="165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xmlns:a="http://schemas.openxmlformats.org/drawingml/2006/main" sz="165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!</m:t>
                    </m:r>
                  </m:den>
                </m:f>
              </m:oMath>
            </a14:m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Double-click to edi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/>
          <a:lstStyle/>
          <a:p>
            <a:pPr defTabSz="886966">
              <a:defRPr sz="2900"/>
            </a:pPr>
          </a:p>
        </p:txBody>
      </p:sp>
      <p:grpSp>
        <p:nvGrpSpPr>
          <p:cNvPr id="223" name="framing…"/>
          <p:cNvGrpSpPr/>
          <p:nvPr/>
        </p:nvGrpSpPr>
        <p:grpSpPr>
          <a:xfrm>
            <a:off x="4137999" y="1037934"/>
            <a:ext cx="4070442" cy="2988437"/>
            <a:chOff x="-1" y="0"/>
            <a:chExt cx="4070441" cy="2988436"/>
          </a:xfrm>
        </p:grpSpPr>
        <p:sp>
          <p:nvSpPr>
            <p:cNvPr id="221" name="Rectangle"/>
            <p:cNvSpPr/>
            <p:nvPr/>
          </p:nvSpPr>
          <p:spPr>
            <a:xfrm>
              <a:off x="-2" y="-1"/>
              <a:ext cx="4070442" cy="2988437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868680">
                <a:lnSpc>
                  <a:spcPct val="115000"/>
                </a:lnSpc>
                <a:defRPr b="1" sz="17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</a:p>
          </p:txBody>
        </p:sp>
        <p:sp>
          <p:nvSpPr>
            <p:cNvPr id="222" name="framing…"/>
            <p:cNvSpPr txBox="1"/>
            <p:nvPr/>
          </p:nvSpPr>
          <p:spPr>
            <a:xfrm>
              <a:off x="12698" y="12699"/>
              <a:ext cx="4045042" cy="2963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rmAutofit fontScale="100000" lnSpcReduction="0"/>
            </a:bodyPr>
            <a:lstStyle/>
            <a:p>
              <a:pPr defTabSz="868680">
                <a:lnSpc>
                  <a:spcPct val="115000"/>
                </a:lnSpc>
                <a:defRPr b="1" sz="1700">
                  <a:solidFill>
                    <a:schemeClr val="accent5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framing</a:t>
              </a:r>
            </a:p>
            <a:p>
              <a:pPr marL="434340" indent="-325754" defTabSz="868680">
                <a:lnSpc>
                  <a:spcPct val="115000"/>
                </a:lnSpc>
                <a:buClr>
                  <a:srgbClr val="000000"/>
                </a:buClr>
                <a:buSzPts val="1700"/>
                <a:buFont typeface="Helvetica"/>
                <a:buChar char="●"/>
                <a:defRPr b="1" sz="17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what: </a:t>
              </a:r>
              <a:r>
                <a:rPr b="0"/>
                <a:t> use recursion to search through data</a:t>
              </a:r>
            </a:p>
            <a:p>
              <a:pPr marL="434340" indent="-325754" defTabSz="868680">
                <a:lnSpc>
                  <a:spcPct val="115000"/>
                </a:lnSpc>
                <a:buClr>
                  <a:srgbClr val="000000"/>
                </a:buClr>
                <a:buSzPts val="1700"/>
                <a:buFont typeface="Helvetica"/>
                <a:buChar char="●"/>
                <a:defRPr b="1" sz="17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why: </a:t>
              </a:r>
              <a:r>
                <a:rPr b="0"/>
                <a:t> Recursion is a very powerful tool for making algorithms. We’ll see how it makes search easier.</a:t>
              </a:r>
            </a:p>
            <a:p>
              <a:pPr marL="434340" indent="-325754" defTabSz="868680">
                <a:lnSpc>
                  <a:spcPct val="115000"/>
                </a:lnSpc>
                <a:buClr>
                  <a:srgbClr val="000000"/>
                </a:buClr>
                <a:buSzPts val="1700"/>
                <a:buFont typeface="Helvetica"/>
                <a:buChar char="●"/>
                <a:defRPr b="1" sz="17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where to: </a:t>
              </a:r>
              <a:r>
                <a:rPr b="0"/>
                <a:t>Using recursion in sorting algorithms</a:t>
              </a:r>
            </a:p>
          </p:txBody>
        </p:sp>
      </p:grpSp>
      <p:pic>
        <p:nvPicPr>
          <p:cNvPr id="22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993" y="1497277"/>
            <a:ext cx="3352802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3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