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VOCAB: </a:t>
            </a:r>
          </a:p>
          <a:p>
            <a:pPr/>
            <a:r>
              <a:t>nested loop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input/output, variable assignment, math operations, boolean statements ( aka logical tests)</a:t>
            </a:r>
          </a:p>
          <a:p>
            <a:pPr marL="187157" indent="-187157">
              <a:buSzPct val="100000"/>
              <a:buAutoNum type="arabicPeriod" startAt="1"/>
            </a:pPr>
            <a:r>
              <a:t>the following ints are printed: 50 -&gt; 25 -&gt; 12 -&gt; 6 -&gt; 3 -&gt; 1</a:t>
            </a:r>
          </a:p>
          <a:p>
            <a:pPr marL="187157" indent="-187157">
              <a:buSzPct val="100000"/>
              <a:buAutoNum type="arabicPeriod" startAt="1"/>
            </a:pPr>
            <a:r>
              <a:t>it’ll tend to get larger.  A more precise evaluation will require more formal analysis of the program, which is beyond our abilities right now!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7" name="Shape 21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+what operations do we see here that will count for this analysis? we have a logical test, when i == 2, we alter the i, we changes the count (see next slide).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8" name="Shape 2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 out on board, before revealing this slide.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8" name="Shape 2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40368" indent="-140368">
              <a:buSzPct val="100000"/>
              <a:buChar char="+"/>
            </a:pPr>
            <a:r>
              <a:t>recall: what kind of algo is this? it’s a traversal algorithm! </a:t>
            </a:r>
          </a:p>
          <a:p>
            <a:pPr marL="140368" indent="-140368">
              <a:buSzPct val="100000"/>
              <a:buChar char="+"/>
            </a:pPr>
            <a:r>
              <a:t>how do traversal algo’s work? the go through each character in a string one at a time. </a:t>
            </a:r>
          </a:p>
          <a:p>
            <a:pPr/>
            <a:r>
              <a:t>+what’s the difference between these slides? one has a break</a:t>
            </a:r>
          </a:p>
          <a:p>
            <a:pPr/>
            <a:r>
              <a:t>+how will this alter the behavior of the program? In the one on the left, it will stop running once the key is found. this means it will be shorter.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6" name="Shape 2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+what operations do we see here that will count for this analysis? we have two variable assignments and two print statements (input/output).  </a:t>
            </a:r>
          </a:p>
          <a:p>
            <a:pPr/>
            <a:r>
              <a:t>+how could we trace through this program? on board:</a:t>
            </a:r>
          </a:p>
          <a:p>
            <a:pPr/>
          </a:p>
          <a:p>
            <a:pPr/>
            <a:r>
              <a:t>m | n | m*n</a:t>
            </a:r>
          </a:p>
          <a:p>
            <a:pPr/>
            <a:r>
              <a:t>0.   0.   0</a:t>
            </a:r>
          </a:p>
          <a:p>
            <a:pPr/>
            <a:r>
              <a:t>0.  1.    0</a:t>
            </a:r>
          </a:p>
          <a:p>
            <a:pPr/>
            <a:r>
              <a:t>0.  2.   0</a:t>
            </a:r>
          </a:p>
          <a:p>
            <a:pPr/>
            <a:r>
              <a:t>1   0.   0</a:t>
            </a:r>
          </a:p>
          <a:p>
            <a:pPr/>
            <a:r>
              <a:t>1   1.    1</a:t>
            </a:r>
          </a:p>
          <a:p>
            <a:pPr marL="187157" indent="-187157">
              <a:buSzPct val="100000"/>
              <a:buAutoNum type="arabicPeriod" startAt="1"/>
            </a:pPr>
            <a:r>
              <a:t> 2.    2</a:t>
            </a:r>
          </a:p>
          <a:p>
            <a:pPr/>
            <a:r>
              <a:t>DONE. </a:t>
            </a:r>
          </a:p>
          <a:p>
            <a:pPr marL="140368" indent="-140368">
              <a:buSzPct val="100000"/>
              <a:buChar char="+"/>
            </a:pPr>
            <a:r>
              <a:t>what’s the relationship between the count and max_m and max_n? max_m * max_n = 6.</a:t>
            </a:r>
          </a:p>
          <a:p>
            <a:pPr marL="140368" indent="-140368">
              <a:buSzPct val="100000"/>
              <a:buChar char="+"/>
            </a:pPr>
            <a:r>
              <a:t>Why does this make sense? because the inner loop is run for each iteration of the outer loop</a:t>
            </a:r>
          </a:p>
          <a:p>
            <a:pPr/>
            <a:r>
              <a:t>+how will this program change as max_m and max_n increase.  the execution count is always max_m * max_n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3" name="Shape 2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BE SURE TO WRITE OUT A PLAN</a:t>
            </a:r>
          </a:p>
          <a:p>
            <a:pPr/>
            <a:r>
              <a:t>+How could you use .indexOf() to solve the password checker assignment? You could make a string containing all lower case letters.  and all digits 0-9. then you could check if a given character is in them because if not you’ll return -1.</a:t>
            </a:r>
          </a:p>
          <a:p>
            <a:pPr/>
            <a:r>
              <a:t>+</a:t>
            </a:r>
          </a:p>
          <a:p>
            <a:pPr/>
            <a:r>
              <a:t>+How is fixing grammar similar to the ‘remove’ method we discussed in the mini-lesson? It’s similar in that we want to make a new string with the corrected form of the input string.</a:t>
            </a:r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9" name="Shape 2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33947" indent="-233947">
              <a:buSzPct val="100000"/>
              <a:buAutoNum type="arabicPeriod" startAt="1"/>
            </a:pPr>
            <a:r>
              <a:t>How many times does the for loop iterate? How many times does the while loop iterate? Why are they different? </a:t>
            </a:r>
          </a:p>
          <a:p>
            <a:pPr marL="233947" indent="-233947">
              <a:buSzPct val="100000"/>
              <a:buAutoNum type="arabicPeriod" startAt="1"/>
            </a:pPr>
            <a:r>
              <a:t>The for loop will iterate 5 times. The while loop will iterate 6 times. The while loop will iterate one more time because the inequality &lt;= is used instead of &lt;. The while loop will run when the variable = 5 whereas the for loop will not.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29606"/>
            <a:ext cx="8552701" cy="576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informal run-time comparison to analyze algorithmic efficiency?</a:t>
            </a:r>
            <a:endParaRPr b="0" sz="1200"/>
          </a:p>
        </p:txBody>
      </p:sp>
      <p:sp>
        <p:nvSpPr>
          <p:cNvPr id="4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12/1/21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AP CS A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11.3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1 December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oding to learn…"/>
          <p:cNvSpPr txBox="1"/>
          <p:nvPr>
            <p:ph type="title"/>
          </p:nvPr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683605">
              <a:defRPr b="0" sz="1764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Coding to learn</a:t>
            </a:r>
          </a:p>
          <a:p>
            <a:pPr defTabSz="683605">
              <a:defRPr b="0" sz="1512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Log in to Workstation. Work on CodeHS exercises below. Make sure to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write out a plan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before you start coding!</a:t>
            </a:r>
          </a:p>
        </p:txBody>
      </p:sp>
      <p:sp>
        <p:nvSpPr>
          <p:cNvPr id="259" name="CodeHS lesson 4.5"/>
          <p:cNvSpPr txBox="1"/>
          <p:nvPr/>
        </p:nvSpPr>
        <p:spPr>
          <a:xfrm>
            <a:off x="258664" y="1744204"/>
            <a:ext cx="2907426" cy="113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 sz="1900">
                <a:solidFill>
                  <a:srgbClr val="012F7B"/>
                </a:solidFill>
              </a:defRPr>
            </a:pPr>
            <a:r>
              <a:t>CodeHS lesson 4.5</a:t>
            </a:r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</p:txBody>
      </p:sp>
      <p:sp>
        <p:nvSpPr>
          <p:cNvPr id="260" name="Algorithm…"/>
          <p:cNvSpPr txBox="1"/>
          <p:nvPr/>
        </p:nvSpPr>
        <p:spPr>
          <a:xfrm>
            <a:off x="4634960" y="1496362"/>
            <a:ext cx="1929728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Algorithm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A step-by-step procedure for solving a problem</a:t>
            </a:r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</p:txBody>
      </p:sp>
      <p:sp>
        <p:nvSpPr>
          <p:cNvPr id="261" name="Statement execution count…"/>
          <p:cNvSpPr txBox="1"/>
          <p:nvPr/>
        </p:nvSpPr>
        <p:spPr>
          <a:xfrm>
            <a:off x="4634960" y="2740962"/>
            <a:ext cx="1929728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Statement execution count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The number of times a statement is executed by a program.</a:t>
            </a:r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0" grpId="1"/>
      <p:bldP build="whole" bldLvl="1" animBg="1" rev="0" advAuto="0" spid="261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How many times does this code iterate?…"/>
          <p:cNvSpPr txBox="1"/>
          <p:nvPr/>
        </p:nvSpPr>
        <p:spPr>
          <a:xfrm>
            <a:off x="778973" y="1600200"/>
            <a:ext cx="3278433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How many times does this code iterate?</a:t>
            </a:r>
          </a:p>
          <a:p>
            <a:pPr marL="187157" indent="-187157">
              <a:buSzPct val="100000"/>
              <a:buAutoNum type="arabicPeriod" startAt="1"/>
            </a:pPr>
            <a:r>
              <a:t>What are some differences between the for loop and the while loop in terms of execution count?</a:t>
            </a:r>
          </a:p>
        </p:txBody>
      </p:sp>
      <p:sp>
        <p:nvSpPr>
          <p:cNvPr id="266" name="exit ticket…"/>
          <p:cNvSpPr txBox="1"/>
          <p:nvPr>
            <p:ph type="title"/>
          </p:nvPr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exit ticket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Answer each question below with a complete sentence.</a:t>
            </a:r>
          </a:p>
        </p:txBody>
      </p:sp>
      <p:pic>
        <p:nvPicPr>
          <p:cNvPr id="26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45050" y="1454150"/>
            <a:ext cx="3390900" cy="2235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6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Do now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Get out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binder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 Copy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goal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and answer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do now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 questions below. Show all work or write a complete sentence for each answer:</a:t>
            </a:r>
          </a:p>
        </p:txBody>
      </p:sp>
      <p:sp>
        <p:nvSpPr>
          <p:cNvPr id="191" name="Identify at last 3 operations that would be considered for an execution statement count (review your notes!).…"/>
          <p:cNvSpPr txBox="1"/>
          <p:nvPr/>
        </p:nvSpPr>
        <p:spPr>
          <a:xfrm>
            <a:off x="297563" y="1992403"/>
            <a:ext cx="3614646" cy="151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Identify at last 3 operations that would be considered for an execution statement count (review your notes!).</a:t>
            </a:r>
          </a:p>
          <a:p>
            <a:pPr marL="187157" indent="-187157">
              <a:buSzPct val="100000"/>
              <a:buAutoNum type="arabicPeriod" startAt="1"/>
            </a:pPr>
            <a:r>
              <a:t>Explain why the program to the right has a program execution count of </a:t>
            </a:r>
            <a:r>
              <a:rPr>
                <a:solidFill>
                  <a:srgbClr val="012F7B"/>
                </a:solidFill>
              </a:rPr>
              <a:t>6</a:t>
            </a:r>
            <a:r>
              <a:t>.</a:t>
            </a:r>
          </a:p>
          <a:p>
            <a:pPr marL="187157" indent="-187157">
              <a:buSzPct val="100000"/>
              <a:buAutoNum type="arabicPeriod" startAt="1"/>
            </a:pPr>
            <a:r>
              <a:t>How will the execution count change as the maximum value of </a:t>
            </a:r>
            <a:r>
              <a:rPr>
                <a:solidFill>
                  <a:schemeClr val="accent1"/>
                </a:solidFill>
              </a:rPr>
              <a:t>n</a:t>
            </a:r>
            <a:r>
              <a:t> increases?</a:t>
            </a:r>
          </a:p>
        </p:txBody>
      </p:sp>
      <p:pic>
        <p:nvPicPr>
          <p:cNvPr id="19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63690" y="2001927"/>
            <a:ext cx="4777020" cy="18201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framing…"/>
          <p:cNvSpPr txBox="1"/>
          <p:nvPr/>
        </p:nvSpPr>
        <p:spPr>
          <a:xfrm>
            <a:off x="4138003" y="1037939"/>
            <a:ext cx="4070437" cy="2988429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HDW use informal run-time comparison to analyze algorithmic efficiency?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Efficient algorithms save time and money ($).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Test next week. Then writing classes. </a:t>
            </a:r>
          </a:p>
        </p:txBody>
      </p:sp>
      <p:pic>
        <p:nvPicPr>
          <p:cNvPr id="19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93" y="1497277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Vocab review…"/>
          <p:cNvSpPr txBox="1"/>
          <p:nvPr>
            <p:ph type="title"/>
          </p:nvPr>
        </p:nvSpPr>
        <p:spPr>
          <a:xfrm>
            <a:off x="1438671" y="184914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Vocab review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Keep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notebook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open. These definitions should be in your Glossary.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If not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copy each definition, in your </a:t>
            </a:r>
            <a:r>
              <a:rPr u="sng">
                <a:solidFill>
                  <a:schemeClr val="accent3">
                    <a:lumOff val="-9098"/>
                  </a:schemeClr>
                </a:solidFill>
              </a:rPr>
              <a:t>Java Glossary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</a:t>
            </a:r>
          </a:p>
        </p:txBody>
      </p:sp>
      <p:sp>
        <p:nvSpPr>
          <p:cNvPr id="200" name="Algorithm…"/>
          <p:cNvSpPr txBox="1"/>
          <p:nvPr/>
        </p:nvSpPr>
        <p:spPr>
          <a:xfrm>
            <a:off x="530494" y="1567298"/>
            <a:ext cx="1929727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Algorithm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A step-by-step procedure for solving a problem</a:t>
            </a:r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</p:txBody>
      </p:sp>
      <p:pic>
        <p:nvPicPr>
          <p:cNvPr id="20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86857" y="1296210"/>
            <a:ext cx="4085134" cy="3174490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Statement execution count…"/>
          <p:cNvSpPr txBox="1"/>
          <p:nvPr/>
        </p:nvSpPr>
        <p:spPr>
          <a:xfrm>
            <a:off x="530494" y="2722998"/>
            <a:ext cx="1929727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Statement execution count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The number of times a statement is executed by a program.</a:t>
            </a:r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2" grpId="2"/>
      <p:bldP build="whole" bldLvl="1" animBg="1" rev="0" advAuto="0" spid="20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09" name="Google Shape;118;p19"/>
          <p:cNvGrpSpPr/>
          <p:nvPr/>
        </p:nvGrpSpPr>
        <p:grpSpPr>
          <a:xfrm>
            <a:off x="2119861" y="42840"/>
            <a:ext cx="5092944" cy="745623"/>
            <a:chOff x="-1" y="0"/>
            <a:chExt cx="5092942" cy="745622"/>
          </a:xfrm>
        </p:grpSpPr>
        <p:sp>
          <p:nvSpPr>
            <p:cNvPr id="205" name="Rectangle"/>
            <p:cNvSpPr/>
            <p:nvPr/>
          </p:nvSpPr>
          <p:spPr>
            <a:xfrm>
              <a:off x="-2" y="0"/>
              <a:ext cx="4546963" cy="74562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08" name="Do now…"/>
            <p:cNvGrpSpPr/>
            <p:nvPr/>
          </p:nvGrpSpPr>
          <p:grpSpPr>
            <a:xfrm>
              <a:off x="9457" y="9458"/>
              <a:ext cx="5083485" cy="726706"/>
              <a:chOff x="0" y="0"/>
              <a:chExt cx="5083483" cy="726705"/>
            </a:xfrm>
          </p:grpSpPr>
          <p:sp>
            <p:nvSpPr>
              <p:cNvPr id="206" name="Rectangle"/>
              <p:cNvSpPr/>
              <p:nvPr/>
            </p:nvSpPr>
            <p:spPr>
              <a:xfrm>
                <a:off x="-1" y="-1"/>
                <a:ext cx="5083485" cy="72670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07" name="Practice problem #2…"/>
              <p:cNvSpPr txBox="1"/>
              <p:nvPr/>
            </p:nvSpPr>
            <p:spPr>
              <a:xfrm>
                <a:off x="12699" y="12699"/>
                <a:ext cx="5058085" cy="701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Practice problem #2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Take notes and answer questions in your </a:t>
                </a:r>
                <a:r>
                  <a:rPr b="1">
                    <a:solidFill>
                      <a:schemeClr val="accent1"/>
                    </a:solidFill>
                  </a:rPr>
                  <a:t>notebook</a:t>
                </a:r>
                <a:r>
                  <a:rPr>
                    <a:solidFill>
                      <a:schemeClr val="accent1"/>
                    </a:solidFill>
                  </a:rPr>
                  <a:t>.</a:t>
                </a:r>
              </a:p>
            </p:txBody>
          </p:sp>
        </p:grpSp>
      </p:grpSp>
      <p:pic>
        <p:nvPicPr>
          <p:cNvPr id="21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4231" y="1069209"/>
            <a:ext cx="6244204" cy="30050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5" name="Google Shape;118;p19"/>
          <p:cNvGrpSpPr/>
          <p:nvPr/>
        </p:nvGrpSpPr>
        <p:grpSpPr>
          <a:xfrm>
            <a:off x="2119861" y="42840"/>
            <a:ext cx="5092944" cy="745623"/>
            <a:chOff x="-1" y="0"/>
            <a:chExt cx="5092942" cy="745622"/>
          </a:xfrm>
        </p:grpSpPr>
        <p:sp>
          <p:nvSpPr>
            <p:cNvPr id="211" name="Rectangle"/>
            <p:cNvSpPr/>
            <p:nvPr/>
          </p:nvSpPr>
          <p:spPr>
            <a:xfrm>
              <a:off x="-2" y="0"/>
              <a:ext cx="4546963" cy="74562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14" name="Do now…"/>
            <p:cNvGrpSpPr/>
            <p:nvPr/>
          </p:nvGrpSpPr>
          <p:grpSpPr>
            <a:xfrm>
              <a:off x="9457" y="9458"/>
              <a:ext cx="5083485" cy="726706"/>
              <a:chOff x="0" y="0"/>
              <a:chExt cx="5083483" cy="726705"/>
            </a:xfrm>
          </p:grpSpPr>
          <p:sp>
            <p:nvSpPr>
              <p:cNvPr id="212" name="Rectangle"/>
              <p:cNvSpPr/>
              <p:nvPr/>
            </p:nvSpPr>
            <p:spPr>
              <a:xfrm>
                <a:off x="-1" y="-1"/>
                <a:ext cx="5083485" cy="72670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13" name="Practice problem #1…"/>
              <p:cNvSpPr txBox="1"/>
              <p:nvPr/>
            </p:nvSpPr>
            <p:spPr>
              <a:xfrm>
                <a:off x="12699" y="12699"/>
                <a:ext cx="5058085" cy="701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Practice problem #1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Take notes and answer questions in your </a:t>
                </a:r>
                <a:r>
                  <a:rPr b="1">
                    <a:solidFill>
                      <a:schemeClr val="accent1"/>
                    </a:solidFill>
                  </a:rPr>
                  <a:t>notebook</a:t>
                </a:r>
                <a:r>
                  <a:rPr>
                    <a:solidFill>
                      <a:schemeClr val="accent1"/>
                    </a:solidFill>
                  </a:rPr>
                  <a:t>.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0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2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95235" y="1558751"/>
            <a:ext cx="5834678" cy="282432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6" name="Google Shape;118;p19"/>
          <p:cNvGrpSpPr/>
          <p:nvPr/>
        </p:nvGrpSpPr>
        <p:grpSpPr>
          <a:xfrm>
            <a:off x="2119861" y="42840"/>
            <a:ext cx="5092944" cy="745623"/>
            <a:chOff x="-1" y="0"/>
            <a:chExt cx="5092942" cy="745622"/>
          </a:xfrm>
        </p:grpSpPr>
        <p:sp>
          <p:nvSpPr>
            <p:cNvPr id="222" name="Rectangle"/>
            <p:cNvSpPr/>
            <p:nvPr/>
          </p:nvSpPr>
          <p:spPr>
            <a:xfrm>
              <a:off x="-2" y="0"/>
              <a:ext cx="4546963" cy="74562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25" name="Do now…"/>
            <p:cNvGrpSpPr/>
            <p:nvPr/>
          </p:nvGrpSpPr>
          <p:grpSpPr>
            <a:xfrm>
              <a:off x="9457" y="9458"/>
              <a:ext cx="5083485" cy="726706"/>
              <a:chOff x="0" y="0"/>
              <a:chExt cx="5083483" cy="726705"/>
            </a:xfrm>
          </p:grpSpPr>
          <p:sp>
            <p:nvSpPr>
              <p:cNvPr id="223" name="Rectangle"/>
              <p:cNvSpPr/>
              <p:nvPr/>
            </p:nvSpPr>
            <p:spPr>
              <a:xfrm>
                <a:off x="-1" y="-1"/>
                <a:ext cx="5083485" cy="72670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24" name="Practice problem #1…"/>
              <p:cNvSpPr txBox="1"/>
              <p:nvPr/>
            </p:nvSpPr>
            <p:spPr>
              <a:xfrm>
                <a:off x="12699" y="12699"/>
                <a:ext cx="5058085" cy="701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Practice problem #1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Take notes and answer questions in your </a:t>
                </a:r>
                <a:r>
                  <a:rPr b="1">
                    <a:solidFill>
                      <a:schemeClr val="accent1"/>
                    </a:solidFill>
                  </a:rPr>
                  <a:t>notebook</a:t>
                </a:r>
                <a:r>
                  <a:rPr>
                    <a:solidFill>
                      <a:schemeClr val="accent1"/>
                    </a:solidFill>
                  </a:rPr>
                  <a:t>.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pic>
        <p:nvPicPr>
          <p:cNvPr id="23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9325" y="749274"/>
            <a:ext cx="7034016" cy="37970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6" name="Google Shape;118;p19"/>
          <p:cNvGrpSpPr/>
          <p:nvPr/>
        </p:nvGrpSpPr>
        <p:grpSpPr>
          <a:xfrm>
            <a:off x="2119861" y="42840"/>
            <a:ext cx="5092944" cy="745623"/>
            <a:chOff x="-1" y="0"/>
            <a:chExt cx="5092942" cy="745622"/>
          </a:xfrm>
        </p:grpSpPr>
        <p:sp>
          <p:nvSpPr>
            <p:cNvPr id="232" name="Rectangle"/>
            <p:cNvSpPr/>
            <p:nvPr/>
          </p:nvSpPr>
          <p:spPr>
            <a:xfrm>
              <a:off x="-2" y="0"/>
              <a:ext cx="4546963" cy="74562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35" name="Do now…"/>
            <p:cNvGrpSpPr/>
            <p:nvPr/>
          </p:nvGrpSpPr>
          <p:grpSpPr>
            <a:xfrm>
              <a:off x="9457" y="9458"/>
              <a:ext cx="5083485" cy="726706"/>
              <a:chOff x="0" y="0"/>
              <a:chExt cx="5083483" cy="726705"/>
            </a:xfrm>
          </p:grpSpPr>
          <p:sp>
            <p:nvSpPr>
              <p:cNvPr id="233" name="Rectangle"/>
              <p:cNvSpPr/>
              <p:nvPr/>
            </p:nvSpPr>
            <p:spPr>
              <a:xfrm>
                <a:off x="-1" y="-1"/>
                <a:ext cx="5083485" cy="72670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34" name="Practice problem #2…"/>
              <p:cNvSpPr txBox="1"/>
              <p:nvPr/>
            </p:nvSpPr>
            <p:spPr>
              <a:xfrm>
                <a:off x="12699" y="12699"/>
                <a:ext cx="5058085" cy="701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Practice problem #2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Take notes and answer questions in your </a:t>
                </a:r>
                <a:r>
                  <a:rPr b="1">
                    <a:solidFill>
                      <a:schemeClr val="accent1"/>
                    </a:solidFill>
                  </a:rPr>
                  <a:t>notebook</a:t>
                </a:r>
                <a:r>
                  <a:rPr>
                    <a:solidFill>
                      <a:schemeClr val="accent1"/>
                    </a:solidFill>
                  </a:rPr>
                  <a:t>.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45" name="Google Shape;118;p19"/>
          <p:cNvGrpSpPr/>
          <p:nvPr/>
        </p:nvGrpSpPr>
        <p:grpSpPr>
          <a:xfrm>
            <a:off x="2119861" y="42840"/>
            <a:ext cx="5092944" cy="745623"/>
            <a:chOff x="-1" y="0"/>
            <a:chExt cx="5092942" cy="745622"/>
          </a:xfrm>
        </p:grpSpPr>
        <p:sp>
          <p:nvSpPr>
            <p:cNvPr id="241" name="Rectangle"/>
            <p:cNvSpPr/>
            <p:nvPr/>
          </p:nvSpPr>
          <p:spPr>
            <a:xfrm>
              <a:off x="-2" y="0"/>
              <a:ext cx="4546963" cy="74562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44" name="Do now…"/>
            <p:cNvGrpSpPr/>
            <p:nvPr/>
          </p:nvGrpSpPr>
          <p:grpSpPr>
            <a:xfrm>
              <a:off x="9457" y="9458"/>
              <a:ext cx="5083485" cy="726706"/>
              <a:chOff x="0" y="0"/>
              <a:chExt cx="5083483" cy="726705"/>
            </a:xfrm>
          </p:grpSpPr>
          <p:sp>
            <p:nvSpPr>
              <p:cNvPr id="242" name="Rectangle"/>
              <p:cNvSpPr/>
              <p:nvPr/>
            </p:nvSpPr>
            <p:spPr>
              <a:xfrm>
                <a:off x="-1" y="-1"/>
                <a:ext cx="5083485" cy="72670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43" name="Practice problem #2…"/>
              <p:cNvSpPr txBox="1"/>
              <p:nvPr/>
            </p:nvSpPr>
            <p:spPr>
              <a:xfrm>
                <a:off x="12699" y="12699"/>
                <a:ext cx="5058085" cy="701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Practice problem #2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Take notes and answer questions in your </a:t>
                </a:r>
                <a:r>
                  <a:rPr b="1">
                    <a:solidFill>
                      <a:schemeClr val="accent1"/>
                    </a:solidFill>
                  </a:rPr>
                  <a:t>notebook</a:t>
                </a:r>
                <a:r>
                  <a:rPr>
                    <a:solidFill>
                      <a:schemeClr val="accent1"/>
                    </a:solidFill>
                  </a:rPr>
                  <a:t>.</a:t>
                </a:r>
              </a:p>
            </p:txBody>
          </p:sp>
        </p:grpSp>
      </p:grpSp>
      <p:pic>
        <p:nvPicPr>
          <p:cNvPr id="24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1748" y="820392"/>
            <a:ext cx="7088352" cy="37772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118;p19"/>
          <p:cNvGrpSpPr/>
          <p:nvPr/>
        </p:nvGrpSpPr>
        <p:grpSpPr>
          <a:xfrm>
            <a:off x="2119861" y="42840"/>
            <a:ext cx="5092944" cy="745623"/>
            <a:chOff x="-1" y="0"/>
            <a:chExt cx="5092942" cy="745622"/>
          </a:xfrm>
        </p:grpSpPr>
        <p:sp>
          <p:nvSpPr>
            <p:cNvPr id="248" name="Rectangle"/>
            <p:cNvSpPr/>
            <p:nvPr/>
          </p:nvSpPr>
          <p:spPr>
            <a:xfrm>
              <a:off x="-2" y="0"/>
              <a:ext cx="4546963" cy="74562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51" name="Do now…"/>
            <p:cNvGrpSpPr/>
            <p:nvPr/>
          </p:nvGrpSpPr>
          <p:grpSpPr>
            <a:xfrm>
              <a:off x="9457" y="9458"/>
              <a:ext cx="5083485" cy="726706"/>
              <a:chOff x="0" y="0"/>
              <a:chExt cx="5083483" cy="726705"/>
            </a:xfrm>
          </p:grpSpPr>
          <p:sp>
            <p:nvSpPr>
              <p:cNvPr id="249" name="Rectangle"/>
              <p:cNvSpPr/>
              <p:nvPr/>
            </p:nvSpPr>
            <p:spPr>
              <a:xfrm>
                <a:off x="-1" y="-1"/>
                <a:ext cx="5083485" cy="72670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50" name="Practice problem #3…"/>
              <p:cNvSpPr txBox="1"/>
              <p:nvPr/>
            </p:nvSpPr>
            <p:spPr>
              <a:xfrm>
                <a:off x="12699" y="12699"/>
                <a:ext cx="5058085" cy="701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Practice problem #3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Take notes and answer questions in your </a:t>
                </a:r>
                <a:r>
                  <a:rPr b="1">
                    <a:solidFill>
                      <a:schemeClr val="accent1"/>
                    </a:solidFill>
                  </a:rPr>
                  <a:t>notebook</a:t>
                </a:r>
                <a:r>
                  <a:rPr>
                    <a:solidFill>
                      <a:schemeClr val="accent1"/>
                    </a:solidFill>
                  </a:rPr>
                  <a:t>.</a:t>
                </a:r>
              </a:p>
            </p:txBody>
          </p:sp>
        </p:grpSp>
      </p:grpSp>
      <p:sp>
        <p:nvSpPr>
          <p:cNvPr id="253" name="Find the execution statement count for the program below:"/>
          <p:cNvSpPr txBox="1"/>
          <p:nvPr/>
        </p:nvSpPr>
        <p:spPr>
          <a:xfrm>
            <a:off x="2267793" y="1118423"/>
            <a:ext cx="460841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Find the </a:t>
            </a:r>
            <a:r>
              <a:rPr>
                <a:solidFill>
                  <a:schemeClr val="accent1"/>
                </a:solidFill>
              </a:rPr>
              <a:t>execution statement count</a:t>
            </a:r>
            <a:r>
              <a:t> for the program below:</a:t>
            </a:r>
          </a:p>
        </p:txBody>
      </p:sp>
      <p:pic>
        <p:nvPicPr>
          <p:cNvPr id="25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23183" y="1616715"/>
            <a:ext cx="4686301" cy="2730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