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7" name="Shape 167"/>
          <p:cNvSpPr/>
          <p:nvPr>
            <p:ph type="sldImg"/>
          </p:nvPr>
        </p:nvSpPr>
        <p:spPr>
          <a:xfrm>
            <a:off x="1143000" y="685800"/>
            <a:ext cx="4572000" cy="3429000"/>
          </a:xfrm>
          <a:prstGeom prst="rect">
            <a:avLst/>
          </a:prstGeom>
        </p:spPr>
        <p:txBody>
          <a:bodyPr/>
          <a:lstStyle/>
          <a:p>
            <a:pPr/>
          </a:p>
        </p:txBody>
      </p:sp>
      <p:sp>
        <p:nvSpPr>
          <p:cNvPr id="168" name="Shape 16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marL="187157" indent="-187157">
              <a:buSzPct val="100000"/>
              <a:buAutoNum type="arabicPeriod" startAt="1"/>
            </a:pPr>
            <a:r>
              <a:t>refernece equality refers to the location in memory, so distinct items with the same data will be considered unequal. Logical equality compares the attributes of the objects and uses the equals() method.  </a:t>
            </a:r>
          </a:p>
          <a:p>
            <a:pPr marL="187157" indent="-187157">
              <a:buSzPct val="100000"/>
              <a:buAutoNum type="arabicPeriod" startAt="1"/>
            </a:pPr>
            <a:r>
              <a:t>Because you can run into big problems when you’re comparing objects in the conditions of control structures!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Shape 190"/>
          <p:cNvSpPr/>
          <p:nvPr>
            <p:ph type="sldImg"/>
          </p:nvPr>
        </p:nvSpPr>
        <p:spPr>
          <a:prstGeom prst="rect">
            <a:avLst/>
          </a:prstGeom>
        </p:spPr>
        <p:txBody>
          <a:bodyPr/>
          <a:lstStyle/>
          <a:p>
            <a:pPr/>
          </a:p>
        </p:txBody>
      </p:sp>
      <p:sp>
        <p:nvSpPr>
          <p:cNvPr id="191" name="Shape 191"/>
          <p:cNvSpPr/>
          <p:nvPr>
            <p:ph type="body" sz="quarter" idx="1"/>
          </p:nvPr>
        </p:nvSpPr>
        <p:spPr>
          <a:prstGeom prst="rect">
            <a:avLst/>
          </a:prstGeom>
        </p:spPr>
        <p:txBody>
          <a:bodyPr/>
          <a:lstStyle/>
          <a:p>
            <a:pPr/>
            <a:r>
              <a:t>See solution code on github.</a:t>
            </a:r>
          </a:p>
          <a:p>
            <a:pPr/>
          </a:p>
          <a:p>
            <a:pPr/>
            <a:r>
              <a:t>+How do I get started? Read through TODO, then examine the CSTeacher and Student classes.</a:t>
            </a:r>
          </a:p>
          <a:p>
            <a:pPr/>
            <a:r>
              <a:t>+How will an if-else control structure be useful here? making decisions about whether students are identical, whether they have the same teacher</a:t>
            </a:r>
          </a:p>
          <a:p>
            <a:pPr/>
            <a:r>
              <a:t>+How can I access a student’s teacher? getTeacher() method</a:t>
            </a:r>
          </a:p>
          <a:p>
            <a:pPr/>
            <a:r>
              <a:t>+How is the distinction between reference and logical equality important? in this problem we care about logical equality</a:t>
            </a:r>
          </a:p>
          <a:p>
            <a:pPr/>
            <a:r>
              <a:t>+why? because we care about whether the objects contain the same data, not the same location in memory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hape 195"/>
          <p:cNvSpPr/>
          <p:nvPr>
            <p:ph type="sldImg"/>
          </p:nvPr>
        </p:nvSpPr>
        <p:spPr>
          <a:prstGeom prst="rect">
            <a:avLst/>
          </a:prstGeom>
        </p:spPr>
        <p:txBody>
          <a:bodyPr/>
          <a:lstStyle/>
          <a:p>
            <a:pPr/>
          </a:p>
        </p:txBody>
      </p:sp>
      <p:sp>
        <p:nvSpPr>
          <p:cNvPr id="196" name="Shape 196"/>
          <p:cNvSpPr/>
          <p:nvPr>
            <p:ph type="body" sz="quarter" idx="1"/>
          </p:nvPr>
        </p:nvSpPr>
        <p:spPr>
          <a:prstGeom prst="rect">
            <a:avLst/>
          </a:prstGeom>
        </p:spPr>
        <p:txBody>
          <a:bodyPr/>
          <a:lstStyle/>
          <a:p>
            <a:pPr/>
          </a:p>
          <a:p>
            <a:pPr/>
            <a:r>
              <a:t>+answers will vary, students might find it hard to remember to use r1.equals(r2)</a:t>
            </a:r>
          </a:p>
          <a:p>
            <a:pPr/>
            <a:r>
              <a:t>+answers will vary.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6"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7"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18"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19"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0"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22" name="xx%"/>
          <p:cNvSpPr txBox="1"/>
          <p:nvPr>
            <p:ph type="title" hasCustomPrompt="1"/>
          </p:nvPr>
        </p:nvSpPr>
        <p:spPr>
          <a:prstGeom prst="rect">
            <a:avLst/>
          </a:prstGeom>
        </p:spPr>
        <p:txBody>
          <a:bodyPr/>
          <a:lstStyle/>
          <a:p>
            <a:pPr/>
            <a:r>
              <a:t>xx%</a:t>
            </a:r>
          </a:p>
        </p:txBody>
      </p:sp>
      <p:sp>
        <p:nvSpPr>
          <p:cNvPr id="123"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3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3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0"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2"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43"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44"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45" name="Google Shape;30;p4"/>
          <p:cNvSpPr txBox="1"/>
          <p:nvPr/>
        </p:nvSpPr>
        <p:spPr>
          <a:xfrm>
            <a:off x="169150" y="4739999"/>
            <a:ext cx="8552700"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p>
            <a:pPr>
              <a:defRPr b="1">
                <a:solidFill>
                  <a:srgbClr val="000000"/>
                </a:solidFill>
                <a:latin typeface="Lato"/>
                <a:ea typeface="Lato"/>
                <a:cs typeface="Lato"/>
                <a:sym typeface="Lato"/>
              </a:defRPr>
            </a:pPr>
            <a:r>
              <a:t>Class: </a:t>
            </a:r>
            <a:r>
              <a:rPr b="0"/>
              <a:t>Pre-calculus </a:t>
            </a:r>
            <a:r>
              <a:t>Goal: </a:t>
            </a:r>
            <a:r>
              <a:rPr b="0"/>
              <a:t>Find relative minima and maxima on graphs</a:t>
            </a:r>
          </a:p>
        </p:txBody>
      </p:sp>
      <p:sp>
        <p:nvSpPr>
          <p:cNvPr id="146" name="Google Shape;31;p4"/>
          <p:cNvSpPr txBox="1"/>
          <p:nvPr/>
        </p:nvSpPr>
        <p:spPr>
          <a:xfrm>
            <a:off x="7263947" y="6563"/>
            <a:ext cx="5621103" cy="398747"/>
          </a:xfrm>
          <a:prstGeom prst="rect">
            <a:avLst/>
          </a:prstGeom>
          <a:ln w="12700">
            <a:miter lim="400000"/>
          </a:ln>
          <a:extLst>
            <a:ext uri="{C572A759-6A51-4108-AA02-DFA0A04FC94B}">
              <ma14:wrappingTextBoxFlag xmlns:ma14="http://schemas.microsoft.com/office/mac/drawingml/2011/main" val="1"/>
            </a:ext>
          </a:extLst>
        </p:spPr>
        <p:txBody>
          <a:bodyPr lIns="91422" tIns="91422" rIns="91422" bIns="91422">
            <a:spAutoFit/>
          </a:bodyPr>
          <a:lstStyle>
            <a:lvl1pPr>
              <a:defRPr>
                <a:solidFill>
                  <a:srgbClr val="000000"/>
                </a:solidFill>
                <a:latin typeface="Lato"/>
                <a:ea typeface="Lato"/>
                <a:cs typeface="Lato"/>
                <a:sym typeface="Lato"/>
              </a:defRPr>
            </a:lvl1pPr>
          </a:lstStyle>
          <a:p>
            <a:pPr/>
            <a:r>
              <a:t>Dr. O’Brien, 9/23/21</a:t>
            </a:r>
          </a:p>
        </p:txBody>
      </p:sp>
      <p:sp>
        <p:nvSpPr>
          <p:cNvPr id="147"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55" name="Google Shape;24;p4"/>
          <p:cNvSpPr/>
          <p:nvPr/>
        </p:nvSpPr>
        <p:spPr>
          <a:xfrm>
            <a:off x="2477722" y="415649"/>
            <a:ext cx="6244203" cy="4"/>
          </a:xfrm>
          <a:prstGeom prst="line">
            <a:avLst/>
          </a:prstGeom>
          <a:ln w="38100">
            <a:solidFill>
              <a:srgbClr val="000000"/>
            </a:solidFill>
          </a:ln>
        </p:spPr>
        <p:txBody>
          <a:bodyPr lIns="45718" tIns="45718" rIns="45718" bIns="45718"/>
          <a:lstStyle/>
          <a:p>
            <a:pPr>
              <a:defRPr>
                <a:latin typeface="+mn-lt"/>
                <a:ea typeface="+mn-ea"/>
                <a:cs typeface="+mn-cs"/>
                <a:sym typeface="Arial"/>
              </a:defRPr>
            </a:pPr>
          </a:p>
        </p:txBody>
      </p:sp>
      <p:sp>
        <p:nvSpPr>
          <p:cNvPr id="156" name="Google Shape;25;p4"/>
          <p:cNvSpPr/>
          <p:nvPr/>
        </p:nvSpPr>
        <p:spPr>
          <a:xfrm>
            <a:off x="2477722" y="4739998"/>
            <a:ext cx="6244203"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7" name="Google Shape;26;p4"/>
          <p:cNvSpPr/>
          <p:nvPr/>
        </p:nvSpPr>
        <p:spPr>
          <a:xfrm>
            <a:off x="425197" y="415650"/>
            <a:ext cx="183304" cy="4"/>
          </a:xfrm>
          <a:prstGeom prst="line">
            <a:avLst/>
          </a:prstGeom>
          <a:ln w="19050">
            <a:solidFill>
              <a:srgbClr val="000000"/>
            </a:solidFill>
          </a:ln>
        </p:spPr>
        <p:txBody>
          <a:bodyPr lIns="45718" tIns="45718" rIns="45718" bIns="45718"/>
          <a:lstStyle/>
          <a:p>
            <a:pPr>
              <a:defRPr>
                <a:latin typeface="+mn-lt"/>
                <a:ea typeface="+mn-ea"/>
                <a:cs typeface="+mn-cs"/>
                <a:sym typeface="Arial"/>
              </a:defRPr>
            </a:pPr>
          </a:p>
        </p:txBody>
      </p:sp>
      <p:sp>
        <p:nvSpPr>
          <p:cNvPr id="158" name="Title Text"/>
          <p:cNvSpPr txBox="1"/>
          <p:nvPr>
            <p:ph type="title"/>
          </p:nvPr>
        </p:nvSpPr>
        <p:spPr>
          <a:xfrm>
            <a:off x="2400250" y="575950"/>
            <a:ext cx="6321601" cy="635403"/>
          </a:xfrm>
          <a:prstGeom prst="rect">
            <a:avLst/>
          </a:prstGeom>
        </p:spPr>
        <p:txBody>
          <a:bodyPr lIns="91421" tIns="91421" rIns="91421" bIns="91421" anchor="t"/>
          <a:lstStyle>
            <a:lvl1pPr algn="l">
              <a:defRPr sz="3000">
                <a:solidFill>
                  <a:srgbClr val="000000"/>
                </a:solidFill>
                <a:latin typeface="Raleway"/>
                <a:ea typeface="Raleway"/>
                <a:cs typeface="Raleway"/>
                <a:sym typeface="Raleway"/>
              </a:defRPr>
            </a:lvl1pPr>
          </a:lstStyle>
          <a:p>
            <a:pPr/>
            <a:r>
              <a:t>Title Text</a:t>
            </a:r>
          </a:p>
        </p:txBody>
      </p:sp>
      <p:sp>
        <p:nvSpPr>
          <p:cNvPr id="159" name="Body Level One…"/>
          <p:cNvSpPr txBox="1"/>
          <p:nvPr>
            <p:ph type="body" idx="1"/>
          </p:nvPr>
        </p:nvSpPr>
        <p:spPr>
          <a:xfrm>
            <a:off x="2410111" y="1595776"/>
            <a:ext cx="6321603" cy="3002404"/>
          </a:xfrm>
          <a:prstGeom prst="rect">
            <a:avLst/>
          </a:prstGeom>
        </p:spPr>
        <p:txBody>
          <a:bodyPr lIns="91421" tIns="91421" rIns="91421" bIns="91421"/>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60" name="Dr. O’Brien 9/23/21"/>
          <p:cNvSpPr txBox="1"/>
          <p:nvPr/>
        </p:nvSpPr>
        <p:spPr>
          <a:xfrm>
            <a:off x="7323780" y="39451"/>
            <a:ext cx="1623753" cy="215901"/>
          </a:xfrm>
          <a:prstGeom prst="rect">
            <a:avLst/>
          </a:prstGeom>
          <a:ln w="12700">
            <a:miter lim="400000"/>
          </a:ln>
          <a:extLst>
            <a:ext uri="{C572A759-6A51-4108-AA02-DFA0A04FC94B}">
              <ma14:wrappingTextBoxFlag xmlns:ma14="http://schemas.microsoft.com/office/mac/drawingml/2011/main" val="1"/>
            </a:ext>
          </a:extLst>
        </p:spPr>
        <p:txBody>
          <a:bodyPr wrap="none" lIns="0" tIns="0" rIns="0" bIns="0">
            <a:spAutoFit/>
          </a:bodyPr>
          <a:lstStyle/>
          <a:p>
            <a:pPr/>
            <a:r>
              <a:t>Dr. O’Brien 10/25/21</a:t>
            </a:r>
          </a:p>
        </p:txBody>
      </p:sp>
      <p:sp>
        <p:nvSpPr>
          <p:cNvPr id="161" name="Slide Number"/>
          <p:cNvSpPr txBox="1"/>
          <p:nvPr>
            <p:ph type="sldNum" sz="quarter" idx="2"/>
          </p:nvPr>
        </p:nvSpPr>
        <p:spPr>
          <a:xfrm>
            <a:off x="8709893" y="4717937"/>
            <a:ext cx="336807" cy="335245"/>
          </a:xfrm>
          <a:prstGeom prst="rect">
            <a:avLst/>
          </a:prstGeom>
        </p:spPr>
        <p:txBody>
          <a:bodyPr lIns="91421" tIns="91421" rIns="91421" bIns="91421"/>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2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9"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0"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1"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2"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39"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0"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1"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2"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3"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4"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4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4"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5" name="Google Shape;33;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6" name="Google Shape;34;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7" name="Google Shape;35;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58"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59"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0" name="Google Shape;38;p5"/>
          <p:cNvSpPr txBox="1"/>
          <p:nvPr>
            <p:ph type="body" sz="quarter" idx="21"/>
          </p:nvPr>
        </p:nvSpPr>
        <p:spPr>
          <a:xfrm>
            <a:off x="5650572" y="1602675"/>
            <a:ext cx="3071402" cy="3002402"/>
          </a:xfrm>
          <a:prstGeom prst="rect">
            <a:avLst/>
          </a:prstGeom>
        </p:spPr>
        <p:txBody>
          <a:bodyPr/>
          <a:lstStyle/>
          <a:p>
            <a:pPr algn="l"/>
          </a:p>
        </p:txBody>
      </p:sp>
      <p:sp>
        <p:nvSpPr>
          <p:cNvPr id="6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69"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77"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8" name="Google Shape;44;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79"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0"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8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9" name="Google Shape;49;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0"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9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9" name="Google Shape;53;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latin typeface="+mn-lt"/>
                <a:ea typeface="+mn-ea"/>
                <a:cs typeface="+mn-cs"/>
                <a:sym typeface="Arial"/>
              </a:defRPr>
            </a:pPr>
          </a:p>
        </p:txBody>
      </p:sp>
      <p:sp>
        <p:nvSpPr>
          <p:cNvPr id="100" name="Google Shape;54;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0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0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03" name="Google Shape;57;p9"/>
          <p:cNvSpPr txBox="1"/>
          <p:nvPr>
            <p:ph type="body" sz="half" idx="21"/>
          </p:nvPr>
        </p:nvSpPr>
        <p:spPr>
          <a:xfrm>
            <a:off x="4939500" y="724199"/>
            <a:ext cx="3837000" cy="3695102"/>
          </a:xfrm>
          <a:prstGeom prst="rect">
            <a:avLst/>
          </a:prstGeom>
        </p:spPr>
        <p:txBody>
          <a:bodyPr anchor="ctr"/>
          <a:lstStyle/>
          <a:p>
            <a:pPr algn="l"/>
          </a:p>
        </p:txBody>
      </p:sp>
      <p:sp>
        <p:nvSpPr>
          <p:cNvPr id="10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1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12" name="Google Shape;60;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13" name="Google Shape;61;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1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1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5;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6;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tif"/><Relationship Id="rId4" Type="http://schemas.openxmlformats.org/officeDocument/2006/relationships/image" Target="../media/image2.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Google Shape;76;p13"/>
          <p:cNvSpPr txBox="1"/>
          <p:nvPr>
            <p:ph type="ctrTitle"/>
          </p:nvPr>
        </p:nvSpPr>
        <p:spPr>
          <a:xfrm>
            <a:off x="2371725" y="630223"/>
            <a:ext cx="6331500" cy="1542003"/>
          </a:xfrm>
          <a:prstGeom prst="rect">
            <a:avLst/>
          </a:prstGeom>
        </p:spPr>
        <p:txBody>
          <a:bodyPr/>
          <a:lstStyle/>
          <a:p>
            <a:pPr>
              <a:defRPr sz="4300">
                <a:solidFill>
                  <a:srgbClr val="0000FF"/>
                </a:solidFill>
              </a:defRPr>
            </a:pPr>
            <a:r>
              <a:t>Fall 2021 Java</a:t>
            </a:r>
          </a:p>
          <a:p>
            <a:pPr>
              <a:defRPr sz="4300">
                <a:solidFill>
                  <a:srgbClr val="0000FF"/>
                </a:solidFill>
              </a:defRPr>
            </a:pPr>
            <a:r>
              <a:t>Lesson 7.1</a:t>
            </a:r>
          </a:p>
        </p:txBody>
      </p:sp>
      <p:sp>
        <p:nvSpPr>
          <p:cNvPr id="171" name="Google Shape;77;p13"/>
          <p:cNvSpPr txBox="1"/>
          <p:nvPr>
            <p:ph type="subTitle" sz="quarter" idx="1"/>
          </p:nvPr>
        </p:nvSpPr>
        <p:spPr>
          <a:prstGeom prst="rect">
            <a:avLst/>
          </a:prstGeom>
        </p:spPr>
        <p:txBody>
          <a:bodyPr/>
          <a:lstStyle/>
          <a:p>
            <a:pPr marL="0" indent="0">
              <a:lnSpc>
                <a:spcPct val="80000"/>
              </a:lnSpc>
              <a:defRPr sz="1600"/>
            </a:pPr>
            <a:r>
              <a:t>Dr. O’Brien</a:t>
            </a:r>
          </a:p>
          <a:p>
            <a:pPr marL="0" indent="0">
              <a:lnSpc>
                <a:spcPct val="80000"/>
              </a:lnSpc>
              <a:defRPr sz="1600"/>
            </a:pPr>
            <a:r>
              <a:t>Herbert H. </a:t>
            </a:r>
            <a:r>
              <a:t>Lehman High School</a:t>
            </a:r>
          </a:p>
          <a:p>
            <a:pPr marL="0" indent="0">
              <a:lnSpc>
                <a:spcPct val="80000"/>
              </a:lnSpc>
              <a:defRPr sz="1600"/>
            </a:pPr>
            <a:r>
              <a:t>November 1, 2021</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What’s the difference between reference equality and logical equality? Describe in a sentence.…"/>
          <p:cNvSpPr txBox="1"/>
          <p:nvPr/>
        </p:nvSpPr>
        <p:spPr>
          <a:xfrm>
            <a:off x="1417188" y="1687902"/>
            <a:ext cx="3497601" cy="3002402"/>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marL="457200" indent="-342900">
              <a:lnSpc>
                <a:spcPct val="115000"/>
              </a:lnSpc>
              <a:buClr>
                <a:srgbClr val="000000"/>
              </a:buClr>
              <a:buSzPts val="1800"/>
              <a:buFont typeface="Helvetica"/>
              <a:buChar char="●"/>
              <a:defRPr sz="1800">
                <a:solidFill>
                  <a:srgbClr val="000000"/>
                </a:solidFill>
                <a:latin typeface="Lato"/>
                <a:ea typeface="Lato"/>
                <a:cs typeface="Lato"/>
                <a:sym typeface="Lato"/>
              </a:defRPr>
            </a:pPr>
            <a:r>
              <a:t>What’s the difference between reference equality and logical equality? Describe in a sentence.</a:t>
            </a:r>
          </a:p>
          <a:p>
            <a:pPr marL="457200" indent="-342900">
              <a:lnSpc>
                <a:spcPct val="115000"/>
              </a:lnSpc>
              <a:buClr>
                <a:srgbClr val="000000"/>
              </a:buClr>
              <a:buSzPts val="1800"/>
              <a:buFont typeface="Helvetica"/>
              <a:buChar char="●"/>
              <a:defRPr sz="1800">
                <a:solidFill>
                  <a:srgbClr val="000000"/>
                </a:solidFill>
                <a:latin typeface="Lato"/>
                <a:ea typeface="Lato"/>
                <a:cs typeface="Lato"/>
                <a:sym typeface="Lato"/>
              </a:defRPr>
            </a:pPr>
            <a:r>
              <a:t>Why do you think it’s important to keep this distinction in mind when problem solving?</a:t>
            </a:r>
          </a:p>
        </p:txBody>
      </p:sp>
      <p:sp>
        <p:nvSpPr>
          <p:cNvPr id="174" name="Google Shape;119;p19"/>
          <p:cNvSpPr txBox="1"/>
          <p:nvPr>
            <p:ph type="body" sz="quarter" idx="1"/>
          </p:nvPr>
        </p:nvSpPr>
        <p:spPr>
          <a:xfrm>
            <a:off x="5000911" y="1932375"/>
            <a:ext cx="3981181" cy="1941903"/>
          </a:xfrm>
          <a:prstGeom prst="rect">
            <a:avLst/>
          </a:prstGeom>
        </p:spPr>
        <p:txBody>
          <a:bodyPr/>
          <a:lstStyle/>
          <a:p>
            <a:pPr marL="0" indent="0" defTabSz="548640">
              <a:buClrTx/>
              <a:buSzTx/>
              <a:buFontTx/>
              <a:buNone/>
              <a:defRPr b="1" sz="1080"/>
            </a:pPr>
            <a:r>
              <a:rPr>
                <a:solidFill>
                  <a:schemeClr val="accent1">
                    <a:lumOff val="-6117"/>
                  </a:schemeClr>
                </a:solidFill>
              </a:rPr>
              <a:t>Aliases: </a:t>
            </a:r>
            <a:br/>
            <a:r>
              <a:rPr b="0"/>
              <a:t>Two object variables that reference the same object</a:t>
            </a:r>
            <a:endParaRPr b="0"/>
          </a:p>
          <a:p>
            <a:pPr marL="0" indent="0" defTabSz="548640">
              <a:buClrTx/>
              <a:buSzTx/>
              <a:buFontTx/>
              <a:buNone/>
              <a:defRPr b="1" sz="1080">
                <a:solidFill>
                  <a:schemeClr val="accent1">
                    <a:lumOff val="-6117"/>
                  </a:schemeClr>
                </a:solidFill>
              </a:defRPr>
            </a:pPr>
          </a:p>
          <a:p>
            <a:pPr marL="0" indent="0" defTabSz="548640">
              <a:buClrTx/>
              <a:buSzTx/>
              <a:buFontTx/>
              <a:buNone/>
              <a:defRPr b="1" sz="1080"/>
            </a:pPr>
            <a:r>
              <a:rPr>
                <a:solidFill>
                  <a:schemeClr val="accent1">
                    <a:lumOff val="-6117"/>
                  </a:schemeClr>
                </a:solidFill>
              </a:rPr>
              <a:t>Reference equality:</a:t>
            </a:r>
            <a:br/>
            <a:r>
              <a:rPr b="0"/>
              <a:t>Equality operator (</a:t>
            </a:r>
            <a:r>
              <a:rPr b="0">
                <a:latin typeface="Courier New"/>
                <a:ea typeface="Courier New"/>
                <a:cs typeface="Courier New"/>
                <a:sym typeface="Courier New"/>
              </a:rPr>
              <a:t>==</a:t>
            </a:r>
            <a:r>
              <a:rPr b="0"/>
              <a:t>) compares the references (objects in memory) of two objects</a:t>
            </a:r>
            <a:endParaRPr b="0"/>
          </a:p>
          <a:p>
            <a:pPr marL="0" indent="0" defTabSz="548640">
              <a:buClrTx/>
              <a:buSzTx/>
              <a:buFontTx/>
              <a:buNone/>
              <a:defRPr b="1" sz="1080"/>
            </a:pPr>
          </a:p>
          <a:p>
            <a:pPr marL="0" indent="0" defTabSz="548640">
              <a:buClrTx/>
              <a:buSzTx/>
              <a:buFontTx/>
              <a:buNone/>
              <a:defRPr b="1" sz="1080"/>
            </a:pPr>
            <a:r>
              <a:rPr>
                <a:solidFill>
                  <a:schemeClr val="accent1">
                    <a:lumOff val="-6117"/>
                  </a:schemeClr>
                </a:solidFill>
              </a:rPr>
              <a:t>Logical equality:</a:t>
            </a:r>
            <a:br/>
            <a:r>
              <a:rPr b="0"/>
              <a:t>The .</a:t>
            </a:r>
            <a:r>
              <a:rPr b="0">
                <a:latin typeface="Courier New"/>
                <a:ea typeface="Courier New"/>
                <a:cs typeface="Courier New"/>
                <a:sym typeface="Courier New"/>
              </a:rPr>
              <a:t>equals()</a:t>
            </a:r>
            <a:r>
              <a:rPr b="0"/>
              <a:t> method compares the data of two oebjects, instead of the value of references</a:t>
            </a:r>
          </a:p>
        </p:txBody>
      </p:sp>
      <p:sp>
        <p:nvSpPr>
          <p:cNvPr id="175" name="Google Shape;118;p19"/>
          <p:cNvSpPr txBox="1"/>
          <p:nvPr>
            <p:ph type="title"/>
          </p:nvPr>
        </p:nvSpPr>
        <p:spPr>
          <a:xfrm>
            <a:off x="1424035" y="575950"/>
            <a:ext cx="7302729" cy="939691"/>
          </a:xfrm>
          <a:prstGeom prst="rect">
            <a:avLst/>
          </a:prstGeom>
          <a:solidFill>
            <a:srgbClr val="FFFFFF"/>
          </a:solidFill>
          <a:ln w="25400">
            <a:solidFill>
              <a:schemeClr val="accent1"/>
            </a:solidFill>
            <a:round/>
          </a:ln>
        </p:spPr>
        <p:txBody>
          <a:bodyPr lIns="91422" tIns="91422" rIns="91422" bIns="91422"/>
          <a:lstStyle/>
          <a:p>
            <a:pPr defTabSz="813816">
              <a:defRPr b="0" sz="2100">
                <a:solidFill>
                  <a:srgbClr val="F46524"/>
                </a:solidFill>
                <a:latin typeface="+mn-lt"/>
                <a:ea typeface="+mn-ea"/>
                <a:cs typeface="+mn-cs"/>
                <a:sym typeface="Arial"/>
              </a:defRPr>
            </a:pPr>
            <a:r>
              <a:t>do now</a:t>
            </a:r>
          </a:p>
          <a:p>
            <a:pPr defTabSz="813816">
              <a:defRPr b="0" sz="1200">
                <a:solidFill>
                  <a:schemeClr val="accent5"/>
                </a:solidFill>
                <a:latin typeface="+mj-lt"/>
                <a:ea typeface="+mj-ea"/>
                <a:cs typeface="+mj-cs"/>
                <a:sym typeface="Helvetica"/>
              </a:defRPr>
            </a:pPr>
            <a:r>
              <a:t>be sure to:</a:t>
            </a:r>
            <a:r>
              <a:rPr>
                <a:solidFill>
                  <a:schemeClr val="accent5">
                    <a:lumOff val="-9843"/>
                  </a:schemeClr>
                </a:solidFill>
              </a:rPr>
              <a:t> </a:t>
            </a:r>
            <a:r>
              <a:rPr>
                <a:solidFill>
                  <a:schemeClr val="accent3">
                    <a:lumOff val="-9098"/>
                  </a:schemeClr>
                </a:solidFill>
              </a:rPr>
              <a:t>Get out your </a:t>
            </a:r>
            <a:r>
              <a:rPr b="1">
                <a:solidFill>
                  <a:schemeClr val="accent3">
                    <a:lumOff val="-9098"/>
                  </a:schemeClr>
                </a:solidFill>
              </a:rPr>
              <a:t>binder</a:t>
            </a:r>
            <a:r>
              <a:rPr>
                <a:solidFill>
                  <a:schemeClr val="accent3">
                    <a:lumOff val="-9098"/>
                  </a:schemeClr>
                </a:solidFill>
              </a:rPr>
              <a:t>. Copy </a:t>
            </a:r>
            <a:r>
              <a:rPr b="1">
                <a:solidFill>
                  <a:schemeClr val="accent3">
                    <a:lumOff val="-9098"/>
                  </a:schemeClr>
                </a:solidFill>
              </a:rPr>
              <a:t>goal </a:t>
            </a:r>
            <a:r>
              <a:rPr>
                <a:solidFill>
                  <a:schemeClr val="accent3">
                    <a:lumOff val="-9098"/>
                  </a:schemeClr>
                </a:solidFill>
              </a:rPr>
              <a:t>and answer </a:t>
            </a:r>
            <a:r>
              <a:rPr b="1">
                <a:solidFill>
                  <a:schemeClr val="accent3">
                    <a:lumOff val="-9098"/>
                  </a:schemeClr>
                </a:solidFill>
              </a:rPr>
              <a:t>do now</a:t>
            </a:r>
            <a:r>
              <a:rPr>
                <a:solidFill>
                  <a:schemeClr val="accent3">
                    <a:lumOff val="-9098"/>
                  </a:schemeClr>
                </a:solidFill>
              </a:rPr>
              <a:t> questions below. Show all work or write a complete sentence for each answer: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3">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4" grpId="2"/>
      <p:bldP build="p" bldLvl="5" animBg="1" rev="0" advAuto="0" spid="173"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framing…"/>
          <p:cNvSpPr txBox="1"/>
          <p:nvPr/>
        </p:nvSpPr>
        <p:spPr>
          <a:xfrm>
            <a:off x="2273681" y="633802"/>
            <a:ext cx="5205063" cy="3643702"/>
          </a:xfrm>
          <a:prstGeom prst="rect">
            <a:avLst/>
          </a:prstGeom>
          <a:ln w="25400">
            <a:solidFill>
              <a:schemeClr val="accent1"/>
            </a:solidFill>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lnSpc>
                <a:spcPct val="115000"/>
              </a:lnSpc>
              <a:defRPr b="1" sz="1800">
                <a:solidFill>
                  <a:schemeClr val="accent5"/>
                </a:solidFill>
                <a:latin typeface="Lato"/>
                <a:ea typeface="Lato"/>
                <a:cs typeface="Lato"/>
                <a:sym typeface="Lato"/>
              </a:defRPr>
            </a:pPr>
            <a:r>
              <a:t>framing</a:t>
            </a:r>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what: </a:t>
            </a:r>
            <a:r>
              <a:rPr b="0"/>
              <a:t>HDW use boolean object comparison to solve computational problems</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why: </a:t>
            </a:r>
            <a:r>
              <a:rPr b="0"/>
              <a:t>Comparing objects can be trick. This activity gives us a change to practice using our skills developed on Friday.</a:t>
            </a:r>
            <a:endParaRPr b="0"/>
          </a:p>
          <a:p>
            <a:pPr marL="457200" indent="-342900">
              <a:lnSpc>
                <a:spcPct val="115000"/>
              </a:lnSpc>
              <a:buClr>
                <a:srgbClr val="000000"/>
              </a:buClr>
              <a:buSzPts val="1800"/>
              <a:buFont typeface="Helvetica"/>
              <a:buChar char="●"/>
              <a:defRPr b="1" sz="1800">
                <a:solidFill>
                  <a:srgbClr val="000000"/>
                </a:solidFill>
                <a:latin typeface="Lato"/>
                <a:ea typeface="Lato"/>
                <a:cs typeface="Lato"/>
                <a:sym typeface="Lato"/>
              </a:defRPr>
            </a:pPr>
            <a:r>
              <a:t>where to: </a:t>
            </a:r>
            <a:r>
              <a:rPr b="0"/>
              <a:t>Loops and iteration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9">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79">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79">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79">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79">
                                            <p:txEl>
                                              <p:pRg st="3" end="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Today’s activity (on Google Classroom)"/>
          <p:cNvSpPr txBox="1"/>
          <p:nvPr>
            <p:ph type="title"/>
          </p:nvPr>
        </p:nvSpPr>
        <p:spPr>
          <a:prstGeom prst="rect">
            <a:avLst/>
          </a:prstGeom>
        </p:spPr>
        <p:txBody>
          <a:bodyPr/>
          <a:lstStyle>
            <a:lvl1pPr defTabSz="786384">
              <a:defRPr sz="2580"/>
            </a:lvl1pPr>
          </a:lstStyle>
          <a:p>
            <a:pPr/>
            <a:r>
              <a:t>Today’s activity (on Google Classroom)</a:t>
            </a:r>
          </a:p>
        </p:txBody>
      </p:sp>
      <p:sp>
        <p:nvSpPr>
          <p:cNvPr id="182" name="Go to workstation. Log in to Google classroom.…"/>
          <p:cNvSpPr txBox="1"/>
          <p:nvPr>
            <p:ph type="body" sz="quarter" idx="1"/>
          </p:nvPr>
        </p:nvSpPr>
        <p:spPr>
          <a:xfrm>
            <a:off x="1003437" y="3480981"/>
            <a:ext cx="7728277" cy="1117197"/>
          </a:xfrm>
          <a:prstGeom prst="rect">
            <a:avLst/>
          </a:prstGeom>
        </p:spPr>
        <p:txBody>
          <a:bodyPr/>
          <a:lstStyle/>
          <a:p>
            <a:pPr/>
            <a:r>
              <a:t>Go to workstation. Log in to Google classroom.</a:t>
            </a:r>
          </a:p>
          <a:p>
            <a:pPr/>
            <a:r>
              <a:t>Open today’s activity.</a:t>
            </a:r>
          </a:p>
        </p:txBody>
      </p:sp>
      <p:pic>
        <p:nvPicPr>
          <p:cNvPr id="183" name="Image" descr="Image"/>
          <p:cNvPicPr>
            <a:picLocks noChangeAspect="1"/>
          </p:cNvPicPr>
          <p:nvPr/>
        </p:nvPicPr>
        <p:blipFill>
          <a:blip r:embed="rId2">
            <a:extLst/>
          </a:blip>
          <a:stretch>
            <a:fillRect/>
          </a:stretch>
        </p:blipFill>
        <p:spPr>
          <a:xfrm>
            <a:off x="341241" y="1381990"/>
            <a:ext cx="8671579" cy="1840371"/>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Double-click to edit"/>
          <p:cNvSpPr txBox="1"/>
          <p:nvPr>
            <p:ph type="title"/>
          </p:nvPr>
        </p:nvSpPr>
        <p:spPr>
          <a:prstGeom prst="rect">
            <a:avLst/>
          </a:prstGeom>
        </p:spPr>
        <p:txBody>
          <a:bodyPr/>
          <a:lstStyle/>
          <a:p>
            <a:pPr defTabSz="886968">
              <a:defRPr sz="2910"/>
            </a:pPr>
          </a:p>
        </p:txBody>
      </p:sp>
      <p:sp>
        <p:nvSpPr>
          <p:cNvPr id="186" name="Double-click to edit"/>
          <p:cNvSpPr txBox="1"/>
          <p:nvPr>
            <p:ph type="body" idx="1"/>
          </p:nvPr>
        </p:nvSpPr>
        <p:spPr>
          <a:prstGeom prst="rect">
            <a:avLst/>
          </a:prstGeom>
        </p:spPr>
        <p:txBody>
          <a:bodyPr/>
          <a:lstStyle/>
          <a:p>
            <a:pPr/>
          </a:p>
        </p:txBody>
      </p:sp>
      <p:pic>
        <p:nvPicPr>
          <p:cNvPr id="187" name="Image" descr="Image"/>
          <p:cNvPicPr>
            <a:picLocks noChangeAspect="1"/>
          </p:cNvPicPr>
          <p:nvPr/>
        </p:nvPicPr>
        <p:blipFill>
          <a:blip r:embed="rId3">
            <a:extLst/>
          </a:blip>
          <a:stretch>
            <a:fillRect/>
          </a:stretch>
        </p:blipFill>
        <p:spPr>
          <a:xfrm>
            <a:off x="1520849" y="332602"/>
            <a:ext cx="5278739" cy="1759580"/>
          </a:xfrm>
          <a:prstGeom prst="rect">
            <a:avLst/>
          </a:prstGeom>
          <a:ln w="12700">
            <a:miter lim="400000"/>
          </a:ln>
        </p:spPr>
      </p:pic>
      <p:sp>
        <p:nvSpPr>
          <p:cNvPr id="188" name="Be sure to……"/>
          <p:cNvSpPr txBox="1"/>
          <p:nvPr/>
        </p:nvSpPr>
        <p:spPr>
          <a:xfrm>
            <a:off x="462651" y="2391531"/>
            <a:ext cx="4730814" cy="2295547"/>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defTabSz="685800">
              <a:lnSpc>
                <a:spcPct val="115000"/>
              </a:lnSpc>
              <a:defRPr sz="1350">
                <a:solidFill>
                  <a:schemeClr val="accent5"/>
                </a:solidFill>
                <a:latin typeface="Lato"/>
                <a:ea typeface="Lato"/>
                <a:cs typeface="Lato"/>
                <a:sym typeface="Lato"/>
              </a:defRPr>
            </a:pPr>
            <a:r>
              <a:t>Be sure to…</a:t>
            </a:r>
          </a:p>
          <a:p>
            <a:pPr marL="342900" indent="-257175" defTabSz="685800">
              <a:lnSpc>
                <a:spcPct val="115000"/>
              </a:lnSpc>
              <a:buClr>
                <a:srgbClr val="000000"/>
              </a:buClr>
              <a:buSzPts val="1300"/>
              <a:buFont typeface="Helvetica"/>
              <a:buChar char="●"/>
              <a:defRPr sz="1350">
                <a:solidFill>
                  <a:srgbClr val="000000"/>
                </a:solidFill>
                <a:latin typeface="Lato"/>
                <a:ea typeface="Lato"/>
                <a:cs typeface="Lato"/>
                <a:sym typeface="Lato"/>
              </a:defRPr>
            </a:pPr>
            <a:r>
              <a:t>Work in groups of 2.</a:t>
            </a:r>
          </a:p>
          <a:p>
            <a:pPr marL="342900" indent="-257175" defTabSz="685800">
              <a:lnSpc>
                <a:spcPct val="115000"/>
              </a:lnSpc>
              <a:buClr>
                <a:srgbClr val="000000"/>
              </a:buClr>
              <a:buSzPts val="1300"/>
              <a:buFont typeface="Helvetica"/>
              <a:buChar char="●"/>
              <a:defRPr sz="1350">
                <a:solidFill>
                  <a:srgbClr val="000000"/>
                </a:solidFill>
                <a:latin typeface="Lato"/>
                <a:ea typeface="Lato"/>
                <a:cs typeface="Lato"/>
                <a:sym typeface="Lato"/>
              </a:defRPr>
            </a:pPr>
            <a:r>
              <a:t>Implement </a:t>
            </a:r>
            <a:r>
              <a:rPr>
                <a:latin typeface="Courier New"/>
                <a:ea typeface="Courier New"/>
                <a:cs typeface="Courier New"/>
                <a:sym typeface="Courier New"/>
              </a:rPr>
              <a:t>sameCSTeacher()</a:t>
            </a:r>
            <a:r>
              <a:t> so it outputs the appropriate text.</a:t>
            </a:r>
          </a:p>
          <a:p>
            <a:pPr lvl="1" marL="704850" indent="-257174" defTabSz="685800">
              <a:lnSpc>
                <a:spcPct val="115000"/>
              </a:lnSpc>
              <a:buClr>
                <a:srgbClr val="000000"/>
              </a:buClr>
              <a:buSzPts val="1300"/>
              <a:buFont typeface="Helvetica"/>
              <a:buChar char="●"/>
              <a:defRPr sz="1350">
                <a:solidFill>
                  <a:srgbClr val="000000"/>
                </a:solidFill>
                <a:latin typeface="Lato"/>
                <a:ea typeface="Lato"/>
                <a:cs typeface="Lato"/>
                <a:sym typeface="Lato"/>
              </a:defRPr>
            </a:pPr>
            <a:r>
              <a:t>Test your code by running the unit tests</a:t>
            </a:r>
          </a:p>
          <a:p>
            <a:pPr lvl="1" marL="704850" indent="-257174" defTabSz="685800">
              <a:lnSpc>
                <a:spcPct val="115000"/>
              </a:lnSpc>
              <a:buClr>
                <a:srgbClr val="000000"/>
              </a:buClr>
              <a:buSzPts val="1300"/>
              <a:buFont typeface="Helvetica"/>
              <a:buChar char="●"/>
              <a:defRPr sz="1350">
                <a:solidFill>
                  <a:srgbClr val="000000"/>
                </a:solidFill>
                <a:latin typeface="Lato"/>
                <a:ea typeface="Lato"/>
                <a:cs typeface="Lato"/>
                <a:sym typeface="Lato"/>
              </a:defRPr>
            </a:pPr>
            <a:r>
              <a:t>Comment your code so another user can understand what it will do.</a:t>
            </a:r>
            <a:br/>
          </a:p>
          <a:p>
            <a:pPr defTabSz="685800">
              <a:lnSpc>
                <a:spcPct val="115000"/>
              </a:lnSpc>
              <a:defRPr sz="1350">
                <a:solidFill>
                  <a:schemeClr val="accent1"/>
                </a:solidFill>
                <a:latin typeface="Lato"/>
                <a:ea typeface="Lato"/>
                <a:cs typeface="Lato"/>
                <a:sym typeface="Lato"/>
              </a:defRPr>
            </a:pPr>
            <a:r>
              <a:t>Hint: </a:t>
            </a:r>
            <a:r>
              <a:rPr>
                <a:solidFill>
                  <a:srgbClr val="FF1900"/>
                </a:solidFill>
              </a:rPr>
              <a:t>Review your notes from Friday!</a:t>
            </a:r>
          </a:p>
        </p:txBody>
      </p:sp>
      <p:pic>
        <p:nvPicPr>
          <p:cNvPr id="189" name="Image" descr="Image"/>
          <p:cNvPicPr>
            <a:picLocks noChangeAspect="1"/>
          </p:cNvPicPr>
          <p:nvPr/>
        </p:nvPicPr>
        <p:blipFill>
          <a:blip r:embed="rId4">
            <a:extLst/>
          </a:blip>
          <a:stretch>
            <a:fillRect/>
          </a:stretch>
        </p:blipFill>
        <p:spPr>
          <a:xfrm>
            <a:off x="4869342" y="2308127"/>
            <a:ext cx="3641621" cy="2118234"/>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8">
                                            <p:bg/>
                                          </p:spTgt>
                                        </p:tgtEl>
                                        <p:attrNameLst>
                                          <p:attrName>style.visibility</p:attrName>
                                        </p:attrNameLst>
                                      </p:cBhvr>
                                      <p:to>
                                        <p:strVal val="visible"/>
                                      </p:to>
                                    </p:set>
                                  </p:childTnLst>
                                </p:cTn>
                              </p:par>
                              <p:par>
                                <p:cTn id="7" presetClass="entr" nodeType="withEffect" presetSubtype="0" presetID="1" grpId="1" fill="hold">
                                  <p:stCondLst>
                                    <p:cond delay="0"/>
                                  </p:stCondLst>
                                  <p:iterate type="el" backwards="0">
                                    <p:tmAbs val="0"/>
                                  </p:iterate>
                                  <p:childTnLst>
                                    <p:set>
                                      <p:cBhvr>
                                        <p:cTn id="8" fill="hold"/>
                                        <p:tgtEl>
                                          <p:spTgt spid="188">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0" presetID="1" grpId="1" fill="hold">
                                  <p:stCondLst>
                                    <p:cond delay="0"/>
                                  </p:stCondLst>
                                  <p:iterate type="el" backwards="0">
                                    <p:tmAbs val="0"/>
                                  </p:iterate>
                                  <p:childTnLst>
                                    <p:set>
                                      <p:cBhvr>
                                        <p:cTn id="12" fill="hold"/>
                                        <p:tgtEl>
                                          <p:spTgt spid="188">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188">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1" fill="hold">
                                  <p:stCondLst>
                                    <p:cond delay="0"/>
                                  </p:stCondLst>
                                  <p:iterate type="el" backwards="0">
                                    <p:tmAbs val="0"/>
                                  </p:iterate>
                                  <p:childTnLst>
                                    <p:set>
                                      <p:cBhvr>
                                        <p:cTn id="20" fill="hold"/>
                                        <p:tgtEl>
                                          <p:spTgt spid="188">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188">
                                            <p:txEl>
                                              <p:pRg st="4" end="4"/>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0" presetID="1" grpId="1" fill="hold">
                                  <p:stCondLst>
                                    <p:cond delay="0"/>
                                  </p:stCondLst>
                                  <p:iterate type="el" backwards="0">
                                    <p:tmAbs val="0"/>
                                  </p:iterate>
                                  <p:childTnLst>
                                    <p:set>
                                      <p:cBhvr>
                                        <p:cTn id="28" fill="hold"/>
                                        <p:tgtEl>
                                          <p:spTgt spid="188">
                                            <p:txEl>
                                              <p:pRg st="5" end="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88"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reflection questions"/>
          <p:cNvSpPr txBox="1"/>
          <p:nvPr>
            <p:ph type="title"/>
          </p:nvPr>
        </p:nvSpPr>
        <p:spPr>
          <a:prstGeom prst="rect">
            <a:avLst/>
          </a:prstGeom>
        </p:spPr>
        <p:txBody>
          <a:bodyPr/>
          <a:lstStyle>
            <a:lvl1pPr defTabSz="886968">
              <a:defRPr sz="2910">
                <a:solidFill>
                  <a:schemeClr val="accent5"/>
                </a:solidFill>
              </a:defRPr>
            </a:lvl1pPr>
          </a:lstStyle>
          <a:p>
            <a:pPr/>
            <a:r>
              <a:t>reflection questions</a:t>
            </a:r>
          </a:p>
        </p:txBody>
      </p:sp>
      <p:sp>
        <p:nvSpPr>
          <p:cNvPr id="194" name="What do you find most tricky about comparing objects in Java?…"/>
          <p:cNvSpPr txBox="1"/>
          <p:nvPr>
            <p:ph type="body" idx="1"/>
          </p:nvPr>
        </p:nvSpPr>
        <p:spPr>
          <a:prstGeom prst="rect">
            <a:avLst/>
          </a:prstGeom>
        </p:spPr>
        <p:txBody>
          <a:bodyPr/>
          <a:lstStyle/>
          <a:p>
            <a:pPr/>
            <a:r>
              <a:t>What do you find most tricky about comparing objects in Java?</a:t>
            </a:r>
          </a:p>
          <a:p>
            <a:pPr/>
            <a:r>
              <a:t>What’s one thing you understand better than you did before?</a:t>
            </a:r>
          </a:p>
          <a:p>
            <a:pPr/>
            <a:r>
              <a:t>What is one questions you still have</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Helvetica"/>
        <a:ea typeface="Helvetica"/>
        <a:cs typeface="Helvetica"/>
      </a:majorFont>
      <a:minorFont>
        <a:latin typeface="Arial"/>
        <a:ea typeface="Arial"/>
        <a:cs typeface="Arial"/>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Helvetica"/>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